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323" r:id="rId3"/>
    <p:sldId id="324" r:id="rId4"/>
    <p:sldId id="325" r:id="rId5"/>
    <p:sldId id="326" r:id="rId6"/>
    <p:sldId id="327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80" autoAdjust="0"/>
    <p:restoredTop sz="92905" autoAdjust="0"/>
  </p:normalViewPr>
  <p:slideViewPr>
    <p:cSldViewPr snapToGrid="0">
      <p:cViewPr varScale="1">
        <p:scale>
          <a:sx n="94" d="100"/>
          <a:sy n="94" d="100"/>
        </p:scale>
        <p:origin x="5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058F15-0E18-4F6A-B9F3-564C7228F6E2}" type="datetimeFigureOut">
              <a:rPr lang="et-EE" smtClean="0"/>
              <a:t>08.05.16</a:t>
            </a:fld>
            <a:endParaRPr lang="et-E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t-E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2EAB4-ED3B-407C-8199-EAC6E751E16E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1285597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44017D-616C-426D-B96A-9B74169657CB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03E2F8-4F9B-475A-9076-FF47062FDB53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DF4FA4-9781-4D2E-9CA0-82AF90576D91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A1842-AF3A-4F79-81E5-89F3140F58EC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153BF-32B0-4A81-ACA1-CA4D3511A15C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707BF-3C55-4F26-A6A0-49E70F83FEE8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A02B73-859B-4B75-B038-91839C89101A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E8DDA1-6E86-4CE1-9860-B071DC8D34E1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F3DEBE-8681-4664-83A8-552B71039C1E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1FFF52-A86D-4A10-973C-2E68BFB2A7DA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343DB-8957-458B-B939-391AEFD585EB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26DD-D0EA-402D-90AE-E23B9B1122B9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A99E6D-C8FB-4995-9B70-35802D29F244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D0E8D-CF6C-4C2C-8928-6CF987645092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08CB8-50D4-4762-AAB3-AD974B8E03D9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BC7526-571B-42F1-BF46-40AF976A9F12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D42B4-7614-4FB7-9AC1-D50FE9B34BC0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3.png"/><Relationship Id="rId21" Type="http://schemas.openxmlformats.org/officeDocument/2006/relationships/image" Target="../media/image4.png"/><Relationship Id="rId22" Type="http://schemas.openxmlformats.org/officeDocument/2006/relationships/image" Target="../media/image5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C56A1F32-43A5-49FE-A36C-65A860914068}" type="datetime1">
              <a:rPr lang="en-US" smtClean="0"/>
              <a:t>5/8/16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mailto:akaver@itcollege.ee" TargetMode="External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developer.android.com/design/patterns/notifications.html" TargetMode="External"/><Relationship Id="rId4" Type="http://schemas.openxmlformats.org/officeDocument/2006/relationships/image" Target="../media/image10.tiff"/><Relationship Id="rId5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developer.android.com/training/material/index.html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Mobile Software Development for Android</a:t>
            </a:r>
            <a:r>
              <a:rPr lang="en-US" dirty="0" smtClean="0"/>
              <a:t> - I397</a:t>
            </a:r>
            <a:endParaRPr lang="et-EE" dirty="0"/>
          </a:p>
        </p:txBody>
      </p:sp>
      <p:sp>
        <p:nvSpPr>
          <p:cNvPr id="5" name="Text Placeholder 4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117623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IT College, Andres Käver, 2015-2016</a:t>
            </a:r>
          </a:p>
          <a:p>
            <a:r>
              <a:rPr lang="en-US" dirty="0" smtClean="0"/>
              <a:t>Email: </a:t>
            </a:r>
            <a:r>
              <a:rPr lang="en-US" dirty="0" smtClean="0">
                <a:hlinkClick r:id="rId2"/>
              </a:rPr>
              <a:t>akaver@itcollege.ee</a:t>
            </a:r>
            <a:endParaRPr lang="en-US" dirty="0" smtClean="0"/>
          </a:p>
          <a:p>
            <a:r>
              <a:rPr lang="en-US" dirty="0" smtClean="0"/>
              <a:t>Web: http://enos.itcollege.ee/~akaver/2015-2016/Distance/Android</a:t>
            </a:r>
          </a:p>
          <a:p>
            <a:r>
              <a:rPr lang="en-US" dirty="0" smtClean="0"/>
              <a:t>Skype: </a:t>
            </a:r>
            <a:r>
              <a:rPr lang="en-US" dirty="0" err="1" smtClean="0"/>
              <a:t>akaver</a:t>
            </a:r>
            <a:endParaRPr lang="en-US" dirty="0" smtClean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248" y="-561978"/>
            <a:ext cx="5142857" cy="3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56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- regular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Define hierarchy in </a:t>
            </a:r>
            <a:br>
              <a:rPr lang="en-US" dirty="0" smtClean="0"/>
            </a:br>
            <a:r>
              <a:rPr lang="en-US" dirty="0" smtClean="0"/>
              <a:t>manifest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330890" y="3155245"/>
            <a:ext cx="7304540" cy="30931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android:label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"@string/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app_name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&lt;intent-filter&gt;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&lt;action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android.intent.action.MAIN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&lt;category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android.intent.category.LAUNCHER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&lt;/intent-filter&gt;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ResultActivity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android:parentActivityName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&lt;meta-data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android.support.PARENT_ACTIVITY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android:value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MainActivity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/&gt;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78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- regular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201" y="1739020"/>
            <a:ext cx="8946541" cy="4195481"/>
          </a:xfrm>
        </p:spPr>
        <p:txBody>
          <a:bodyPr/>
          <a:lstStyle/>
          <a:p>
            <a:r>
              <a:rPr lang="en-US" dirty="0" smtClean="0"/>
              <a:t>Create Intent</a:t>
            </a:r>
          </a:p>
          <a:p>
            <a:r>
              <a:rPr lang="en-US" dirty="0" smtClean="0"/>
              <a:t>Create stack builder – </a:t>
            </a:r>
            <a:r>
              <a:rPr lang="en-US" dirty="0" err="1" smtClean="0"/>
              <a:t>TaskStackBuilder.Create</a:t>
            </a:r>
            <a:r>
              <a:rPr lang="en-US" dirty="0" smtClean="0"/>
              <a:t>()</a:t>
            </a:r>
          </a:p>
          <a:p>
            <a:r>
              <a:rPr lang="en-US" dirty="0" smtClean="0"/>
              <a:t>Add the back stack</a:t>
            </a:r>
          </a:p>
          <a:p>
            <a:r>
              <a:rPr lang="en-US" dirty="0" smtClean="0"/>
              <a:t>Add the Intent for activity – </a:t>
            </a:r>
            <a:r>
              <a:rPr lang="en-US" dirty="0" err="1" smtClean="0"/>
              <a:t>addNextIntent</a:t>
            </a:r>
            <a:r>
              <a:rPr lang="en-US" dirty="0" smtClean="0"/>
              <a:t>()</a:t>
            </a:r>
          </a:p>
          <a:p>
            <a:r>
              <a:rPr lang="en-US" dirty="0" smtClean="0"/>
              <a:t>Get and use</a:t>
            </a:r>
            <a:br>
              <a:rPr lang="en-US" dirty="0" smtClean="0"/>
            </a:br>
            <a:r>
              <a:rPr lang="en-US" dirty="0" err="1" smtClean="0"/>
              <a:t>pendingIntent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11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085230" y="3518688"/>
            <a:ext cx="7965743" cy="3093154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ResultActivity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00075"/>
                </a:solidFill>
                <a:latin typeface="Menlo-Regular" charset="0"/>
              </a:rPr>
              <a:t>class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TaskStackBuilder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TaskStackBuilder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create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Adds the back stack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addParentStack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ResultActivity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00075"/>
                </a:solidFill>
                <a:latin typeface="Menlo-Regular" charset="0"/>
              </a:rPr>
              <a:t>class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Adds the Intent to the top of the stack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addNextIntent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Gets a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containing the entire back stack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stackBuilder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getPendingIntent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B5453"/>
                </a:solidFill>
                <a:latin typeface="Menlo-Regular" charset="0"/>
              </a:rPr>
              <a:t>0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FLAG_UPDATE_CURRENT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...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builder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setContentIntent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resultPendingIntent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getSystemService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Context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NOTIFICATION_SERVICE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id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build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());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90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- special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24831" cy="4195481"/>
          </a:xfrm>
        </p:spPr>
        <p:txBody>
          <a:bodyPr/>
          <a:lstStyle/>
          <a:p>
            <a:r>
              <a:rPr lang="en-US" dirty="0" smtClean="0"/>
              <a:t>Manifest</a:t>
            </a:r>
          </a:p>
          <a:p>
            <a:endParaRPr lang="en-US" dirty="0" smtClean="0"/>
          </a:p>
          <a:p>
            <a:r>
              <a:rPr lang="en-US" dirty="0" smtClean="0"/>
              <a:t>Build </a:t>
            </a:r>
            <a:r>
              <a:rPr lang="en-US" dirty="0"/>
              <a:t>and issue the </a:t>
            </a:r>
            <a:r>
              <a:rPr lang="en-US" dirty="0" smtClean="0"/>
              <a:t>notification</a:t>
            </a:r>
          </a:p>
          <a:p>
            <a:pPr lvl="1"/>
            <a:r>
              <a:rPr lang="en-US" dirty="0" smtClean="0"/>
              <a:t>Create Intent for Activity</a:t>
            </a:r>
          </a:p>
          <a:p>
            <a:pPr lvl="1"/>
            <a:r>
              <a:rPr lang="en-US" dirty="0" err="1"/>
              <a:t>setFlags</a:t>
            </a:r>
            <a:r>
              <a:rPr lang="en-US" dirty="0"/>
              <a:t>() with the flags FLAG_ACTIVITY_NEW_TASK and </a:t>
            </a:r>
            <a:r>
              <a:rPr lang="en-US" dirty="0" smtClean="0"/>
              <a:t>FLAG_ACTIVITY_CLEAR_TASK</a:t>
            </a:r>
          </a:p>
          <a:p>
            <a:pPr lvl="1"/>
            <a:r>
              <a:rPr lang="en-US" dirty="0"/>
              <a:t>Create a </a:t>
            </a:r>
            <a:r>
              <a:rPr lang="en-US" dirty="0" err="1"/>
              <a:t>PendingIntent</a:t>
            </a:r>
            <a:r>
              <a:rPr lang="en-US" dirty="0"/>
              <a:t> from the Intent by calling </a:t>
            </a:r>
            <a:r>
              <a:rPr lang="en-US" dirty="0" err="1"/>
              <a:t>getActivity</a:t>
            </a:r>
            <a:r>
              <a:rPr lang="en-US" dirty="0" smtClean="0"/>
              <a:t>()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7920250" y="1306560"/>
            <a:ext cx="4007893" cy="129266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android:name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".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ResultActivity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android:launchMode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r>
              <a:rPr lang="en-US" sz="1300" dirty="0" err="1">
                <a:solidFill>
                  <a:srgbClr val="730002"/>
                </a:solidFill>
                <a:latin typeface="Menlo-Regular" charset="0"/>
              </a:rPr>
              <a:t>singleTask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android:taskAffinity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""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en-US" sz="1300" dirty="0" err="1">
                <a:solidFill>
                  <a:srgbClr val="730B75"/>
                </a:solidFill>
                <a:latin typeface="Menlo-Regular" charset="0"/>
              </a:rPr>
              <a:t>android:excludeFromRecents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730002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&gt;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&lt;/activity&gt;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75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- special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13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46111" y="1396440"/>
            <a:ext cx="10331354" cy="4893647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// Instantiate a Builder object.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builder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NotificationCompat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Builder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 smtClean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 smtClean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Creates an Intent for the Activity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smtClean="0">
                <a:solidFill>
                  <a:srgbClr val="535502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new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ResultActivity</a:t>
            </a:r>
            <a:r>
              <a:rPr lang="en-US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>
                <a:solidFill>
                  <a:srgbClr val="000075"/>
                </a:solidFill>
                <a:latin typeface="Menlo-Regular" charset="0"/>
              </a:rPr>
              <a:t>class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 smtClean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 smtClean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Sets the Activity to start in a new, empty task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 smtClean="0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 err="1" smtClean="0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 smtClean="0">
                <a:solidFill>
                  <a:srgbClr val="0B5601"/>
                </a:solidFill>
                <a:latin typeface="Menlo-Regular" charset="0"/>
              </a:rPr>
              <a:t>setFlags</a:t>
            </a:r>
            <a:r>
              <a:rPr lang="en-US" sz="1300" dirty="0" smtClean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en-US" sz="1300" dirty="0" err="1" smtClean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en-US" sz="1300" dirty="0" err="1" smtClean="0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 smtClean="0">
                <a:solidFill>
                  <a:srgbClr val="0B5601"/>
                </a:solidFill>
                <a:latin typeface="Menlo-Regular" charset="0"/>
              </a:rPr>
              <a:t>FLAG_ACTIVITY_NEW_TASK</a:t>
            </a:r>
            <a:r>
              <a:rPr lang="en-US" sz="1300" dirty="0" smtClean="0">
                <a:solidFill>
                  <a:srgbClr val="0B5601"/>
                </a:solidFill>
                <a:latin typeface="Menlo-Regular" charset="0"/>
              </a:rPr>
              <a:t>  </a:t>
            </a:r>
            <a:r>
              <a:rPr lang="is-IS" sz="1300" dirty="0" smtClean="0">
                <a:solidFill>
                  <a:srgbClr val="535502"/>
                </a:solidFill>
                <a:latin typeface="Menlo-Regular" charset="0"/>
              </a:rPr>
              <a:t>|</a:t>
            </a:r>
            <a:r>
              <a:rPr lang="is-IS" sz="1300" dirty="0" smtClean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s-IS" sz="1300" dirty="0">
                <a:solidFill>
                  <a:srgbClr val="520053"/>
                </a:solidFill>
                <a:latin typeface="Menlo-Regular" charset="0"/>
              </a:rPr>
              <a:t>Intent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s-IS" sz="1300" dirty="0">
                <a:solidFill>
                  <a:srgbClr val="0B5601"/>
                </a:solidFill>
                <a:latin typeface="Menlo-Regular" charset="0"/>
              </a:rPr>
              <a:t>FLAG_ACTIVITY_CLEAR_TASK</a:t>
            </a:r>
            <a:r>
              <a:rPr lang="is-IS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s-IS" sz="1300" dirty="0">
              <a:solidFill>
                <a:prstClr val="black"/>
              </a:solidFill>
              <a:latin typeface="Menlo-Regular" charset="0"/>
            </a:endParaRPr>
          </a:p>
          <a:p>
            <a:endParaRPr lang="en-US" sz="1300" dirty="0" smtClean="0">
              <a:solidFill>
                <a:srgbClr val="0B5601"/>
              </a:solidFill>
              <a:latin typeface="Menlo-Regular" charset="0"/>
            </a:endParaRPr>
          </a:p>
          <a:p>
            <a:r>
              <a:rPr lang="en-US" sz="1300" dirty="0" smtClean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Creates the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 err="1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0B5601"/>
                </a:solidFill>
                <a:latin typeface="Menlo-Regular" charset="0"/>
              </a:rPr>
              <a:t>notifyPendingIntent</a:t>
            </a:r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en-US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0B5601"/>
                </a:solidFill>
                <a:latin typeface="Menlo-Regular" charset="0"/>
              </a:rPr>
              <a:t>        </a:t>
            </a:r>
            <a:r>
              <a:rPr lang="en-US" sz="1300" dirty="0" err="1" smtClean="0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 smtClean="0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 smtClean="0">
                <a:solidFill>
                  <a:srgbClr val="0B5601"/>
                </a:solidFill>
                <a:latin typeface="Menlo-Regular" charset="0"/>
              </a:rPr>
              <a:t>getActivity</a:t>
            </a:r>
            <a:r>
              <a:rPr lang="en-US" sz="1300" dirty="0" smtClean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s-IS" sz="1300" dirty="0" smtClean="0">
                <a:solidFill>
                  <a:srgbClr val="000075"/>
                </a:solidFill>
                <a:latin typeface="Menlo-Regular" charset="0"/>
              </a:rPr>
              <a:t>this</a:t>
            </a:r>
            <a:r>
              <a:rPr lang="is-IS" sz="1300" dirty="0" smtClean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is-IS" sz="1300" dirty="0" smtClean="0">
                <a:solidFill>
                  <a:srgbClr val="0B5453"/>
                </a:solidFill>
                <a:latin typeface="Menlo-Regular" charset="0"/>
              </a:rPr>
              <a:t>0</a:t>
            </a:r>
            <a:r>
              <a:rPr lang="is-IS" sz="1300" dirty="0" smtClean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 err="1" smtClean="0">
                <a:solidFill>
                  <a:srgbClr val="0B5601"/>
                </a:solidFill>
                <a:latin typeface="Menlo-Regular" charset="0"/>
              </a:rPr>
              <a:t>notifyIntent</a:t>
            </a:r>
            <a:r>
              <a:rPr lang="en-US" sz="1300" dirty="0" err="1" smtClean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en-US" sz="1300" dirty="0" err="1" smtClean="0">
                <a:solidFill>
                  <a:srgbClr val="520053"/>
                </a:solidFill>
                <a:latin typeface="Menlo-Regular" charset="0"/>
              </a:rPr>
              <a:t>PendingIntent</a:t>
            </a:r>
            <a:r>
              <a:rPr lang="en-US" sz="1300" dirty="0" err="1" smtClean="0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en-US" sz="1300" dirty="0" err="1" smtClean="0">
                <a:solidFill>
                  <a:srgbClr val="0B5601"/>
                </a:solidFill>
                <a:latin typeface="Menlo-Regular" charset="0"/>
              </a:rPr>
              <a:t>FLAG_UPDATE_CURRENT</a:t>
            </a:r>
            <a:r>
              <a:rPr lang="it-IT" sz="1300" dirty="0" smtClean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Puts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PendingIntent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into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builder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setContentIntent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notifyPendingIntent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 smtClean="0">
              <a:solidFill>
                <a:srgbClr val="0B5601"/>
              </a:solidFill>
              <a:latin typeface="Menlo-Regular" charset="0"/>
            </a:endParaRPr>
          </a:p>
          <a:p>
            <a:r>
              <a:rPr lang="it-IT" sz="1300" dirty="0" smtClean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are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issued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by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sending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them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to the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system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service.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=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    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NotificationManager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getSystemService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 err="1">
                <a:solidFill>
                  <a:srgbClr val="520053"/>
                </a:solidFill>
                <a:latin typeface="Menlo-Regular" charset="0"/>
              </a:rPr>
              <a:t>Context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NOTIFICATION_SERVICE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);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endParaRPr lang="it-IT" sz="1300" dirty="0" smtClean="0">
              <a:solidFill>
                <a:srgbClr val="0B5601"/>
              </a:solidFill>
              <a:latin typeface="Menlo-Regular" charset="0"/>
            </a:endParaRPr>
          </a:p>
          <a:p>
            <a:r>
              <a:rPr lang="it-IT" sz="1300" dirty="0" smtClean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an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anonymous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Notification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object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from the builder, and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//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passes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it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to the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NotificationManager</a:t>
            </a:r>
            <a:endParaRPr lang="it-IT" sz="1300" dirty="0">
              <a:solidFill>
                <a:prstClr val="black"/>
              </a:solidFill>
              <a:latin typeface="Menlo-Regular" charset="0"/>
            </a:endParaRPr>
          </a:p>
          <a:p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mNotificationManager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notify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id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,</a:t>
            </a:r>
            <a:r>
              <a:rPr lang="it-IT" sz="1300" dirty="0">
                <a:solidFill>
                  <a:srgbClr val="0B5601"/>
                </a:solidFill>
                <a:latin typeface="Menlo-Regular" charset="0"/>
              </a:rPr>
              <a:t> 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builder</a:t>
            </a:r>
            <a:r>
              <a:rPr lang="it-IT" sz="1300" dirty="0" err="1">
                <a:solidFill>
                  <a:srgbClr val="535502"/>
                </a:solidFill>
                <a:latin typeface="Menlo-Regular" charset="0"/>
              </a:rPr>
              <a:t>.</a:t>
            </a:r>
            <a:r>
              <a:rPr lang="it-IT" sz="1300" dirty="0" err="1">
                <a:solidFill>
                  <a:srgbClr val="0B5601"/>
                </a:solidFill>
                <a:latin typeface="Menlo-Regular" charset="0"/>
              </a:rPr>
              <a:t>build</a:t>
            </a:r>
            <a:r>
              <a:rPr lang="it-IT" sz="1300" dirty="0">
                <a:solidFill>
                  <a:srgbClr val="535502"/>
                </a:solidFill>
                <a:latin typeface="Menlo-Regular" charset="0"/>
              </a:rPr>
              <a:t>());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9942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/>
              <a:t>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Action, without starting whole new Activity</a:t>
            </a:r>
          </a:p>
          <a:p>
            <a:pPr lvl="1"/>
            <a:r>
              <a:rPr lang="en-US" dirty="0" smtClean="0"/>
              <a:t>Use broadcasts, </a:t>
            </a:r>
            <a:r>
              <a:rPr lang="en-US" dirty="0" err="1" smtClean="0"/>
              <a:t>ofcourse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= </a:t>
            </a:r>
            <a:r>
              <a:rPr lang="en-US" dirty="0" err="1"/>
              <a:t>PendingIntent.getBroadcast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And </a:t>
            </a:r>
            <a:r>
              <a:rPr lang="en-US" dirty="0" err="1" smtClean="0"/>
              <a:t>BroadcastReceiver</a:t>
            </a:r>
            <a:r>
              <a:rPr lang="en-US" dirty="0" smtClean="0"/>
              <a:t> in your app/activity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17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– custom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579172" cy="4195481"/>
          </a:xfrm>
        </p:spPr>
        <p:txBody>
          <a:bodyPr/>
          <a:lstStyle/>
          <a:p>
            <a:r>
              <a:rPr lang="en-US" dirty="0" smtClean="0"/>
              <a:t>Use </a:t>
            </a:r>
            <a:r>
              <a:rPr lang="en-US" dirty="0" err="1" smtClean="0"/>
              <a:t>RemoteViews</a:t>
            </a:r>
            <a:r>
              <a:rPr lang="en-US" dirty="0" smtClean="0"/>
              <a:t>:</a:t>
            </a:r>
            <a:r>
              <a:rPr lang="en-US" dirty="0"/>
              <a:t/>
            </a:r>
            <a:br>
              <a:rPr lang="en-US" dirty="0"/>
            </a:br>
            <a:r>
              <a:rPr lang="en-US" dirty="0" err="1" smtClean="0"/>
              <a:t>RemoteViews</a:t>
            </a:r>
            <a:r>
              <a:rPr lang="en-US" dirty="0" smtClean="0"/>
              <a:t> </a:t>
            </a:r>
            <a:r>
              <a:rPr lang="en-US" dirty="0"/>
              <a:t>view = new </a:t>
            </a:r>
            <a:r>
              <a:rPr lang="en-US" dirty="0" err="1" smtClean="0"/>
              <a:t>RemoteViews</a:t>
            </a:r>
            <a:r>
              <a:rPr lang="en-US" dirty="0" smtClean="0"/>
              <a:t>(</a:t>
            </a:r>
            <a:br>
              <a:rPr lang="en-US" dirty="0" smtClean="0"/>
            </a:br>
            <a:r>
              <a:rPr lang="en-US" dirty="0" smtClean="0"/>
              <a:t>	</a:t>
            </a:r>
            <a:r>
              <a:rPr lang="en-US" dirty="0" err="1" smtClean="0"/>
              <a:t>getPackageName</a:t>
            </a:r>
            <a:r>
              <a:rPr lang="en-US" dirty="0"/>
              <a:t>(), </a:t>
            </a:r>
            <a:r>
              <a:rPr lang="en-US" dirty="0" err="1"/>
              <a:t>R.layout.notification_discoveryservice</a:t>
            </a:r>
            <a:r>
              <a:rPr lang="en-US" dirty="0" smtClean="0"/>
              <a:t>);</a:t>
            </a:r>
            <a:br>
              <a:rPr lang="en-US" dirty="0" smtClean="0"/>
            </a:br>
            <a:r>
              <a:rPr lang="en-US" dirty="0" err="1" smtClean="0"/>
              <a:t>view.setOnClickPendingIntent</a:t>
            </a:r>
            <a:r>
              <a:rPr lang="en-US" dirty="0" smtClean="0"/>
              <a:t>(</a:t>
            </a:r>
            <a:r>
              <a:rPr lang="en-US" dirty="0" err="1" smtClean="0"/>
              <a:t>R.id.notification_closebtn_ib</a:t>
            </a:r>
            <a:r>
              <a:rPr lang="en-US" dirty="0"/>
              <a:t>, </a:t>
            </a:r>
            <a:r>
              <a:rPr lang="en-US" dirty="0" err="1"/>
              <a:t>pExitIntent</a:t>
            </a:r>
            <a:r>
              <a:rPr lang="en-US" dirty="0" smtClean="0"/>
              <a:t>);</a:t>
            </a:r>
            <a:br>
              <a:rPr lang="en-US" dirty="0" smtClean="0"/>
            </a:br>
            <a:r>
              <a:rPr lang="en-US" dirty="0" err="1" smtClean="0"/>
              <a:t>mBuilder.setContent</a:t>
            </a:r>
            <a:r>
              <a:rPr lang="en-US" dirty="0" smtClean="0"/>
              <a:t>(view);</a:t>
            </a:r>
          </a:p>
          <a:p>
            <a:r>
              <a:rPr lang="en-US" dirty="0" smtClean="0"/>
              <a:t>Define layout in usual way (xml), max height 64dp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4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– custom layout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16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143535" y="1649973"/>
            <a:ext cx="8839200" cy="5001369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&lt;?xml version=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"1.0"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encoding=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"utf-8"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?&gt;</a:t>
            </a:r>
          </a:p>
          <a:p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RelativeLayout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xmlns:internal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prv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status_bar_latest_event_content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internal:layout_maxHeight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internal:layout_minHeight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ImageView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notification_icon_iv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"10dp"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android:layout_alignParentLeft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android:scaleType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"center"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android:src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android:background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"#3333B5E5"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ImageButton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"@+id/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notification_closebtn_ib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"40dp"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"40dp"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android:layout_alignParentRight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android:layout_centerVertical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"true"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android:scaleType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centerInside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android:src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notification_exitbtn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android:background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notification_imagebtn_bg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t-EE" sz="1100" dirty="0" smtClean="0">
                <a:solidFill>
                  <a:srgbClr val="242629"/>
                </a:solidFill>
                <a:latin typeface="Menlo-Regular" charset="0"/>
              </a:rPr>
              <a:t>...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15957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</a:t>
            </a:r>
            <a:br>
              <a:rPr lang="en-US" dirty="0" smtClean="0"/>
            </a:br>
            <a:r>
              <a:rPr lang="en-US" dirty="0" smtClean="0"/>
              <a:t>notification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Custom layout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17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901109" y="0"/>
            <a:ext cx="7290891" cy="6694140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is-IS" sz="1100" dirty="0" smtClean="0">
                <a:solidFill>
                  <a:srgbClr val="242629"/>
                </a:solidFill>
                <a:latin typeface="Menlo-Regular" charset="0"/>
              </a:rPr>
              <a:t>...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 smtClean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en-US" sz="1100" dirty="0" err="1">
                <a:solidFill>
                  <a:srgbClr val="681A1D"/>
                </a:solidFill>
                <a:latin typeface="Menlo-Regular" charset="0"/>
              </a:rPr>
              <a:t>LinearLayout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android:layout_gravity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fill_vertical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android:gravity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"top"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android:minHeight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"64dp"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android:layout_toRightOf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notification_icon_iv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android:layout_toLeftOf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"@id/</a:t>
            </a:r>
            <a:r>
              <a:rPr lang="en-US" sz="1100" dirty="0" err="1">
                <a:solidFill>
                  <a:srgbClr val="125EAF"/>
                </a:solidFill>
                <a:latin typeface="Menlo-Regular" charset="0"/>
              </a:rPr>
              <a:t>notification_closebtn_ib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android:orientation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"vertical"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android:paddingBottom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"2dp"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android:paddingEnd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en-US" sz="1100" dirty="0" err="1">
                <a:solidFill>
                  <a:srgbClr val="DD2C19"/>
                </a:solidFill>
                <a:latin typeface="Menlo-Regular" charset="0"/>
              </a:rPr>
              <a:t>android:paddingTop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100" dirty="0">
                <a:solidFill>
                  <a:srgbClr val="125EAF"/>
                </a:solidFill>
                <a:latin typeface="Menlo-Regular" charset="0"/>
              </a:rPr>
              <a:t>"2dp"</a:t>
            </a:r>
            <a:r>
              <a:rPr lang="en-US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TextView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"@+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id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notification_title_tv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>
                <a:solidFill>
                  <a:srgbClr val="DD2C19"/>
                </a:solidFill>
                <a:latin typeface="Menlo-Regular" charset="0"/>
              </a:rPr>
              <a:t>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@</a:t>
            </a:r>
            <a:r>
              <a:rPr lang="de-DE" sz="1100" dirty="0" err="1">
                <a:solidFill>
                  <a:srgbClr val="0D0081"/>
                </a:solidFill>
                <a:latin typeface="Menlo-Regular" charset="0"/>
              </a:rPr>
              <a:t>android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:style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TextAppearance.StatusBar.EventContent.Title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android:layout_marginLeft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android:ellipsize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marquee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android:paddingTop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"6dp"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android:singleLine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true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android:text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JMols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Service"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TextView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android:id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"@+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id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notification_contenttext_tv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>
                <a:solidFill>
                  <a:srgbClr val="DD2C19"/>
                </a:solidFill>
                <a:latin typeface="Menlo-Regular" charset="0"/>
              </a:rPr>
              <a:t>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@</a:t>
            </a:r>
            <a:r>
              <a:rPr lang="de-DE" sz="1100" dirty="0" err="1">
                <a:solidFill>
                  <a:srgbClr val="0D0081"/>
                </a:solidFill>
                <a:latin typeface="Menlo-Regular" charset="0"/>
              </a:rPr>
              <a:t>android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:style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/</a:t>
            </a:r>
            <a:r>
              <a:rPr lang="de-DE" sz="1100" dirty="0" err="1">
                <a:solidFill>
                  <a:srgbClr val="242629"/>
                </a:solidFill>
                <a:latin typeface="Menlo-Regular" charset="0"/>
              </a:rPr>
              <a:t>TextAppearance.StatusBar.EventContent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android:layout_width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match_parent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android:layout_height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wrap_content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android:layout_marginLeft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"8dp"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android:ellipsize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marquee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android:singleLine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true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        </a:t>
            </a:r>
            <a:r>
              <a:rPr lang="de-DE" sz="1100" dirty="0" err="1">
                <a:solidFill>
                  <a:srgbClr val="DD2C19"/>
                </a:solidFill>
                <a:latin typeface="Menlo-Regular" charset="0"/>
              </a:rPr>
              <a:t>android:text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"Service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running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in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the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 </a:t>
            </a:r>
            <a:r>
              <a:rPr lang="de-DE" sz="1100" dirty="0" err="1">
                <a:solidFill>
                  <a:srgbClr val="125EAF"/>
                </a:solidFill>
                <a:latin typeface="Menlo-Regular" charset="0"/>
              </a:rPr>
              <a:t>background</a:t>
            </a:r>
            <a:r>
              <a:rPr lang="de-DE" sz="11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&lt;/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LinearLayout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endParaRPr lang="de-DE" sz="11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&lt;/</a:t>
            </a:r>
            <a:r>
              <a:rPr lang="de-DE" sz="1100" dirty="0" err="1">
                <a:solidFill>
                  <a:srgbClr val="681A1D"/>
                </a:solidFill>
                <a:latin typeface="Menlo-Regular" charset="0"/>
              </a:rPr>
              <a:t>RelativeLayout</a:t>
            </a:r>
            <a:r>
              <a:rPr lang="de-DE" sz="11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55124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/>
              <a:t>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Notification background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err="1" smtClean="0"/>
              <a:t>Imagebutton</a:t>
            </a:r>
            <a:r>
              <a:rPr lang="en-US" dirty="0" smtClean="0"/>
              <a:t> background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18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239069" y="2578290"/>
            <a:ext cx="8620836" cy="16927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&lt;selector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android:exitFadeDuration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android:integer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config_mediumAnimTime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notification_bg_normal_pressed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"false"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notification_bg_normal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&lt;/selector&gt;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3239069" y="4697911"/>
            <a:ext cx="8620836" cy="169277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&lt;selector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xmlns:android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"http://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schemas.android.com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apk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/res/android"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android:exitFadeDuration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android:integer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config_mediumAnimTime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"true"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notification_imagebtn_bg_normal_pressed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  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&lt;item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android:state_pressed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"false"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 err="1">
                <a:solidFill>
                  <a:srgbClr val="DD2C19"/>
                </a:solidFill>
                <a:latin typeface="Menlo-Regular" charset="0"/>
              </a:rPr>
              <a:t>android:drawable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=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"@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drawable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/</a:t>
            </a:r>
            <a:r>
              <a:rPr lang="en-US" sz="1300" dirty="0" err="1">
                <a:solidFill>
                  <a:srgbClr val="125EAF"/>
                </a:solidFill>
                <a:latin typeface="Menlo-Regular" charset="0"/>
              </a:rPr>
              <a:t>notification_imagebtn_bg_normal</a:t>
            </a:r>
            <a:r>
              <a:rPr lang="en-US" sz="1300" dirty="0">
                <a:solidFill>
                  <a:srgbClr val="125EAF"/>
                </a:solidFill>
                <a:latin typeface="Menlo-Regular" charset="0"/>
              </a:rPr>
              <a:t>"</a:t>
            </a:r>
            <a:r>
              <a:rPr lang="en-US" sz="1300" dirty="0">
                <a:solidFill>
                  <a:srgbClr val="242629"/>
                </a:solidFill>
                <a:latin typeface="Menlo-Regular" charset="0"/>
              </a:rPr>
              <a:t> </a:t>
            </a:r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/&gt;</a:t>
            </a:r>
            <a:endParaRPr lang="en-US" sz="1300" dirty="0">
              <a:solidFill>
                <a:srgbClr val="242629"/>
              </a:solidFill>
              <a:latin typeface="Menlo-Regular" charset="0"/>
            </a:endParaRPr>
          </a:p>
          <a:p>
            <a:r>
              <a:rPr lang="en-US" sz="1300" dirty="0">
                <a:solidFill>
                  <a:srgbClr val="681A1D"/>
                </a:solidFill>
                <a:latin typeface="Menlo-Regular" charset="0"/>
              </a:rPr>
              <a:t>&lt;/selector&gt;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02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Android - notification</a:t>
            </a:r>
            <a:endParaRPr lang="et-E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Notifications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ock screen</a:t>
            </a:r>
          </a:p>
          <a:p>
            <a:pPr lvl="1"/>
            <a:r>
              <a:rPr lang="en-US" dirty="0" smtClean="0"/>
              <a:t>Drawer</a:t>
            </a:r>
          </a:p>
          <a:p>
            <a:pPr lvl="1"/>
            <a:r>
              <a:rPr lang="en-US" dirty="0" smtClean="0"/>
              <a:t>Area</a:t>
            </a: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t-E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2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188" y="1458332"/>
            <a:ext cx="2816788" cy="50047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792" y="1454588"/>
            <a:ext cx="2818895" cy="500849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78" y="4319817"/>
            <a:ext cx="2816788" cy="70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660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/>
              <a:t>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Material Design guide</a:t>
            </a:r>
          </a:p>
          <a:p>
            <a:pPr lvl="1"/>
            <a:r>
              <a:rPr lang="en-US" dirty="0">
                <a:hlinkClick r:id="rId2"/>
              </a:rPr>
              <a:t>http://developer.android.com/training/material/index.html</a:t>
            </a:r>
            <a:r>
              <a:rPr lang="en-US" dirty="0"/>
              <a:t>	</a:t>
            </a:r>
          </a:p>
          <a:p>
            <a:endParaRPr lang="en-US" dirty="0" smtClean="0"/>
          </a:p>
          <a:p>
            <a:r>
              <a:rPr lang="en-US" dirty="0" smtClean="0"/>
              <a:t>Notifications design guide</a:t>
            </a:r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smtClean="0">
                <a:hlinkClick r:id="rId3"/>
              </a:rPr>
              <a:t>developer.android.com/design/patterns/notifications.html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Android Wear!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80042" y="1585699"/>
            <a:ext cx="2229987" cy="22299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71703" y="4136034"/>
            <a:ext cx="2238326" cy="2238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21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/>
              <a:t>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879422" cy="4195481"/>
          </a:xfrm>
        </p:spPr>
        <p:txBody>
          <a:bodyPr/>
          <a:lstStyle/>
          <a:p>
            <a:r>
              <a:rPr lang="en-US" dirty="0"/>
              <a:t>Creating a </a:t>
            </a:r>
            <a:r>
              <a:rPr lang="en-US" dirty="0" smtClean="0"/>
              <a:t>Notification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Specify </a:t>
            </a:r>
            <a:r>
              <a:rPr lang="en-US" dirty="0"/>
              <a:t>the UI information and actions for a notification in a </a:t>
            </a:r>
            <a:r>
              <a:rPr lang="en-US" dirty="0" err="1"/>
              <a:t>NotificationCompat.Builder</a:t>
            </a:r>
            <a:r>
              <a:rPr lang="en-US" dirty="0"/>
              <a:t> </a:t>
            </a:r>
            <a:r>
              <a:rPr lang="en-US" dirty="0" smtClean="0"/>
              <a:t>object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To </a:t>
            </a:r>
            <a:r>
              <a:rPr lang="en-US" dirty="0"/>
              <a:t>create the </a:t>
            </a:r>
            <a:r>
              <a:rPr lang="en-US" dirty="0" smtClean="0"/>
              <a:t>notification, </a:t>
            </a:r>
            <a:r>
              <a:rPr lang="en-US" dirty="0"/>
              <a:t>call </a:t>
            </a:r>
            <a:r>
              <a:rPr lang="en-US" dirty="0" err="1" smtClean="0"/>
              <a:t>NotificationCompat.Builder.build</a:t>
            </a:r>
            <a:r>
              <a:rPr lang="en-US" dirty="0" smtClean="0"/>
              <a:t>()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Pass </a:t>
            </a:r>
            <a:r>
              <a:rPr lang="en-US" dirty="0"/>
              <a:t>the Notification object to the system by calling </a:t>
            </a:r>
            <a:r>
              <a:rPr lang="en-US" dirty="0" err="1"/>
              <a:t>NotificationManager.notify</a:t>
            </a:r>
            <a:r>
              <a:rPr lang="en-US" dirty="0"/>
              <a:t>()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1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- notification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Required notification </a:t>
            </a:r>
            <a:r>
              <a:rPr lang="en-US" dirty="0" smtClean="0"/>
              <a:t>contents</a:t>
            </a:r>
          </a:p>
          <a:p>
            <a:pPr lvl="1"/>
            <a:r>
              <a:rPr lang="en-US" dirty="0" smtClean="0"/>
              <a:t>Small icon – </a:t>
            </a:r>
            <a:r>
              <a:rPr lang="en-US" dirty="0" err="1" smtClean="0"/>
              <a:t>setSmallIcon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Title – </a:t>
            </a:r>
            <a:r>
              <a:rPr lang="en-US" dirty="0" err="1" smtClean="0"/>
              <a:t>setContentTitle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Detail text – </a:t>
            </a:r>
            <a:r>
              <a:rPr lang="en-US" dirty="0" err="1" smtClean="0"/>
              <a:t>setContentText</a:t>
            </a:r>
            <a:r>
              <a:rPr lang="en-US" dirty="0" smtClean="0"/>
              <a:t>()</a:t>
            </a:r>
          </a:p>
          <a:p>
            <a:endParaRPr lang="en-US" dirty="0" smtClean="0"/>
          </a:p>
          <a:p>
            <a:r>
              <a:rPr lang="en-US" dirty="0" smtClean="0"/>
              <a:t>Optional contents</a:t>
            </a:r>
          </a:p>
          <a:p>
            <a:pPr lvl="1"/>
            <a:r>
              <a:rPr lang="en-US" dirty="0" smtClean="0"/>
              <a:t>Actions, priority, sound, led flashing, time, vibrate, ticker, </a:t>
            </a:r>
            <a:r>
              <a:rPr lang="is-IS" dirty="0" smtClean="0"/>
              <a:t>…</a:t>
            </a:r>
          </a:p>
          <a:p>
            <a:pPr lvl="1"/>
            <a:r>
              <a:rPr lang="en-US" dirty="0"/>
              <a:t>http://</a:t>
            </a:r>
            <a:r>
              <a:rPr lang="en-US" dirty="0" err="1"/>
              <a:t>developer.android.com</a:t>
            </a:r>
            <a:r>
              <a:rPr lang="en-US" dirty="0"/>
              <a:t>/reference/android/support/v4/app/</a:t>
            </a:r>
            <a:r>
              <a:rPr lang="en-US" dirty="0" err="1"/>
              <a:t>NotificationCompat.Builder.html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66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You should add at least one action – to navigate into your app/activity</a:t>
            </a:r>
          </a:p>
          <a:p>
            <a:endParaRPr lang="en-US" dirty="0" smtClean="0"/>
          </a:p>
          <a:p>
            <a:r>
              <a:rPr lang="en-US" dirty="0" smtClean="0"/>
              <a:t>You can also add Buttons for additional actions</a:t>
            </a:r>
          </a:p>
          <a:p>
            <a:endParaRPr lang="en-US" dirty="0" smtClean="0"/>
          </a:p>
          <a:p>
            <a:r>
              <a:rPr lang="en-US" dirty="0" smtClean="0"/>
              <a:t>Action is defined by </a:t>
            </a:r>
            <a:r>
              <a:rPr lang="en-US" dirty="0" err="1" smtClean="0"/>
              <a:t>PendingIntent</a:t>
            </a:r>
            <a:r>
              <a:rPr lang="en-US" dirty="0" smtClean="0"/>
              <a:t>, containing an Intent</a:t>
            </a:r>
          </a:p>
          <a:p>
            <a:endParaRPr lang="en-US" dirty="0"/>
          </a:p>
          <a:p>
            <a:r>
              <a:rPr lang="en-US" dirty="0" smtClean="0"/>
              <a:t>Navigation stack - what should happen in your activity, when back is pressed (should it navigate to the home screen or to some other activity)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29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/>
              <a:t>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Expanded layout – action buttons depend on it (android 4.1+)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7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1491" y="2933323"/>
            <a:ext cx="8666286" cy="351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95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</a:t>
            </a:r>
            <a:r>
              <a:rPr lang="en-US" dirty="0"/>
              <a:t>- notification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3312" y="2052918"/>
            <a:ext cx="10388103" cy="4195481"/>
          </a:xfrm>
        </p:spPr>
        <p:txBody>
          <a:bodyPr/>
          <a:lstStyle/>
          <a:p>
            <a:r>
              <a:rPr lang="en-US" dirty="0" smtClean="0"/>
              <a:t>Update notification</a:t>
            </a:r>
          </a:p>
          <a:p>
            <a:pPr lvl="1"/>
            <a:r>
              <a:rPr lang="en-US" dirty="0" smtClean="0"/>
              <a:t>Issue </a:t>
            </a:r>
            <a:r>
              <a:rPr lang="en-US" dirty="0"/>
              <a:t>notification</a:t>
            </a:r>
            <a:r>
              <a:rPr lang="en-US" dirty="0" smtClean="0"/>
              <a:t> </a:t>
            </a:r>
            <a:r>
              <a:rPr lang="en-US" dirty="0"/>
              <a:t>with a notification ID by calling </a:t>
            </a:r>
            <a:r>
              <a:rPr lang="en-US" dirty="0" err="1"/>
              <a:t>NotificationManager.notify</a:t>
            </a:r>
            <a:r>
              <a:rPr lang="en-US" dirty="0" smtClean="0"/>
              <a:t>()</a:t>
            </a:r>
          </a:p>
          <a:p>
            <a:pPr lvl="1"/>
            <a:r>
              <a:rPr lang="en-US" dirty="0" smtClean="0"/>
              <a:t>Update </a:t>
            </a:r>
            <a:r>
              <a:rPr lang="en-US" dirty="0"/>
              <a:t>or create a </a:t>
            </a:r>
            <a:r>
              <a:rPr lang="en-US" dirty="0" err="1"/>
              <a:t>NotificationCompat.Builder</a:t>
            </a:r>
            <a:r>
              <a:rPr lang="en-US" dirty="0"/>
              <a:t> </a:t>
            </a:r>
            <a:r>
              <a:rPr lang="en-US" dirty="0" smtClean="0"/>
              <a:t>object</a:t>
            </a:r>
          </a:p>
          <a:p>
            <a:pPr lvl="1"/>
            <a:r>
              <a:rPr lang="en-US" dirty="0" smtClean="0"/>
              <a:t>build </a:t>
            </a:r>
            <a:r>
              <a:rPr lang="en-US" dirty="0"/>
              <a:t>a Notification object from it, and issue the Notification with the same </a:t>
            </a:r>
            <a:r>
              <a:rPr lang="en-US" dirty="0" smtClean="0"/>
              <a:t>ID.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the previous notification is still visible, the system updates </a:t>
            </a:r>
            <a:r>
              <a:rPr lang="en-US" dirty="0" smtClean="0"/>
              <a:t>it.</a:t>
            </a:r>
          </a:p>
          <a:p>
            <a:pPr lvl="1"/>
            <a:r>
              <a:rPr lang="en-US" dirty="0" smtClean="0"/>
              <a:t>If </a:t>
            </a:r>
            <a:r>
              <a:rPr lang="en-US" dirty="0"/>
              <a:t>the previous notification has been dismissed, a new notification is </a:t>
            </a:r>
            <a:r>
              <a:rPr lang="en-US" dirty="0" smtClean="0"/>
              <a:t>created.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302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Android – notification - Navigation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Regular activity</a:t>
            </a:r>
          </a:p>
          <a:p>
            <a:pPr lvl="1"/>
            <a:r>
              <a:rPr lang="en-US" dirty="0" smtClean="0"/>
              <a:t>Start an activity, that is part of normal workflow of your app</a:t>
            </a:r>
          </a:p>
          <a:p>
            <a:pPr lvl="2"/>
            <a:r>
              <a:rPr lang="en-US" dirty="0" err="1" smtClean="0"/>
              <a:t>ActivityA</a:t>
            </a:r>
            <a:r>
              <a:rPr lang="en-US" dirty="0" smtClean="0"/>
              <a:t> is your main activity</a:t>
            </a:r>
          </a:p>
          <a:p>
            <a:pPr lvl="2"/>
            <a:r>
              <a:rPr lang="en-US" dirty="0" err="1" smtClean="0"/>
              <a:t>ActivityB</a:t>
            </a:r>
            <a:r>
              <a:rPr lang="en-US" dirty="0" smtClean="0"/>
              <a:t> is started from notification</a:t>
            </a:r>
          </a:p>
          <a:p>
            <a:pPr lvl="2"/>
            <a:r>
              <a:rPr lang="en-US" dirty="0" err="1" smtClean="0"/>
              <a:t>Backstack</a:t>
            </a:r>
            <a:r>
              <a:rPr lang="en-US" dirty="0" smtClean="0"/>
              <a:t>: Home -&gt; </a:t>
            </a:r>
            <a:r>
              <a:rPr lang="en-US" dirty="0" err="1" smtClean="0"/>
              <a:t>ActivityA</a:t>
            </a:r>
            <a:r>
              <a:rPr lang="en-US" dirty="0" smtClean="0"/>
              <a:t> -&gt; </a:t>
            </a:r>
            <a:r>
              <a:rPr lang="en-US" dirty="0" err="1" smtClean="0"/>
              <a:t>ActivityB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Special activity</a:t>
            </a:r>
          </a:p>
          <a:p>
            <a:pPr lvl="1"/>
            <a:r>
              <a:rPr lang="en-US" dirty="0" smtClean="0"/>
              <a:t>Start an activity, that is an extension of your notification</a:t>
            </a:r>
          </a:p>
          <a:p>
            <a:pPr lvl="2"/>
            <a:r>
              <a:rPr lang="en-US" dirty="0" smtClean="0"/>
              <a:t>No </a:t>
            </a:r>
            <a:r>
              <a:rPr lang="en-US" dirty="0" err="1" smtClean="0"/>
              <a:t>backstack</a:t>
            </a:r>
            <a:r>
              <a:rPr lang="en-US" dirty="0" smtClean="0"/>
              <a:t> needed, touching back takes you directly to Home screen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54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3724</TotalTime>
  <Words>920</Words>
  <Application>Microsoft Macintosh PowerPoint</Application>
  <PresentationFormat>Widescreen</PresentationFormat>
  <Paragraphs>253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</vt:lpstr>
      <vt:lpstr>Century Gothic</vt:lpstr>
      <vt:lpstr>Menlo-Regular</vt:lpstr>
      <vt:lpstr>Wingdings 3</vt:lpstr>
      <vt:lpstr>Arial</vt:lpstr>
      <vt:lpstr>Ion</vt:lpstr>
      <vt:lpstr>Mobile Software Development for Android - I397</vt:lpstr>
      <vt:lpstr>Android - notification</vt:lpstr>
      <vt:lpstr>Android - notification</vt:lpstr>
      <vt:lpstr>Android - notification</vt:lpstr>
      <vt:lpstr>Android - notification</vt:lpstr>
      <vt:lpstr>Android – notification actions</vt:lpstr>
      <vt:lpstr>Android - notification</vt:lpstr>
      <vt:lpstr>Android - notification</vt:lpstr>
      <vt:lpstr>Android – notification - Navigation</vt:lpstr>
      <vt:lpstr>Android – notification - regular</vt:lpstr>
      <vt:lpstr>Android – notification - regular</vt:lpstr>
      <vt:lpstr>Android – notification - special</vt:lpstr>
      <vt:lpstr>Android – notification - special</vt:lpstr>
      <vt:lpstr>Android - notification</vt:lpstr>
      <vt:lpstr>Android – notification – custom layout</vt:lpstr>
      <vt:lpstr>Android – notification – custom layout</vt:lpstr>
      <vt:lpstr>Android –  notification</vt:lpstr>
      <vt:lpstr>Android - notification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Mobile Software Development for Android - I397</dc:title>
  <dc:creator>andres käver</dc:creator>
  <cp:lastModifiedBy>andres käver</cp:lastModifiedBy>
  <cp:revision>133</cp:revision>
  <dcterms:created xsi:type="dcterms:W3CDTF">2015-10-15T12:35:18Z</dcterms:created>
  <dcterms:modified xsi:type="dcterms:W3CDTF">2016-05-09T09:04:59Z</dcterms:modified>
</cp:coreProperties>
</file>