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69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7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E93E-DE40-4220-AFFF-4E776373F947}" type="datetimeFigureOut">
              <a:rPr lang="et-EE" smtClean="0"/>
              <a:t>05.02.2016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18F5-1765-460F-8099-BEA24CC2410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238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FFD95-B97B-4DA2-8B86-E5EE8B2457AF}" type="datetime1">
              <a:rPr lang="en-US" smtClean="0"/>
              <a:t>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C3FF43-03DC-4145-A043-F76DD2D1694C}" type="datetime1">
              <a:rPr lang="en-US" smtClean="0"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BA4D415-C270-4738-A7C6-07DE70F23DC0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010B966-EB75-4892-B09D-34CC3DE24F03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57D2EB5-DE09-48B3-AB0A-D23731D74D4F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9F6C3C-F168-458F-B8D0-3C59957686B1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40CBC6-05B8-4330-98C9-0530D2FC40BA}" type="datetime1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16F6A1-9028-4356-91EC-7263FFA25886}" type="datetime1">
              <a:rPr lang="en-US" smtClean="0"/>
              <a:t>2/5/2016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266C2BB-6822-46AA-9341-3E3C8CC6EEA4}" type="datetime1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8709259-51DA-4FFB-9957-1D90D80E1E97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16F7336D-05A5-4330-9451-17A9436FE28A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AFBA9104-1152-4C8B-8596-FFB8B4EFE9E4}" type="datetime1">
              <a:rPr lang="en-US" smtClean="0"/>
              <a:t>2/5/2016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gg69631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Domeenimudel, Entity Framework Code First, Migration 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</a:t>
            </a:r>
            <a:r>
              <a:rPr lang="et-EE" dirty="0" smtClean="0"/>
              <a:t>201</a:t>
            </a:r>
            <a:r>
              <a:rPr lang="en-US" smtClean="0"/>
              <a:t>6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87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Teekide (library)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03671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klõps lahenduse või projekti nimel ja tekkinud menüüst „Manage NuGet packages... (for solution)“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9702"/>
            <a:ext cx="6012993" cy="3397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56" y="2839702"/>
            <a:ext cx="2604995" cy="224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165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konsoolirakendus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5328592" cy="5184576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r>
              <a:rPr lang="et-EE" dirty="0"/>
              <a:t> class 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var contactTypeSkype = new ContactType { Name = "Skype" };</a:t>
            </a:r>
          </a:p>
          <a:p>
            <a:pPr marL="36576" indent="0">
              <a:buNone/>
            </a:pPr>
            <a:r>
              <a:rPr lang="et-EE" dirty="0"/>
              <a:t>            var contactTypePhone = new ContactType { Name = "Phone" };</a:t>
            </a:r>
          </a:p>
          <a:p>
            <a:pPr marL="36576" indent="0">
              <a:buNone/>
            </a:pPr>
            <a:r>
              <a:rPr lang="et-EE" dirty="0"/>
              <a:t>            var person = new Person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FirstName = "John",</a:t>
            </a:r>
          </a:p>
          <a:p>
            <a:pPr marL="36576" indent="0">
              <a:buNone/>
            </a:pPr>
            <a:r>
              <a:rPr lang="et-EE" dirty="0"/>
              <a:t>                LastName = "Doe",</a:t>
            </a:r>
          </a:p>
          <a:p>
            <a:pPr marL="36576" indent="0">
              <a:buNone/>
            </a:pPr>
            <a:r>
              <a:rPr lang="et-EE" dirty="0"/>
              <a:t>                Contacts = new List&lt;Contact&gt; {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contactTypeSkype, </a:t>
            </a:r>
          </a:p>
          <a:p>
            <a:pPr marL="36576" indent="0">
              <a:buNone/>
            </a:pPr>
            <a:r>
              <a:rPr lang="et-EE" dirty="0"/>
              <a:t>                        Value = "johndoe" </a:t>
            </a:r>
          </a:p>
          <a:p>
            <a:pPr marL="36576" indent="0">
              <a:buNone/>
            </a:pPr>
            <a:r>
              <a:rPr lang="et-EE" dirty="0"/>
              <a:t>                    },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contactTypePhone, </a:t>
            </a:r>
          </a:p>
          <a:p>
            <a:pPr marL="36576" indent="0">
              <a:buNone/>
            </a:pPr>
            <a:r>
              <a:rPr lang="et-EE" dirty="0"/>
              <a:t>                        Value = "+372 6543210" </a:t>
            </a:r>
          </a:p>
          <a:p>
            <a:pPr marL="36576" indent="0">
              <a:buNone/>
            </a:pPr>
            <a:r>
              <a:rPr lang="et-EE" dirty="0"/>
              <a:t>                    }</a:t>
            </a:r>
          </a:p>
          <a:p>
            <a:pPr marL="36576" indent="0">
              <a:buNone/>
            </a:pPr>
            <a:r>
              <a:rPr lang="et-EE" dirty="0"/>
              <a:t>                }</a:t>
            </a:r>
          </a:p>
          <a:p>
            <a:pPr marL="36576" indent="0">
              <a:buNone/>
            </a:pPr>
            <a:r>
              <a:rPr lang="et-EE" dirty="0"/>
              <a:t>            };</a:t>
            </a:r>
          </a:p>
          <a:p>
            <a:pPr marL="36576" indent="0">
              <a:buNone/>
            </a:pPr>
            <a:r>
              <a:rPr lang="et-EE" dirty="0"/>
              <a:t>            using (var context = new ContactContext())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context.People.Add(person);</a:t>
            </a:r>
          </a:p>
          <a:p>
            <a:pPr marL="36576" indent="0">
              <a:buNone/>
            </a:pPr>
            <a:r>
              <a:rPr lang="et-EE" dirty="0"/>
              <a:t>                context.SaveChanges();</a:t>
            </a:r>
          </a:p>
          <a:p>
            <a:pPr marL="36576" indent="0">
              <a:buNone/>
            </a:pPr>
            <a:r>
              <a:rPr lang="et-EE" dirty="0"/>
              <a:t>            }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7695" y="3140968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 smtClean="0"/>
              <a:t>VS2012 klahvikombinatsioone:</a:t>
            </a:r>
          </a:p>
          <a:p>
            <a:endParaRPr lang="et-EE" sz="1400" b="1" dirty="0" smtClean="0"/>
          </a:p>
          <a:p>
            <a:r>
              <a:rPr lang="et-EE" sz="1400" dirty="0" smtClean="0"/>
              <a:t>Ctrl+E,D – autoformaadib dokumendi</a:t>
            </a:r>
          </a:p>
          <a:p>
            <a:endParaRPr lang="et-EE" sz="1400" dirty="0" smtClean="0"/>
          </a:p>
          <a:p>
            <a:r>
              <a:rPr lang="et-EE" sz="1400" dirty="0" smtClean="0"/>
              <a:t>prop TAB+TAB – lisab atribuudi olemisse</a:t>
            </a:r>
          </a:p>
          <a:p>
            <a:endParaRPr lang="et-EE" sz="1400" dirty="0" smtClean="0"/>
          </a:p>
          <a:p>
            <a:r>
              <a:rPr lang="et-EE" sz="1400" dirty="0" smtClean="0"/>
              <a:t>F6 – kompileerib lahenduse</a:t>
            </a:r>
          </a:p>
          <a:p>
            <a:endParaRPr lang="et-EE" sz="1400" dirty="0" smtClean="0"/>
          </a:p>
          <a:p>
            <a:r>
              <a:rPr lang="et-EE" sz="1400" dirty="0" smtClean="0"/>
              <a:t>Ctrl-F5 – stardib vastavalt märgitud projekti, mitte silumisrežiimis</a:t>
            </a:r>
          </a:p>
          <a:p>
            <a:endParaRPr lang="et-EE" sz="1400" dirty="0" smtClean="0"/>
          </a:p>
          <a:p>
            <a:r>
              <a:rPr lang="et-EE" sz="1400" dirty="0" smtClean="0"/>
              <a:t>F5 – stardib projekti silumisrežiimis 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80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476672"/>
            <a:ext cx="4114800" cy="187220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poolt automaatselt</a:t>
            </a:r>
            <a:r>
              <a:rPr lang="et-EE" dirty="0"/>
              <a:t> </a:t>
            </a:r>
            <a:r>
              <a:rPr lang="et-EE" dirty="0" smtClean="0"/>
              <a:t>loodud baas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3528392" cy="63320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878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112" y="260648"/>
            <a:ext cx="3384376" cy="1143000"/>
          </a:xfrm>
        </p:spPr>
        <p:txBody>
          <a:bodyPr/>
          <a:lstStyle/>
          <a:p>
            <a:r>
              <a:rPr lang="et-EE" dirty="0" smtClean="0"/>
              <a:t>Tabelite sisu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4841410" cy="6309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029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Andmebaasi initsialiseerimine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loob baasi esimesel pöördumisel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Järgmisel domeenimudeli muudatusel aga tulemuseks Exception: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569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model backing the '</a:t>
            </a:r>
            <a:r>
              <a:rPr lang="en-US" dirty="0" err="1"/>
              <a:t>ContactContext</a:t>
            </a:r>
            <a:r>
              <a:rPr lang="en-US" dirty="0"/>
              <a:t>' context has changed since the database was created. Consider using Code First Migrations to update the database (http://go.microsoft.com/fwlink/?LinkId=238269).</a:t>
            </a:r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946" y="4437112"/>
            <a:ext cx="7467600" cy="161277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EF loob mälus olemitele vajaliku metamudeli ja salvestab selle räsi (hash) andmebaasi. Räsi võrreldakse järgmisel käivitamisel ja antakse veateade.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struktuuri ja andmete migreerimine mudeli muutumise korral</a:t>
            </a:r>
          </a:p>
          <a:p>
            <a:pPr marL="36576" indent="0">
              <a:buFont typeface="Wingdings 2"/>
              <a:buNone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951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Andmebaasi </a:t>
            </a:r>
            <a:r>
              <a:rPr lang="et-EE" dirty="0" smtClean="0"/>
              <a:t>migreerimine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1468759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Menüü:  Tools &gt; Library Package Manager &gt; Package Manager Console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PM&gt; enable-migrations </a:t>
            </a:r>
            <a:r>
              <a:rPr lang="et-EE" dirty="0"/>
              <a:t> </a:t>
            </a:r>
            <a:r>
              <a:rPr lang="et-EE" dirty="0" smtClean="0"/>
              <a:t>-EnableAutomaticMigrations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56992"/>
            <a:ext cx="4800600" cy="16687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153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t-EE" dirty="0" smtClean="0"/>
              <a:t>Andmebaasi migreerimine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5099"/>
            <a:ext cx="8532440" cy="438472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63888" y="2492896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5276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Andmebaasi initsialiseerimine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4 võimaliku strateegiat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CreateDatabaseIfNotExists – vaikimisi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DropCreateDatabaseIfModelChanges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DropCreateDatabaseAlways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MigrateDatabaseToLatestVersion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Initsialiseerimismeetod määratakse kas startup koodis (global.asax MVC puhul) või konfiguratsioonifailis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Muuda Configuration klass avalikuks:</a:t>
            </a:r>
            <a:br>
              <a:rPr lang="et-EE" dirty="0"/>
            </a:br>
            <a:r>
              <a:rPr lang="et-EE" b="1" dirty="0"/>
              <a:t>public</a:t>
            </a:r>
            <a:r>
              <a:rPr lang="et-EE" dirty="0"/>
              <a:t> sealed class </a:t>
            </a:r>
            <a:r>
              <a:rPr lang="et-EE" dirty="0" smtClean="0"/>
              <a:t>Configuration....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2605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Initsialiseerija määramine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701008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dirty="0" smtClean="0"/>
              <a:t>using </a:t>
            </a:r>
            <a:r>
              <a:rPr lang="en-US" dirty="0" err="1"/>
              <a:t>ContactsLibrary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ContactsLibrary.Migrations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System.Data.Entity</a:t>
            </a:r>
            <a:r>
              <a:rPr lang="en-US" dirty="0" smtClean="0"/>
              <a:t>;</a:t>
            </a:r>
            <a:endParaRPr lang="et-EE" dirty="0" smtClean="0"/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...</a:t>
            </a:r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class </a:t>
            </a:r>
            <a:r>
              <a:rPr lang="et-EE" dirty="0"/>
              <a:t>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Database.SetInitializer(</a:t>
            </a:r>
          </a:p>
          <a:p>
            <a:pPr marL="36576" indent="0">
              <a:buNone/>
            </a:pPr>
            <a:r>
              <a:rPr lang="et-EE" dirty="0"/>
              <a:t>                new MigrateDatabaseToLatestVersion&lt;ContactContext,Configuration&gt;());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    //AddData();</a:t>
            </a:r>
          </a:p>
          <a:p>
            <a:pPr marL="36576" indent="0">
              <a:buNone/>
            </a:pPr>
            <a:r>
              <a:rPr lang="et-EE" dirty="0"/>
              <a:t>            ReadData();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08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Annotatsioonid vs 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869160"/>
            <a:ext cx="3456384" cy="144016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System.ComponentModel.DataAnnotations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public class </a:t>
            </a:r>
            <a:r>
              <a:rPr lang="en-US" dirty="0" err="1"/>
              <a:t>ContactType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 {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   [Required</a:t>
            </a:r>
            <a:r>
              <a:rPr lang="en-US" dirty="0" smtClean="0"/>
              <a:t>]</a:t>
            </a: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       [MaxLength(128)]</a:t>
            </a:r>
            <a:endParaRPr lang="et-EE" dirty="0"/>
          </a:p>
          <a:p>
            <a:pPr marL="36576" indent="0">
              <a:buNone/>
            </a:pPr>
            <a:r>
              <a:rPr lang="en-US" dirty="0" smtClean="0"/>
              <a:t>        </a:t>
            </a:r>
            <a:r>
              <a:rPr lang="en-US" dirty="0"/>
              <a:t>public String Name { get; set; }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}</a:t>
            </a:r>
          </a:p>
          <a:p>
            <a:pPr marL="36576" indent="0">
              <a:buNone/>
            </a:pPr>
            <a:r>
              <a:rPr lang="en-US" dirty="0"/>
              <a:t>...</a:t>
            </a:r>
            <a:endParaRPr lang="et-E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579296" cy="348498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Annotatsioonid on kõige lihtsam meetod mudeliklasside konfiguratsiooni muutmiseks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Annotatsioone oskab kasutada nii EF kui ka MVC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Annotatsioonidega ei saa teha kõike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 võimaldab EF täielikku seadistamist (mõne erandiga). Kuid Asp.net MVC ei kasuta Fluent API’t kliendipoolsel valideerimisel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kasutada segu mõlemist...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941168"/>
            <a:ext cx="4392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00" dirty="0"/>
              <a:t> public class ContactConfiguration : </a:t>
            </a:r>
            <a:r>
              <a:rPr lang="et-EE" sz="900" dirty="0" smtClean="0"/>
              <a:t>	EntityTypeConfiguration&lt;Contact</a:t>
            </a:r>
            <a:r>
              <a:rPr lang="et-EE" sz="900" dirty="0"/>
              <a:t>&gt;</a:t>
            </a:r>
          </a:p>
          <a:p>
            <a:r>
              <a:rPr lang="et-EE" sz="900" dirty="0"/>
              <a:t>    {</a:t>
            </a:r>
          </a:p>
          <a:p>
            <a:r>
              <a:rPr lang="et-EE" sz="900" dirty="0"/>
              <a:t>        public ContactConfiguration()</a:t>
            </a:r>
          </a:p>
          <a:p>
            <a:r>
              <a:rPr lang="et-EE" sz="900" dirty="0"/>
              <a:t>        {</a:t>
            </a:r>
          </a:p>
          <a:p>
            <a:r>
              <a:rPr lang="et-EE" sz="900" dirty="0"/>
              <a:t>            Property(t </a:t>
            </a:r>
            <a:r>
              <a:rPr lang="et-EE" sz="900" dirty="0" smtClean="0"/>
              <a:t>=&gt;t.Value</a:t>
            </a:r>
            <a:r>
              <a:rPr lang="et-EE" sz="900" dirty="0"/>
              <a:t>).IsRequired().HasMaxLength(128</a:t>
            </a:r>
            <a:r>
              <a:rPr lang="et-EE" sz="900" dirty="0" smtClean="0"/>
              <a:t>);</a:t>
            </a:r>
            <a:endParaRPr lang="et-EE" sz="900" dirty="0"/>
          </a:p>
          <a:p>
            <a:r>
              <a:rPr lang="et-EE" sz="900" dirty="0" smtClean="0"/>
              <a:t>        }</a:t>
            </a:r>
          </a:p>
          <a:p>
            <a:r>
              <a:rPr lang="et-EE" sz="900" dirty="0" smtClean="0"/>
              <a:t>    </a:t>
            </a:r>
            <a:r>
              <a:rPr lang="et-EE" sz="900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09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Mudel, baas või kood enne?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20880" cy="484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381328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 smtClean="0"/>
              <a:t>Joonise autor Julie Lerman</a:t>
            </a:r>
            <a:endParaRPr lang="et-EE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1719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[Key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atribuut on andmebaasi primaarvõti (Primary Key)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Entity&lt;T&gt;.HasKey(t=&gt;t.</a:t>
            </a:r>
            <a:r>
              <a:rPr lang="et-EE" i="1" dirty="0"/>
              <a:t>PropertyName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0472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Annotatsioonid/Fluent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[Required]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Nõuab antud atribuudi olemasolu, andmebaasis ei lubata NULL väärtust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Entity&lt;T&gt;.Property(t=&gt;t.</a:t>
            </a:r>
            <a:r>
              <a:rPr lang="et-EE" i="1" dirty="0"/>
              <a:t>PropertyName</a:t>
            </a:r>
            <a:r>
              <a:rPr lang="et-EE" dirty="0" smtClean="0"/>
              <a:t>). IsRequired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835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MaxLength(xxx)]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maksimaalne pikkus, andmebaasis välja tüübiks nvarchar(xxx)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[MinLength(yyy)]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minimaalne pikkus, kasutusel ainult MVC’s valideerimisel. Andmebaasi ei mõjuta. Puudub Fluent API vaste.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 </a:t>
            </a:r>
            <a:r>
              <a:rPr lang="et-EE" dirty="0"/>
              <a:t>Entity&lt;T&gt;.Property(t=&gt;t.PropertyName</a:t>
            </a:r>
            <a:r>
              <a:rPr lang="et-EE" dirty="0" smtClean="0"/>
              <a:t>). HasMaxLength(nn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550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[NotMapped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Kui olemi atribuut on sünteetiline (arvutatav) ja baasis ei soovi seda säilitada – EF seda atribuuti baasi ei loo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Entity.Ignore(d </a:t>
            </a:r>
            <a:r>
              <a:rPr lang="et-EE" dirty="0"/>
              <a:t>=&gt; </a:t>
            </a:r>
            <a:r>
              <a:rPr lang="et-EE" dirty="0" smtClean="0"/>
              <a:t>d.Property);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023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[ComplexType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Võimaldab olemites „Value Object“’ide kasutamise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modelBuilder.ComplexType&lt;Address&gt;();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982064"/>
            <a:ext cx="33135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/>
              <a:t>ComplexType</a:t>
            </a:r>
            <a:r>
              <a:rPr lang="en-US" sz="1200" dirty="0"/>
              <a:t>]</a:t>
            </a:r>
          </a:p>
          <a:p>
            <a:r>
              <a:rPr lang="en-US" sz="1200" dirty="0" smtClean="0"/>
              <a:t>public </a:t>
            </a:r>
            <a:r>
              <a:rPr lang="en-US" sz="1200" dirty="0"/>
              <a:t>class </a:t>
            </a:r>
            <a:r>
              <a:rPr lang="en-US" sz="1200" dirty="0" err="1"/>
              <a:t>BlogDetails</a:t>
            </a:r>
            <a:endParaRPr lang="en-US" sz="1200" dirty="0"/>
          </a:p>
          <a:p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/>
              <a:t>public </a:t>
            </a:r>
            <a:r>
              <a:rPr lang="en-US" sz="1200" dirty="0" err="1"/>
              <a:t>DateTime</a:t>
            </a:r>
            <a:r>
              <a:rPr lang="en-US" sz="1200" dirty="0"/>
              <a:t>? </a:t>
            </a:r>
            <a:r>
              <a:rPr lang="en-US" sz="1200" dirty="0" err="1"/>
              <a:t>DateCreated</a:t>
            </a:r>
            <a:r>
              <a:rPr lang="en-US" sz="1200" dirty="0"/>
              <a:t> { get; set; }</a:t>
            </a:r>
          </a:p>
          <a:p>
            <a:r>
              <a:rPr lang="en-US" sz="1200" dirty="0" smtClean="0"/>
              <a:t>    </a:t>
            </a:r>
            <a:r>
              <a:rPr lang="en-US" sz="1200" dirty="0"/>
              <a:t>[</a:t>
            </a:r>
            <a:r>
              <a:rPr lang="en-US" sz="1200" dirty="0" err="1"/>
              <a:t>MaxLength</a:t>
            </a:r>
            <a:r>
              <a:rPr lang="en-US" sz="1200" dirty="0"/>
              <a:t>(250)]</a:t>
            </a:r>
          </a:p>
          <a:p>
            <a:r>
              <a:rPr lang="en-US" sz="1200" dirty="0" smtClean="0"/>
              <a:t>     </a:t>
            </a:r>
            <a:r>
              <a:rPr lang="en-US" sz="1200" dirty="0"/>
              <a:t>public string Description { get; set; }</a:t>
            </a:r>
          </a:p>
          <a:p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  <a:p>
            <a:r>
              <a:rPr lang="et-EE" sz="1200" dirty="0" smtClean="0"/>
              <a:t>....</a:t>
            </a:r>
          </a:p>
          <a:p>
            <a:r>
              <a:rPr lang="en-US" sz="1200" dirty="0"/>
              <a:t>public </a:t>
            </a:r>
            <a:r>
              <a:rPr lang="en-US" sz="1200" dirty="0" err="1"/>
              <a:t>BlogDetails</a:t>
            </a:r>
            <a:r>
              <a:rPr lang="en-US" sz="1200" dirty="0"/>
              <a:t> </a:t>
            </a:r>
            <a:r>
              <a:rPr lang="en-US" sz="1200" dirty="0" err="1"/>
              <a:t>BlogDetail</a:t>
            </a:r>
            <a:r>
              <a:rPr lang="en-US" sz="1200" dirty="0"/>
              <a:t> { get; set; </a:t>
            </a:r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</p:txBody>
      </p:sp>
      <p:pic>
        <p:nvPicPr>
          <p:cNvPr id="2050" name="Picture 2" descr="http://i.msdn.microsoft.com/gg193958.figure06(en-us,MSDN.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73" y="4290904"/>
            <a:ext cx="31432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9369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467600" cy="3057203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Võimaldab määrata kasutatava tabeli nime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Käigus rohkem siis, kui baas on eelnevalt olemas 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/>
              <a:t>modelBuilder.Entity&lt;Destination</a:t>
            </a:r>
            <a:r>
              <a:rPr lang="et-EE" dirty="0" smtClean="0"/>
              <a:t>&gt;(). ToTable</a:t>
            </a:r>
            <a:r>
              <a:rPr lang="et-EE" dirty="0"/>
              <a:t>("Locations</a:t>
            </a:r>
            <a:r>
              <a:rPr lang="et-EE" dirty="0" smtClean="0"/>
              <a:t>");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[Table</a:t>
            </a:r>
            <a:r>
              <a:rPr lang="en-US" sz="2400" dirty="0" smtClean="0"/>
              <a:t>(„</a:t>
            </a:r>
            <a:r>
              <a:rPr lang="et-EE" sz="2400" dirty="0" smtClean="0"/>
              <a:t>MingiBlogiTabelBaasis</a:t>
            </a:r>
            <a:r>
              <a:rPr lang="en-US" sz="2400" dirty="0" smtClean="0"/>
              <a:t>")]</a:t>
            </a:r>
            <a:endParaRPr lang="en-US" sz="2400" dirty="0"/>
          </a:p>
          <a:p>
            <a:r>
              <a:rPr lang="en-US" sz="2400" dirty="0" smtClean="0"/>
              <a:t>public </a:t>
            </a:r>
            <a:r>
              <a:rPr lang="en-US" sz="2400" dirty="0"/>
              <a:t>class Blog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1493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[Column(“BlogDescription", TypeName="ntext</a:t>
            </a:r>
            <a:r>
              <a:rPr lang="et-EE" dirty="0" smtClean="0"/>
              <a:t>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atribuudi nime ja tüübi baasis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Mitte ajada segamini DataType annotatsiooniga, mis on ainult UI jaoks.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n-US" dirty="0"/>
              <a:t>Entity&lt;T&gt;.Property(t=&gt;</a:t>
            </a:r>
            <a:r>
              <a:rPr lang="en-US" dirty="0" err="1" smtClean="0"/>
              <a:t>t.</a:t>
            </a:r>
            <a:r>
              <a:rPr lang="en-US" i="1" dirty="0" err="1" smtClean="0"/>
              <a:t>Property</a:t>
            </a:r>
            <a:r>
              <a:rPr lang="en-US" dirty="0" smtClean="0"/>
              <a:t>).</a:t>
            </a:r>
            <a:r>
              <a:rPr lang="et-EE" dirty="0" smtClean="0"/>
              <a:t> </a:t>
            </a:r>
            <a:r>
              <a:rPr lang="en-US" dirty="0" err="1" smtClean="0"/>
              <a:t>HasColumnType</a:t>
            </a:r>
            <a:r>
              <a:rPr lang="en-US" dirty="0" smtClean="0"/>
              <a:t> </a:t>
            </a:r>
            <a:r>
              <a:rPr lang="en-US" dirty="0"/>
              <a:t>(“</a:t>
            </a:r>
            <a:r>
              <a:rPr lang="en-US" i="1" dirty="0"/>
              <a:t>xxx</a:t>
            </a:r>
            <a:r>
              <a:rPr lang="en-US" dirty="0" smtClean="0"/>
              <a:t>”)</a:t>
            </a:r>
            <a:r>
              <a:rPr lang="et-EE" dirty="0" smtClean="0"/>
              <a:t>;</a:t>
            </a:r>
            <a:br>
              <a:rPr lang="et-EE" dirty="0" smtClean="0"/>
            </a:br>
            <a:r>
              <a:rPr lang="en-US" dirty="0" smtClean="0"/>
              <a:t>Property(</a:t>
            </a:r>
            <a:r>
              <a:rPr lang="en-US" dirty="0"/>
              <a:t>t=&gt;</a:t>
            </a:r>
            <a:r>
              <a:rPr lang="en-US" dirty="0" err="1"/>
              <a:t>t.</a:t>
            </a:r>
            <a:r>
              <a:rPr lang="en-US" i="1" dirty="0" err="1"/>
              <a:t>Property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IsRequired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HasColumnName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et-EE" dirty="0" smtClean="0"/>
              <a:t>xxx</a:t>
            </a:r>
            <a:r>
              <a:rPr lang="en-US" dirty="0" smtClean="0"/>
              <a:t>");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567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412976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[DatabaseGenerated(DatabaseGenerationOption.Computed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Computed</a:t>
            </a:r>
            <a:r>
              <a:rPr lang="et-EE" dirty="0" smtClean="0"/>
              <a:t>, </a:t>
            </a:r>
            <a:r>
              <a:rPr lang="en-US" dirty="0" smtClean="0"/>
              <a:t>None </a:t>
            </a:r>
            <a:r>
              <a:rPr lang="et-EE" dirty="0" smtClean="0"/>
              <a:t>või </a:t>
            </a:r>
            <a:r>
              <a:rPr lang="en-US" dirty="0" smtClean="0"/>
              <a:t>Identity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atribuudi väärtustab andmebaas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</a:t>
            </a:r>
            <a:r>
              <a:rPr lang="et-EE" dirty="0"/>
              <a:t>HasDatabaseGeneratedOption(DatabaseGeneratedOption)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5719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DatabaseGenerationOption.Computed</a:t>
            </a:r>
            <a:r>
              <a:rPr lang="en-US" dirty="0"/>
              <a:t>)]</a:t>
            </a:r>
          </a:p>
          <a:p>
            <a:r>
              <a:rPr lang="en-US" dirty="0" smtClean="0"/>
              <a:t>public </a:t>
            </a:r>
            <a:r>
              <a:rPr lang="en-US" dirty="0" err="1"/>
              <a:t>DateTime</a:t>
            </a:r>
            <a:r>
              <a:rPr lang="en-US" dirty="0"/>
              <a:t> </a:t>
            </a:r>
            <a:r>
              <a:rPr lang="en-US" dirty="0" err="1"/>
              <a:t>DateCreated</a:t>
            </a:r>
            <a:r>
              <a:rPr lang="en-US" dirty="0"/>
              <a:t>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84784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ForeignKey(</a:t>
            </a:r>
            <a:r>
              <a:rPr lang="et-EE" dirty="0"/>
              <a:t>"</a:t>
            </a:r>
            <a:r>
              <a:rPr lang="et-EE" dirty="0" smtClean="0"/>
              <a:t>XxxId")]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relatsiooni teises otsas ei vasta PK nimi standardile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modelBuilder.Entity&lt;&gt;().</a:t>
            </a:r>
            <a:r>
              <a:rPr lang="et-EE" dirty="0"/>
              <a:t>HasRequired</a:t>
            </a:r>
            <a:r>
              <a:rPr lang="et-EE" dirty="0" smtClean="0"/>
              <a:t>().</a:t>
            </a:r>
            <a:r>
              <a:rPr lang="et-EE" dirty="0"/>
              <a:t>WithMany</a:t>
            </a:r>
            <a:r>
              <a:rPr lang="et-EE" dirty="0" smtClean="0"/>
              <a:t>(). HasForeignKey();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789040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public class Blog</a:t>
            </a:r>
          </a:p>
          <a:p>
            <a:r>
              <a:rPr lang="en-US" sz="1200" dirty="0"/>
              <a:t>  {</a:t>
            </a:r>
          </a:p>
          <a:p>
            <a:r>
              <a:rPr lang="en-US" sz="1200" dirty="0"/>
              <a:t>    [Key]</a:t>
            </a:r>
          </a:p>
          <a:p>
            <a:r>
              <a:rPr lang="en-US" sz="1200" dirty="0"/>
              <a:t>    public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PrimaryTrackingKey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public string Title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393305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[InverseProperty</a:t>
            </a:r>
            <a:r>
              <a:rPr lang="et-EE" dirty="0" smtClean="0"/>
              <a:t>(</a:t>
            </a:r>
            <a:r>
              <a:rPr lang="et-EE" dirty="0"/>
              <a:t>"</a:t>
            </a:r>
            <a:r>
              <a:rPr lang="et-EE" dirty="0" smtClean="0"/>
              <a:t>Xxxxxx")]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mitmeste relatsioonide korral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</a:t>
            </a:r>
            <a:r>
              <a:rPr lang="et-EE" sz="1200" dirty="0" smtClean="0"/>
              <a:t>}</a:t>
            </a:r>
          </a:p>
          <a:p>
            <a:r>
              <a:rPr lang="en-US" sz="1200" dirty="0"/>
              <a:t>        </a:t>
            </a:r>
            <a:r>
              <a:rPr lang="en-US" sz="1200" dirty="0" smtClean="0"/>
              <a:t>public </a:t>
            </a:r>
            <a:r>
              <a:rPr lang="en-US" sz="1200" dirty="0"/>
              <a:t>Person </a:t>
            </a:r>
            <a:r>
              <a:rPr lang="en-US" sz="1200" dirty="0" err="1"/>
              <a:t>CreatedBy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    public Person </a:t>
            </a:r>
            <a:r>
              <a:rPr lang="en-US" sz="1200" dirty="0" err="1"/>
              <a:t>UpdatedBy</a:t>
            </a:r>
            <a:r>
              <a:rPr lang="en-US" sz="1200" dirty="0"/>
              <a:t>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Person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public string Name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InverseProperty("CreatedBy")]</a:t>
            </a:r>
          </a:p>
          <a:p>
            <a:r>
              <a:rPr lang="et-EE" sz="1200" dirty="0"/>
              <a:t>        public List&lt;Post&gt; PostsWritten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InverseProperty("UpdatedBy")]</a:t>
            </a:r>
          </a:p>
          <a:p>
            <a:r>
              <a:rPr lang="et-EE" sz="1200" dirty="0"/>
              <a:t>        public List&lt;Post&gt; PostsUpdated { get; set;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 enne (Code First)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Kirjuta äriloogikaks vajalikud olemid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olemitevahelised seosed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 atribuutide tingimused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 vajalikud getterid ja setterid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(Entity Framework) loob taustal ise vajaliku andmebaasistruktuuri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hoolitseb olemite salvestamise eest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9913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[Range(15, 100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numbrivälja lubatud vahemiku, UI ainult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050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</a:t>
            </a:r>
            <a:r>
              <a:rPr lang="en-US" dirty="0" smtClean="0"/>
              <a:t>[</a:t>
            </a:r>
            <a:r>
              <a:rPr lang="en-US" dirty="0"/>
              <a:t>Range(15, 100)]</a:t>
            </a:r>
          </a:p>
          <a:p>
            <a:r>
              <a:rPr lang="en-US" dirty="0"/>
              <a:t>  public </a:t>
            </a:r>
            <a:r>
              <a:rPr lang="en-US" dirty="0" err="1"/>
              <a:t>int</a:t>
            </a:r>
            <a:r>
              <a:rPr lang="en-US" dirty="0"/>
              <a:t> age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DataType(DataType.XXX)]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XXX – Date, DateTime, Currency, Html, Url,....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UI ainult, abi korrektsel renderdamisel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21088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[</a:t>
            </a:r>
            <a:r>
              <a:rPr lang="et-EE" dirty="0"/>
              <a:t>DataType(DataType.Date)]</a:t>
            </a:r>
          </a:p>
          <a:p>
            <a:r>
              <a:rPr lang="et-EE" dirty="0"/>
              <a:t>  public DateTime updatedate { get; set; }</a:t>
            </a:r>
          </a:p>
          <a:p>
            <a:endParaRPr lang="et-EE" dirty="0"/>
          </a:p>
          <a:p>
            <a:r>
              <a:rPr lang="et-EE" dirty="0"/>
              <a:t>  [DataType(DataType.PhoneNumber)]</a:t>
            </a:r>
          </a:p>
          <a:p>
            <a:r>
              <a:rPr lang="et-EE" dirty="0"/>
              <a:t>  public string phone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[Display(Name = "</a:t>
            </a:r>
            <a:r>
              <a:rPr lang="et-EE" dirty="0" smtClean="0"/>
              <a:t>Mingi tore tekst")]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silt (label) UI jaoks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[DisplayFormat(DataFormatString = "{0:d</a:t>
            </a:r>
            <a:r>
              <a:rPr lang="et-EE" dirty="0" smtClean="0"/>
              <a:t>}")]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kuvaformaat UI jaoks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86916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[Display(Name = "Student ID")]</a:t>
            </a:r>
          </a:p>
          <a:p>
            <a:r>
              <a:rPr lang="et-EE" dirty="0"/>
              <a:t>  public int ID { get; set; } </a:t>
            </a:r>
          </a:p>
          <a:p>
            <a:endParaRPr lang="et-EE" dirty="0"/>
          </a:p>
          <a:p>
            <a:r>
              <a:rPr lang="et-EE" dirty="0"/>
              <a:t>  [DisplayFormat(DataFormatString = "{0:d}")]</a:t>
            </a:r>
          </a:p>
          <a:p>
            <a:r>
              <a:rPr lang="et-EE" dirty="0"/>
              <a:t>  public DateTime myDate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1807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[xxxx(ErrorMessage=</a:t>
            </a:r>
            <a:r>
              <a:rPr lang="en-US" dirty="0"/>
              <a:t> "</a:t>
            </a:r>
            <a:r>
              <a:rPr lang="et-EE" dirty="0" smtClean="0"/>
              <a:t>veateade</a:t>
            </a:r>
            <a:r>
              <a:rPr lang="en-US" dirty="0" smtClean="0"/>
              <a:t>"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Valideerimise veateade UI’le 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[Required(</a:t>
            </a:r>
            <a:r>
              <a:rPr lang="en-US" dirty="0" err="1"/>
              <a:t>ErrorMessage</a:t>
            </a:r>
            <a:r>
              <a:rPr lang="en-US" dirty="0"/>
              <a:t> = "The Product Name is required")]</a:t>
            </a:r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StringLength</a:t>
            </a:r>
            <a:r>
              <a:rPr lang="en-US" dirty="0"/>
              <a:t>(50, </a:t>
            </a:r>
            <a:r>
              <a:rPr lang="en-US" dirty="0" err="1"/>
              <a:t>ErrorMessage</a:t>
            </a:r>
            <a:r>
              <a:rPr lang="en-US" dirty="0"/>
              <a:t> = "The Product Name is too long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RegularExpression</a:t>
            </a:r>
            <a:r>
              <a:rPr lang="en-US" dirty="0"/>
              <a:t>(@"^[A-Z]+-[\w]*\d+[-]*[A-Z]*", </a:t>
            </a:r>
            <a:r>
              <a:rPr lang="en-US" dirty="0" err="1"/>
              <a:t>ErrorMessage</a:t>
            </a:r>
            <a:r>
              <a:rPr lang="en-US" dirty="0"/>
              <a:t> = "The </a:t>
            </a:r>
            <a:r>
              <a:rPr lang="en-US" dirty="0" smtClean="0"/>
              <a:t>Product</a:t>
            </a:r>
            <a:r>
              <a:rPr lang="et-EE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DataType.Currency</a:t>
            </a:r>
            <a:r>
              <a:rPr lang="en-US" dirty="0"/>
              <a:t>, </a:t>
            </a:r>
            <a:r>
              <a:rPr lang="en-US" dirty="0" err="1"/>
              <a:t>ErrorMessage</a:t>
            </a:r>
            <a:r>
              <a:rPr lang="en-US" dirty="0"/>
              <a:t> = "The Standard Cost 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/>
              <a:t>Range(0, 5000, </a:t>
            </a:r>
            <a:r>
              <a:rPr lang="en-US" dirty="0" err="1"/>
              <a:t>ErrorMessage</a:t>
            </a:r>
            <a:r>
              <a:rPr lang="en-US" dirty="0"/>
              <a:t> = "The List Price must be between 0 and 5000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Fluent API kasutamine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vaatab klassid üle, ehitab mälus mudeli. Enne initsialiseerimist saab mudelit muuta:</a:t>
            </a:r>
            <a:br>
              <a:rPr lang="et-EE" dirty="0" smtClean="0"/>
            </a:br>
            <a:r>
              <a:rPr lang="et-EE" dirty="0" smtClean="0"/>
              <a:t>protected </a:t>
            </a:r>
            <a:r>
              <a:rPr lang="et-EE" dirty="0"/>
              <a:t>override void OnModelCreating(DbModelBuilder modelBuilder</a:t>
            </a:r>
            <a:r>
              <a:rPr lang="et-E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Tavamuster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modelBuilder.Entity&lt;EntityName&gt;().</a:t>
            </a:r>
            <a:r>
              <a:rPr lang="et-EE" dirty="0"/>
              <a:t>ToTable("a_table_name</a:t>
            </a:r>
            <a:r>
              <a:rPr lang="et-EE" dirty="0" smtClean="0"/>
              <a:t>")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OnModelCreating on DbContext’i meetod, seega käib ta context’i klassis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organiseeri iga olemi konfiguratsioonid eraldi klassi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Fluent API </a:t>
            </a:r>
            <a:r>
              <a:rPr lang="et-EE" dirty="0" smtClean="0"/>
              <a:t>kasutamine -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13176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using System.Data.Entity;</a:t>
            </a:r>
          </a:p>
          <a:p>
            <a:pPr marL="36576" indent="0">
              <a:buNone/>
            </a:pPr>
            <a:r>
              <a:rPr lang="et-EE" dirty="0"/>
              <a:t>using System.Data.Entity.ModelConfiguration</a:t>
            </a:r>
            <a:r>
              <a:rPr lang="et-EE" dirty="0" smtClean="0"/>
              <a:t>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 smtClean="0"/>
              <a:t>namespace 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PersonConfiguration : EntityTypeConfiguration&lt;Person</a:t>
            </a:r>
            <a:r>
              <a:rPr lang="et-EE" dirty="0" smtClean="0"/>
              <a:t>&gt;{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PersonConfiguration()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Property(l =&gt; l.FirstName).IsRequired().HasMaxLength(150);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ContactContext : </a:t>
            </a:r>
            <a:r>
              <a:rPr lang="et-EE" dirty="0" smtClean="0"/>
              <a:t>DbContext{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  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     public DbSet&lt;ContactType&gt; ContactTypes { get; set;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protected override void OnModelCreating(DbModelBuilder modelBuilder)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modelBuilder.Configurations.Add(new PersonConfiguration());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Fluent API erivõimalused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Kümnendarvude (decimal) täpsus (standard 18,2)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 HasPrecision(n,n)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Relatsioonide defineerimine</a:t>
            </a:r>
            <a:br>
              <a:rPr lang="et-EE" dirty="0"/>
            </a:br>
            <a:r>
              <a:rPr lang="et-EE" dirty="0"/>
              <a:t>Entity.Has[Multiplicity](Property</a:t>
            </a:r>
            <a:r>
              <a:rPr lang="et-EE" dirty="0" smtClean="0"/>
              <a:t>). With[Multiplicity</a:t>
            </a:r>
            <a:r>
              <a:rPr lang="et-EE" dirty="0"/>
              <a:t>](Property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Has – HasOptional, HasRequired, HasMany</a:t>
            </a:r>
            <a:br>
              <a:rPr lang="et-EE" dirty="0" smtClean="0"/>
            </a:br>
            <a:r>
              <a:rPr lang="et-EE" dirty="0" smtClean="0"/>
              <a:t>With – WithOptional, WithRequired, WithMany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Kaskaadkustutamise keelamine</a:t>
            </a:r>
            <a:br>
              <a:rPr lang="et-EE" dirty="0" smtClean="0"/>
            </a:br>
            <a:r>
              <a:rPr lang="et-EE" dirty="0"/>
              <a:t>Entity.</a:t>
            </a:r>
            <a:r>
              <a:rPr lang="en-US" dirty="0" err="1" smtClean="0"/>
              <a:t>HasRequired</a:t>
            </a:r>
            <a:r>
              <a:rPr lang="en-US" dirty="0" smtClean="0"/>
              <a:t>(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WithMany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WillCascadeOnDelete</a:t>
            </a:r>
            <a:r>
              <a:rPr lang="en-US" dirty="0" smtClean="0"/>
              <a:t>(false)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Tavade muutmine:</a:t>
            </a:r>
            <a:br>
              <a:rPr lang="et-EE" dirty="0"/>
            </a:br>
            <a:r>
              <a:rPr lang="et-EE" dirty="0" smtClean="0"/>
              <a:t>modelBuilder.Conventions. Remove&lt;PluralizingTableNameConvention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/>
              <a:t>modelBuilder.Conventions</a:t>
            </a:r>
            <a:r>
              <a:rPr lang="et-EE" dirty="0" smtClean="0"/>
              <a:t>. Remove&lt;OneToManyCascadeDeleteConvention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msdn.microsoft.com/en-us/library/gg696316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FK spetsifitseerimine, kui FK pole mudelis nähtav</a:t>
            </a:r>
            <a:br>
              <a:rPr lang="et-EE" dirty="0"/>
            </a:br>
            <a:r>
              <a:rPr lang="et-EE" dirty="0"/>
              <a:t>.Map(conf =&gt; conf.MapKey("MyForeignKeyID</a:t>
            </a:r>
            <a:r>
              <a:rPr lang="et-EE" dirty="0" smtClean="0"/>
              <a:t>"))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Pärivusega mudeliklasside tabelitesse jagamine  (Table-Per-Hierarchy, Table-Per-Type, Table-Per-Concrete-Class)</a:t>
            </a:r>
            <a:br>
              <a:rPr lang="et-EE" dirty="0"/>
            </a:br>
            <a:r>
              <a:rPr lang="et-EE" dirty="0"/>
              <a:t>.Map&lt;TDerived&gt;(Action&lt;EntityMappingConfiguration&lt;TDerived&gt;&gt; 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08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332656"/>
            <a:ext cx="1666528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5554960" cy="6120680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namespace </a:t>
            </a:r>
            <a:r>
              <a:rPr lang="et-EE" dirty="0" smtClean="0"/>
              <a:t>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137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Igal olemil peab olema atribuut, mida saab kasutada peavõtmena (Primary Key - PK)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Olemi atribuut nimega Id või &lt;Oleminimi&gt;Id (ala PersonId) loetakse automaatselt PK’ks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Muud standardid määravad sõnede (string) pikkused, tabelite struktuuri päriluse (inheritance) korral, jne.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See oleks väga piirav, kui EF toimiks ainult vaikestandarditega!!!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33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Olemid ja DbContext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Klassid ei tea EF’ist midagi – on puhtad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EF’i Code First kasutamiseks tuleb defineerida klass, mis pärib DbContext’i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selle sees omakorda DbSet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DbContext – andmebaas, DbSet – tabel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208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DbContext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266429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t-EE" dirty="0" smtClean="0"/>
              <a:t>public </a:t>
            </a:r>
            <a:r>
              <a:rPr lang="et-EE" dirty="0"/>
              <a:t>class ContactContext : DbContext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public DbSet&lt;ContactType&gt; ContactTypes { get; set;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178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Kus on baas ja baasiga ühenduse konfiguratsioon (connection string)?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tekitab nad vaikestandardite põhjal esimesel kasutamisel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10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Viidete (reference)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748679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parempoolse klahviga klõps projekti nimel ja tekkinud menüüst valida „Add Reference...“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503170"/>
            <a:ext cx="5126981" cy="3518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03170"/>
            <a:ext cx="2918460" cy="18516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446581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2146</TotalTime>
  <Words>1733</Words>
  <Application>Microsoft Office PowerPoint</Application>
  <PresentationFormat>On-screen Show (4:3)</PresentationFormat>
  <Paragraphs>363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Franklin Gothic Book</vt:lpstr>
      <vt:lpstr>Wingdings 2</vt:lpstr>
      <vt:lpstr>Technic</vt:lpstr>
      <vt:lpstr>Asp.net mvc</vt:lpstr>
      <vt:lpstr>Mudel, baas või kood enne?</vt:lpstr>
      <vt:lpstr>Kood enne (Code First)</vt:lpstr>
      <vt:lpstr>Näide</vt:lpstr>
      <vt:lpstr>EF vaikestandardid</vt:lpstr>
      <vt:lpstr>Olemid ja DbContext</vt:lpstr>
      <vt:lpstr>DbContext näide</vt:lpstr>
      <vt:lpstr>EF Vaikestandardid</vt:lpstr>
      <vt:lpstr>Viidete (reference) lisamine</vt:lpstr>
      <vt:lpstr>Teekide (library) lisamine</vt:lpstr>
      <vt:lpstr>EF konsoolirakendus</vt:lpstr>
      <vt:lpstr>EF poolt automaatselt loodud baas</vt:lpstr>
      <vt:lpstr>Tabelite sisu</vt:lpstr>
      <vt:lpstr>Andmebaasi initsialiseerimine</vt:lpstr>
      <vt:lpstr>Andmebaasi migreerimine</vt:lpstr>
      <vt:lpstr>Andmebaasi migreerimine</vt:lpstr>
      <vt:lpstr>Andmebaasi initsialiseerimine</vt:lpstr>
      <vt:lpstr>Initsialiseerija määramine</vt:lpstr>
      <vt:lpstr>Annotatsioonid vs 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Fluent API kasutamine</vt:lpstr>
      <vt:lpstr>Fluent API kasutamine - näide</vt:lpstr>
      <vt:lpstr>Fluent API erivõimalused</vt:lpstr>
      <vt:lpstr>Asp.net Mait Poska &amp; Andres Käver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käver</cp:lastModifiedBy>
  <cp:revision>61</cp:revision>
  <dcterms:created xsi:type="dcterms:W3CDTF">2013-03-21T09:10:56Z</dcterms:created>
  <dcterms:modified xsi:type="dcterms:W3CDTF">2016-02-05T07:59:16Z</dcterms:modified>
</cp:coreProperties>
</file>