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853-A7F1-4628-9929-6150498F66F5}" type="datetimeFigureOut">
              <a:rPr lang="et-EE" smtClean="0"/>
              <a:t>05/17/15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4A0-BD8B-4B9E-A4AF-88CD4CC5AB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C93DBE-9340-49FF-9461-4253887861CC}" type="datetime1">
              <a:rPr lang="en-US" smtClean="0"/>
              <a:t>05/17/15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18A0CA-43B4-42D1-B73E-687EC5A00BAD}" type="datetime1">
              <a:rPr lang="en-US" smtClean="0"/>
              <a:t>05/17/15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DE07FE1-A474-40DC-BA6F-391921332184}" type="datetime1">
              <a:rPr lang="en-US" smtClean="0"/>
              <a:t>05/17/15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E51E-8D85-4659-9EAA-F57D891D950D}" type="datetime1">
              <a:rPr lang="en-US" smtClean="0"/>
              <a:t>05/17/15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A4E693F-5494-4CC0-B2EF-F4A5DE4005A5}" type="datetime1">
              <a:rPr lang="en-US" smtClean="0"/>
              <a:t>05/17/15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69077E-FBB7-4D60-93E3-8A30CB5C0D0C}" type="datetime1">
              <a:rPr lang="en-US" smtClean="0"/>
              <a:t>05/17/15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FFEA77-6844-48DD-B08E-5588851EF5A1}" type="datetime1">
              <a:rPr lang="en-US" smtClean="0"/>
              <a:t>05/17/15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EAFC7A5-82EF-440A-B264-36C79D427C8D}" type="datetime1">
              <a:rPr lang="en-US" smtClean="0"/>
              <a:t>05/17/15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AAD4FC-28D5-41AA-90D7-DFA9275CFC5F}" type="datetime1">
              <a:rPr lang="en-US" smtClean="0"/>
              <a:t>05/17/15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818CAC7-9968-48F3-99ED-25602061353B}" type="datetime1">
              <a:rPr lang="en-US" smtClean="0"/>
              <a:t>05/17/15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8DED6685-A2EF-4A3E-8AC7-724B2F40AF73}" type="datetime1">
              <a:rPr lang="en-US" smtClean="0"/>
              <a:t>05/17/15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097FEFB-3DB0-44FC-BFDC-F98768742406}" type="datetime1">
              <a:rPr lang="en-US" smtClean="0"/>
              <a:t>05/17/15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63416" cy="2301240"/>
          </a:xfrm>
        </p:spPr>
        <p:txBody>
          <a:bodyPr/>
          <a:lstStyle/>
          <a:p>
            <a:pPr algn="ctr"/>
            <a:r>
              <a:rPr lang="et-EE"/>
              <a:t>Asp.net </a:t>
            </a:r>
            <a:r>
              <a:rPr lang="et-EE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308124"/>
          </a:xfrm>
        </p:spPr>
        <p:txBody>
          <a:bodyPr/>
          <a:lstStyle/>
          <a:p>
            <a:pPr algn="ctr"/>
            <a:r>
              <a:rPr lang="en-US" dirty="0" smtClean="0"/>
              <a:t>Internationalization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010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field </a:t>
            </a:r>
            <a:r>
              <a:rPr lang="en-US" dirty="0" smtClean="0"/>
              <a:t>Accept</a:t>
            </a:r>
            <a:r>
              <a:rPr lang="en-US" dirty="0"/>
              <a:t>-</a:t>
            </a:r>
            <a:r>
              <a:rPr lang="en-US" dirty="0" smtClean="0"/>
              <a:t>Language on every request</a:t>
            </a:r>
            <a:br>
              <a:rPr lang="en-US" dirty="0" smtClean="0"/>
            </a:br>
            <a:r>
              <a:rPr lang="en-US" dirty="0" smtClean="0"/>
              <a:t>Accept</a:t>
            </a:r>
            <a:r>
              <a:rPr lang="en-US" dirty="0"/>
              <a:t>-Language: </a:t>
            </a:r>
            <a:r>
              <a:rPr lang="en-US" dirty="0" err="1"/>
              <a:t>en-us,en;q</a:t>
            </a:r>
            <a:r>
              <a:rPr lang="en-US" dirty="0"/>
              <a:t>=</a:t>
            </a:r>
            <a:r>
              <a:rPr lang="en-US" dirty="0" smtClean="0"/>
              <a:t>0.5</a:t>
            </a:r>
            <a:br>
              <a:rPr lang="en-US" dirty="0" smtClean="0"/>
            </a:br>
            <a:r>
              <a:rPr lang="en-US" dirty="0" smtClean="0"/>
              <a:t>en-us – </a:t>
            </a:r>
            <a:r>
              <a:rPr lang="en-US" dirty="0" err="1" smtClean="0"/>
              <a:t>preffered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 – next choice</a:t>
            </a:r>
            <a:br>
              <a:rPr lang="en-US" dirty="0" smtClean="0"/>
            </a:br>
            <a:r>
              <a:rPr lang="en-US" dirty="0" smtClean="0"/>
              <a:t>q=0.5 – estimate of users </a:t>
            </a:r>
            <a:r>
              <a:rPr lang="en-US" dirty="0" err="1" smtClean="0"/>
              <a:t>prefernce</a:t>
            </a:r>
            <a:r>
              <a:rPr lang="en-US" dirty="0" smtClean="0"/>
              <a:t> for that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219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/>
          <a:lstStyle/>
          <a:p>
            <a:r>
              <a:rPr lang="en-US" dirty="0" smtClean="0"/>
              <a:t>ASP.NET (</a:t>
            </a:r>
            <a:r>
              <a:rPr lang="en-US" dirty="0" err="1" smtClean="0"/>
              <a:t>System.Web</a:t>
            </a:r>
            <a:r>
              <a:rPr lang="en-US" dirty="0" smtClean="0"/>
              <a:t>) keeps track in each thread:</a:t>
            </a:r>
            <a:endParaRPr lang="en-US" dirty="0"/>
          </a:p>
          <a:p>
            <a:r>
              <a:rPr lang="en-US" dirty="0"/>
              <a:t>Culture</a:t>
            </a:r>
            <a:br>
              <a:rPr lang="en-US" dirty="0"/>
            </a:br>
            <a:r>
              <a:rPr lang="en-US" dirty="0"/>
              <a:t>determines the results of culture-dependent functions, such as the date, number, and currency formatting, and so on</a:t>
            </a:r>
          </a:p>
          <a:p>
            <a:r>
              <a:rPr lang="en-US" dirty="0" err="1" smtClean="0"/>
              <a:t>UICulture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determines which resources are loaded for the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868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override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controller/action for user language choice selection – cookie creation</a:t>
            </a:r>
          </a:p>
          <a:p>
            <a:r>
              <a:rPr lang="en-US" dirty="0" smtClean="0"/>
              <a:t>Keep track of users choice (cookie, session)</a:t>
            </a:r>
          </a:p>
          <a:p>
            <a:r>
              <a:rPr lang="en-US" dirty="0" smtClean="0"/>
              <a:t>On every request, inspect users choice, update threads culture info</a:t>
            </a:r>
          </a:p>
          <a:p>
            <a:r>
              <a:rPr lang="en-US" dirty="0" smtClean="0"/>
              <a:t>Implement base controller for cookie inspection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027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568952" cy="452431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public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class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BaseController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: Controller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protected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override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IAsyncResult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BeginExecuteCore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AsyncCallback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callback, 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object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state)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{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string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cultureName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null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 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dirty="0">
                <a:solidFill>
                  <a:srgbClr val="0F7201"/>
                </a:solidFill>
                <a:latin typeface="Consolas"/>
              </a:rPr>
              <a:t>// Attempt to read the culture cookie from Request</a:t>
            </a:r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HttpCookie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cultureCookie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Request.Cookies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1200" dirty="0">
                <a:solidFill>
                  <a:srgbClr val="0000FF"/>
                </a:solidFill>
                <a:latin typeface="Consolas"/>
              </a:rPr>
              <a:t>"_culture"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];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if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cultureCookie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null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    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cultureName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cultureCookie.Value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da-DK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da-DK" sz="1200" b="1" dirty="0" err="1">
                <a:solidFill>
                  <a:srgbClr val="0000FF"/>
                </a:solidFill>
                <a:latin typeface="Consolas-Bold"/>
              </a:rPr>
              <a:t>else</a:t>
            </a:r>
            <a:endParaRPr lang="da-DK" sz="1200" dirty="0">
              <a:solidFill>
                <a:prstClr val="black"/>
              </a:solidFill>
              <a:latin typeface="Consolas"/>
            </a:endParaRPr>
          </a:p>
          <a:p>
            <a:r>
              <a:rPr lang="da-DK" sz="1200" dirty="0">
                <a:solidFill>
                  <a:prstClr val="black"/>
                </a:solidFill>
                <a:latin typeface="Consolas"/>
              </a:rPr>
              <a:t>            </a:t>
            </a:r>
            <a:r>
              <a:rPr lang="da-DK" sz="1200" dirty="0" err="1">
                <a:solidFill>
                  <a:prstClr val="black"/>
                </a:solidFill>
                <a:latin typeface="Consolas"/>
              </a:rPr>
              <a:t>cultureName</a:t>
            </a:r>
            <a:r>
              <a:rPr lang="da-DK" sz="1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da-DK" sz="1200" dirty="0" err="1">
                <a:solidFill>
                  <a:prstClr val="black"/>
                </a:solidFill>
                <a:latin typeface="Consolas"/>
              </a:rPr>
              <a:t>Request.UserLanguages</a:t>
            </a:r>
            <a:r>
              <a:rPr lang="da-DK" sz="12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da-DK" sz="1200" b="1" dirty="0" err="1">
                <a:solidFill>
                  <a:srgbClr val="0000FF"/>
                </a:solidFill>
                <a:latin typeface="Consolas-Bold"/>
              </a:rPr>
              <a:t>null</a:t>
            </a:r>
            <a:r>
              <a:rPr lang="da-DK" sz="1200" dirty="0">
                <a:solidFill>
                  <a:prstClr val="black"/>
                </a:solidFill>
                <a:latin typeface="Consolas"/>
              </a:rPr>
              <a:t> &amp;&amp; </a:t>
            </a:r>
            <a:r>
              <a:rPr lang="da-DK" sz="1200" dirty="0" err="1">
                <a:solidFill>
                  <a:prstClr val="black"/>
                </a:solidFill>
                <a:latin typeface="Consolas"/>
              </a:rPr>
              <a:t>Request.UserLanguages.Length</a:t>
            </a:r>
            <a:r>
              <a:rPr lang="da-DK" sz="1200" dirty="0">
                <a:solidFill>
                  <a:prstClr val="black"/>
                </a:solidFill>
                <a:latin typeface="Consolas"/>
              </a:rPr>
              <a:t> &gt; 0 ? </a:t>
            </a:r>
          </a:p>
          <a:p>
            <a:r>
              <a:rPr lang="da-DK" sz="1200" dirty="0">
                <a:solidFill>
                  <a:prstClr val="black"/>
                </a:solidFill>
                <a:latin typeface="Consolas"/>
              </a:rPr>
              <a:t>                    </a:t>
            </a:r>
            <a:r>
              <a:rPr lang="da-DK" sz="1200" dirty="0" err="1">
                <a:solidFill>
                  <a:prstClr val="black"/>
                </a:solidFill>
                <a:latin typeface="Consolas"/>
              </a:rPr>
              <a:t>Request.UserLanguages</a:t>
            </a:r>
            <a:r>
              <a:rPr lang="da-DK" sz="1200" dirty="0">
                <a:solidFill>
                  <a:prstClr val="black"/>
                </a:solidFill>
                <a:latin typeface="Consolas"/>
              </a:rPr>
              <a:t>[0] :  </a:t>
            </a:r>
            <a:r>
              <a:rPr lang="da-DK" sz="1200" dirty="0">
                <a:solidFill>
                  <a:srgbClr val="0F7201"/>
                </a:solidFill>
                <a:latin typeface="Consolas"/>
              </a:rPr>
              <a:t>// </a:t>
            </a:r>
            <a:r>
              <a:rPr lang="da-DK" sz="1200" dirty="0" err="1">
                <a:solidFill>
                  <a:srgbClr val="0F7201"/>
                </a:solidFill>
                <a:latin typeface="Consolas"/>
              </a:rPr>
              <a:t>obtain</a:t>
            </a:r>
            <a:r>
              <a:rPr lang="da-DK" sz="1200" dirty="0">
                <a:solidFill>
                  <a:srgbClr val="0F7201"/>
                </a:solidFill>
                <a:latin typeface="Consolas"/>
              </a:rPr>
              <a:t> it from HTTP header </a:t>
            </a:r>
            <a:r>
              <a:rPr lang="da-DK" sz="1200" dirty="0" err="1">
                <a:solidFill>
                  <a:srgbClr val="0F7201"/>
                </a:solidFill>
                <a:latin typeface="Consolas"/>
              </a:rPr>
              <a:t>AcceptLanguages</a:t>
            </a:r>
            <a:endParaRPr lang="da-DK" sz="1200" dirty="0">
              <a:solidFill>
                <a:prstClr val="black"/>
              </a:solidFill>
              <a:latin typeface="Consolas"/>
            </a:endParaRPr>
          </a:p>
          <a:p>
            <a:r>
              <a:rPr lang="ro-RO" sz="1200" dirty="0">
                <a:solidFill>
                  <a:prstClr val="black"/>
                </a:solidFill>
                <a:latin typeface="Consolas"/>
              </a:rPr>
              <a:t>                    </a:t>
            </a:r>
            <a:r>
              <a:rPr lang="ro-RO" sz="1200" b="1" dirty="0">
                <a:solidFill>
                  <a:srgbClr val="0000FF"/>
                </a:solidFill>
                <a:latin typeface="Consolas-Bold"/>
              </a:rPr>
              <a:t>null</a:t>
            </a:r>
            <a:r>
              <a:rPr lang="ro-RO" sz="1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ro-RO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ro-RO" sz="1200" dirty="0">
                <a:solidFill>
                  <a:srgbClr val="0F7201"/>
                </a:solidFill>
                <a:latin typeface="Consolas"/>
              </a:rPr>
              <a:t>// Validate culture name</a:t>
            </a:r>
            <a:endParaRPr lang="ro-RO" sz="1200" dirty="0">
              <a:solidFill>
                <a:prstClr val="black"/>
              </a:solidFill>
              <a:latin typeface="Consolas"/>
            </a:endParaRPr>
          </a:p>
          <a:p>
            <a:r>
              <a:rPr lang="ro-RO" sz="1200" dirty="0">
                <a:solidFill>
                  <a:prstClr val="black"/>
                </a:solidFill>
                <a:latin typeface="Consolas"/>
              </a:rPr>
              <a:t>        cultureName = CultureHelper.GetImplementedCulture(cultureName)</a:t>
            </a:r>
            <a:r>
              <a:rPr lang="ro-RO" sz="1200" dirty="0" smtClean="0">
                <a:solidFill>
                  <a:prstClr val="black"/>
                </a:solidFill>
                <a:latin typeface="Consolas"/>
              </a:rPr>
              <a:t>;</a:t>
            </a:r>
            <a:endParaRPr lang="ro-RO" sz="1200" dirty="0">
              <a:solidFill>
                <a:prstClr val="black"/>
              </a:solidFill>
              <a:latin typeface="Consolas"/>
            </a:endParaRPr>
          </a:p>
          <a:p>
            <a:r>
              <a:rPr lang="ro-RO" sz="1200" dirty="0">
                <a:solidFill>
                  <a:prstClr val="black"/>
                </a:solidFill>
                <a:latin typeface="Consolas"/>
              </a:rPr>
              <a:t>         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dirty="0">
                <a:solidFill>
                  <a:srgbClr val="0F7201"/>
                </a:solidFill>
                <a:latin typeface="Consolas"/>
              </a:rPr>
              <a:t>// Modify current thread's cultures            </a:t>
            </a:r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Thread.CurrentThread.CurrentCulture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new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System.Globalization.CultureInfo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cultureName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Thread.CurrentThread.CurrentUICulture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Thread.CurrentThread.CurrentCulture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 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n-US" sz="1200" b="1" dirty="0">
                <a:solidFill>
                  <a:srgbClr val="0000FF"/>
                </a:solidFill>
                <a:latin typeface="Consolas-Bold"/>
              </a:rPr>
              <a:t>return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FF"/>
                </a:solidFill>
                <a:latin typeface="Consolas-Bold"/>
              </a:rPr>
              <a:t>base</a:t>
            </a:r>
            <a:r>
              <a:rPr lang="en-US" sz="1200" dirty="0" err="1">
                <a:solidFill>
                  <a:prstClr val="black"/>
                </a:solidFill>
                <a:latin typeface="Consolas"/>
              </a:rPr>
              <a:t>.BeginExecuteCore</a:t>
            </a:r>
            <a:r>
              <a:rPr lang="en-US" sz="1200" dirty="0">
                <a:solidFill>
                  <a:prstClr val="black"/>
                </a:solidFill>
                <a:latin typeface="Consolas"/>
              </a:rPr>
              <a:t>(callback, state);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    }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698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Controller action for language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8352928" cy="4801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/>
              </a:rPr>
              <a:t>    </a:t>
            </a:r>
            <a:r>
              <a:rPr lang="en-US" b="1" dirty="0">
                <a:solidFill>
                  <a:srgbClr val="0000FF"/>
                </a:solidFill>
                <a:latin typeface="Consolas-Bold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ActionResult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SetCulture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-Bold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culture)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    {</a:t>
            </a:r>
          </a:p>
          <a:p>
            <a:r>
              <a:rPr lang="es-ES_tradnl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s-ES_tradnl" dirty="0">
                <a:solidFill>
                  <a:srgbClr val="0F7201"/>
                </a:solidFill>
                <a:latin typeface="Consolas"/>
              </a:rPr>
              <a:t>// </a:t>
            </a:r>
            <a:r>
              <a:rPr lang="es-ES_tradnl" dirty="0" err="1">
                <a:solidFill>
                  <a:srgbClr val="0F7201"/>
                </a:solidFill>
                <a:latin typeface="Consolas"/>
              </a:rPr>
              <a:t>Validate</a:t>
            </a:r>
            <a:r>
              <a:rPr lang="es-ES_tradnl" dirty="0">
                <a:solidFill>
                  <a:srgbClr val="0F7201"/>
                </a:solidFill>
                <a:latin typeface="Consolas"/>
              </a:rPr>
              <a:t> input</a:t>
            </a:r>
            <a:endParaRPr lang="es-ES_tradnl" dirty="0">
              <a:solidFill>
                <a:prstClr val="black"/>
              </a:solidFill>
              <a:latin typeface="Consolas"/>
            </a:endParaRPr>
          </a:p>
          <a:p>
            <a:r>
              <a:rPr lang="es-ES_tradnl" dirty="0">
                <a:solidFill>
                  <a:prstClr val="black"/>
                </a:solidFill>
                <a:latin typeface="Consolas"/>
              </a:rPr>
              <a:t>        culture = </a:t>
            </a:r>
            <a:r>
              <a:rPr lang="es-ES_tradnl" dirty="0" err="1">
                <a:solidFill>
                  <a:prstClr val="black"/>
                </a:solidFill>
                <a:latin typeface="Consolas"/>
              </a:rPr>
              <a:t>CultureHelper.GetImplementedCulture</a:t>
            </a:r>
            <a:r>
              <a:rPr lang="es-ES_tradnl" dirty="0">
                <a:solidFill>
                  <a:prstClr val="black"/>
                </a:solidFill>
                <a:latin typeface="Consolas"/>
              </a:rPr>
              <a:t>(culture);</a:t>
            </a:r>
          </a:p>
          <a:p>
            <a:r>
              <a:rPr lang="es-ES_tradnl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s-ES_tradnl" dirty="0">
                <a:solidFill>
                  <a:srgbClr val="0F7201"/>
                </a:solidFill>
                <a:latin typeface="Consolas"/>
              </a:rPr>
              <a:t>// </a:t>
            </a:r>
            <a:r>
              <a:rPr lang="es-ES_tradnl" dirty="0" err="1">
                <a:solidFill>
                  <a:srgbClr val="0F7201"/>
                </a:solidFill>
                <a:latin typeface="Consolas"/>
              </a:rPr>
              <a:t>Save</a:t>
            </a:r>
            <a:r>
              <a:rPr lang="es-ES_tradnl" dirty="0">
                <a:solidFill>
                  <a:srgbClr val="0F7201"/>
                </a:solidFill>
                <a:latin typeface="Consolas"/>
              </a:rPr>
              <a:t> culture in a cookie</a:t>
            </a:r>
            <a:endParaRPr lang="es-ES_tradnl" dirty="0">
              <a:solidFill>
                <a:prstClr val="black"/>
              </a:solidFill>
              <a:latin typeface="Consolas"/>
            </a:endParaRPr>
          </a:p>
          <a:p>
            <a:r>
              <a:rPr lang="es-ES_tradnl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es-ES_tradnl" dirty="0" err="1">
                <a:solidFill>
                  <a:prstClr val="black"/>
                </a:solidFill>
                <a:latin typeface="Consolas"/>
              </a:rPr>
              <a:t>HttpCookie</a:t>
            </a:r>
            <a:r>
              <a:rPr lang="es-ES_tradnl" dirty="0">
                <a:solidFill>
                  <a:prstClr val="black"/>
                </a:solidFill>
                <a:latin typeface="Consolas"/>
              </a:rPr>
              <a:t> cookie = </a:t>
            </a:r>
            <a:r>
              <a:rPr lang="es-ES_tradnl" dirty="0" err="1">
                <a:solidFill>
                  <a:prstClr val="black"/>
                </a:solidFill>
                <a:latin typeface="Consolas"/>
              </a:rPr>
              <a:t>Request.Cookies</a:t>
            </a:r>
            <a:r>
              <a:rPr lang="es-ES_tradnl" dirty="0">
                <a:solidFill>
                  <a:prstClr val="black"/>
                </a:solidFill>
                <a:latin typeface="Consolas"/>
              </a:rPr>
              <a:t>[</a:t>
            </a:r>
            <a:r>
              <a:rPr lang="es-ES_tradnl" dirty="0">
                <a:solidFill>
                  <a:srgbClr val="0000FF"/>
                </a:solidFill>
                <a:latin typeface="Consolas"/>
              </a:rPr>
              <a:t>"_culture"</a:t>
            </a:r>
            <a:r>
              <a:rPr lang="es-ES_tradnl" dirty="0">
                <a:solidFill>
                  <a:prstClr val="black"/>
                </a:solidFill>
                <a:latin typeface="Consolas"/>
              </a:rPr>
              <a:t>];</a:t>
            </a:r>
          </a:p>
          <a:p>
            <a:r>
              <a:rPr lang="pl-PL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pl-PL" b="1" dirty="0" err="1">
                <a:solidFill>
                  <a:srgbClr val="0000FF"/>
                </a:solidFill>
                <a:latin typeface="Consolas-Bold"/>
              </a:rPr>
              <a:t>if</a:t>
            </a:r>
            <a:r>
              <a:rPr lang="pl-PL" dirty="0">
                <a:solidFill>
                  <a:prstClr val="black"/>
                </a:solidFill>
                <a:latin typeface="Consolas"/>
              </a:rPr>
              <a:t> (</a:t>
            </a:r>
            <a:r>
              <a:rPr lang="pl-PL" dirty="0" err="1">
                <a:solidFill>
                  <a:prstClr val="black"/>
                </a:solidFill>
                <a:latin typeface="Consolas"/>
              </a:rPr>
              <a:t>cookie</a:t>
            </a:r>
            <a:r>
              <a:rPr lang="pl-PL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pl-PL" b="1" dirty="0" err="1">
                <a:solidFill>
                  <a:srgbClr val="0000FF"/>
                </a:solidFill>
                <a:latin typeface="Consolas-Bold"/>
              </a:rPr>
              <a:t>null</a:t>
            </a:r>
            <a:r>
              <a:rPr lang="pl-PL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pl-PL" dirty="0">
                <a:solidFill>
                  <a:prstClr val="black"/>
                </a:solidFill>
                <a:latin typeface="Consolas"/>
              </a:rPr>
              <a:t>            </a:t>
            </a:r>
            <a:r>
              <a:rPr lang="pl-PL" dirty="0" err="1">
                <a:solidFill>
                  <a:prstClr val="black"/>
                </a:solidFill>
                <a:latin typeface="Consolas"/>
              </a:rPr>
              <a:t>cookie.Value</a:t>
            </a:r>
            <a:r>
              <a:rPr lang="pl-PL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pl-PL" dirty="0" err="1">
                <a:solidFill>
                  <a:prstClr val="black"/>
                </a:solidFill>
                <a:latin typeface="Consolas"/>
              </a:rPr>
              <a:t>culture</a:t>
            </a:r>
            <a:r>
              <a:rPr lang="pl-PL" dirty="0">
                <a:solidFill>
                  <a:prstClr val="black"/>
                </a:solidFill>
                <a:latin typeface="Consolas"/>
              </a:rPr>
              <a:t>;   </a:t>
            </a:r>
            <a:r>
              <a:rPr lang="pl-PL" dirty="0">
                <a:solidFill>
                  <a:srgbClr val="0F7201"/>
                </a:solidFill>
                <a:latin typeface="Consolas"/>
              </a:rPr>
              <a:t>// </a:t>
            </a:r>
            <a:r>
              <a:rPr lang="pl-PL" dirty="0" err="1">
                <a:solidFill>
                  <a:srgbClr val="0F7201"/>
                </a:solidFill>
                <a:latin typeface="Consolas"/>
              </a:rPr>
              <a:t>update</a:t>
            </a:r>
            <a:r>
              <a:rPr lang="pl-PL" dirty="0">
                <a:solidFill>
                  <a:srgbClr val="0F7201"/>
                </a:solidFill>
                <a:latin typeface="Consolas"/>
              </a:rPr>
              <a:t> </a:t>
            </a:r>
            <a:r>
              <a:rPr lang="pl-PL" dirty="0" err="1">
                <a:solidFill>
                  <a:srgbClr val="0F7201"/>
                </a:solidFill>
                <a:latin typeface="Consolas"/>
              </a:rPr>
              <a:t>cookie</a:t>
            </a:r>
            <a:r>
              <a:rPr lang="pl-PL" dirty="0">
                <a:solidFill>
                  <a:srgbClr val="0F7201"/>
                </a:solidFill>
                <a:latin typeface="Consolas"/>
              </a:rPr>
              <a:t> </a:t>
            </a:r>
            <a:r>
              <a:rPr lang="pl-PL" dirty="0" err="1">
                <a:solidFill>
                  <a:srgbClr val="0F7201"/>
                </a:solidFill>
                <a:latin typeface="Consolas"/>
              </a:rPr>
              <a:t>value</a:t>
            </a:r>
            <a:endParaRPr lang="pl-PL" dirty="0">
              <a:solidFill>
                <a:prstClr val="black"/>
              </a:solidFill>
              <a:latin typeface="Consolas"/>
            </a:endParaRPr>
          </a:p>
          <a:p>
            <a:r>
              <a:rPr lang="da-DK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da-DK" b="1" dirty="0" err="1">
                <a:solidFill>
                  <a:srgbClr val="0000FF"/>
                </a:solidFill>
                <a:latin typeface="Consolas-Bold"/>
              </a:rPr>
              <a:t>else</a:t>
            </a:r>
            <a:endParaRPr lang="da-DK" dirty="0">
              <a:solidFill>
                <a:prstClr val="black"/>
              </a:solidFill>
              <a:latin typeface="Consolas"/>
            </a:endParaRPr>
          </a:p>
          <a:p>
            <a:r>
              <a:rPr lang="da-DK" dirty="0">
                <a:solidFill>
                  <a:prstClr val="black"/>
                </a:solidFill>
                <a:latin typeface="Consolas"/>
              </a:rPr>
              <a:t>        {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            cookie = </a:t>
            </a:r>
            <a:r>
              <a:rPr lang="en-US" b="1" dirty="0">
                <a:solidFill>
                  <a:srgbClr val="0000FF"/>
                </a:solidFill>
                <a:latin typeface="Consolas-Bold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HttpCookie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"_culture"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                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           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cookie.Value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= culture;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           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cookie.Expires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= DateTime.Now.AddYears(1);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       }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Response.Cookies.Add(cookie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       </a:t>
            </a:r>
            <a:r>
              <a:rPr lang="fi-FI" b="1" dirty="0" err="1">
                <a:solidFill>
                  <a:srgbClr val="0000FF"/>
                </a:solidFill>
                <a:latin typeface="Consolas-Bold"/>
              </a:rPr>
              <a:t>return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RedirectToAction(</a:t>
            </a:r>
            <a:r>
              <a:rPr lang="fi-FI" dirty="0" err="1">
                <a:solidFill>
                  <a:srgbClr val="0000FF"/>
                </a:solidFill>
                <a:latin typeface="Consolas"/>
              </a:rPr>
              <a:t>"Index</a:t>
            </a:r>
            <a:r>
              <a:rPr lang="fi-FI" dirty="0">
                <a:solidFill>
                  <a:srgbClr val="0000FF"/>
                </a:solidFill>
                <a:latin typeface="Consolas"/>
              </a:rPr>
              <a:t>"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   }                </a:t>
            </a:r>
          </a:p>
        </p:txBody>
      </p:sp>
    </p:spTree>
    <p:extLst>
      <p:ext uri="{BB962C8B-B14F-4D97-AF65-F5344CB8AC3E}">
        <p14:creationId xmlns:p14="http://schemas.microsoft.com/office/powerpoint/2010/main" val="15205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Globalization (G11N): The process of making an application support different languages and regions.</a:t>
            </a:r>
          </a:p>
          <a:p>
            <a:r>
              <a:rPr lang="en-US" dirty="0"/>
              <a:t>Localization (L10N): The process of customizing an application for a given language and region.</a:t>
            </a:r>
          </a:p>
          <a:p>
            <a:r>
              <a:rPr lang="en-US" dirty="0"/>
              <a:t>Internationalization (I18N): Describes both globalization and localization.</a:t>
            </a:r>
          </a:p>
          <a:p>
            <a:r>
              <a:rPr lang="en-US" dirty="0"/>
              <a:t>Culture: It is a language and, optionally, a region.</a:t>
            </a:r>
          </a:p>
          <a:p>
            <a:r>
              <a:rPr lang="en-US" dirty="0"/>
              <a:t>Locale: A locale is the same as a culture.</a:t>
            </a:r>
          </a:p>
          <a:p>
            <a:r>
              <a:rPr lang="en-US" dirty="0"/>
              <a:t>Neutral culture: A culture that has a specified language, but not a region. (e.g. "en", "</a:t>
            </a:r>
            <a:r>
              <a:rPr lang="en-US" dirty="0" err="1"/>
              <a:t>es</a:t>
            </a:r>
            <a:r>
              <a:rPr lang="en-US" dirty="0"/>
              <a:t>")</a:t>
            </a:r>
          </a:p>
          <a:p>
            <a:r>
              <a:rPr lang="en-US" dirty="0"/>
              <a:t>Specific culture: A culture that has a specified language and region. (e.g. "en-US", "en-GB", "</a:t>
            </a:r>
            <a:r>
              <a:rPr lang="en-US" dirty="0" err="1"/>
              <a:t>es</a:t>
            </a:r>
            <a:r>
              <a:rPr lang="en-US" dirty="0"/>
              <a:t>-CL"</a:t>
            </a:r>
            <a:r>
              <a:rPr lang="en-US" dirty="0" smtClean="0"/>
              <a:t>)</a:t>
            </a:r>
          </a:p>
          <a:p>
            <a:r>
              <a:rPr lang="en-US" dirty="0"/>
              <a:t>https://</a:t>
            </a:r>
            <a:r>
              <a:rPr lang="en-US" dirty="0" err="1"/>
              <a:t>msdn.microsoft.com</a:t>
            </a:r>
            <a:r>
              <a:rPr lang="en-US" dirty="0"/>
              <a:t>/en-us/</a:t>
            </a:r>
            <a:r>
              <a:rPr lang="en-US" dirty="0" err="1"/>
              <a:t>goglobal</a:t>
            </a:r>
            <a:r>
              <a:rPr lang="en-US" dirty="0"/>
              <a:t>/bb896001.aspx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142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424936" cy="507831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i-FI" b="1" dirty="0" err="1">
                <a:solidFill>
                  <a:srgbClr val="0000FF"/>
                </a:solidFill>
                <a:latin typeface="Consolas-Bold"/>
              </a:rPr>
              <a:t>int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value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= 5600;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</a:t>
            </a:r>
          </a:p>
          <a:p>
            <a:r>
              <a:rPr lang="fi-FI" dirty="0" err="1">
                <a:solidFill>
                  <a:prstClr val="black"/>
                </a:solidFill>
                <a:latin typeface="Consolas"/>
              </a:rPr>
              <a:t>Thread.CurrentThread.CurrentCulture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fi-FI" b="1" dirty="0">
                <a:solidFill>
                  <a:srgbClr val="0000FF"/>
                </a:solidFill>
                <a:latin typeface="Consolas-Bold"/>
              </a:rPr>
              <a:t>new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System.Globalization.CultureInfo(</a:t>
            </a:r>
            <a:r>
              <a:rPr lang="fi-FI" dirty="0" err="1">
                <a:solidFill>
                  <a:srgbClr val="0000FF"/>
                </a:solidFill>
                <a:latin typeface="Consolas"/>
              </a:rPr>
              <a:t>"es-CL</a:t>
            </a:r>
            <a:r>
              <a:rPr lang="fi-FI" dirty="0">
                <a:solidFill>
                  <a:srgbClr val="0000FF"/>
                </a:solidFill>
                <a:latin typeface="Consolas"/>
              </a:rPr>
              <a:t>"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fi-FI" dirty="0" err="1">
                <a:solidFill>
                  <a:prstClr val="black"/>
                </a:solidFill>
                <a:latin typeface="Consolas"/>
              </a:rPr>
              <a:t>Console.WriteLine(DateTime.Now.ToShortDateString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r>
              <a:rPr lang="fi-FI" dirty="0" err="1">
                <a:solidFill>
                  <a:prstClr val="black"/>
                </a:solidFill>
                <a:latin typeface="Consolas"/>
              </a:rPr>
              <a:t>Console.WriteLine(value.ToString(</a:t>
            </a:r>
            <a:r>
              <a:rPr lang="fi-FI" dirty="0" err="1">
                <a:solidFill>
                  <a:srgbClr val="0000FF"/>
                </a:solidFill>
                <a:latin typeface="Consolas"/>
              </a:rPr>
              <a:t>"c</a:t>
            </a:r>
            <a:r>
              <a:rPr lang="fi-FI" dirty="0">
                <a:solidFill>
                  <a:srgbClr val="0000FF"/>
                </a:solidFill>
                <a:latin typeface="Consolas"/>
              </a:rPr>
              <a:t>"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));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</a:t>
            </a:r>
          </a:p>
          <a:p>
            <a:r>
              <a:rPr lang="fi-FI" dirty="0" err="1">
                <a:solidFill>
                  <a:prstClr val="black"/>
                </a:solidFill>
                <a:latin typeface="Consolas"/>
              </a:rPr>
              <a:t>Thread.CurrentThread.CurrentCulture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fi-FI" b="1" dirty="0">
                <a:solidFill>
                  <a:srgbClr val="0000FF"/>
                </a:solidFill>
                <a:latin typeface="Consolas-Bold"/>
              </a:rPr>
              <a:t>new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Consolas"/>
              </a:rPr>
              <a:t>System.Globalization.CultureInfo(</a:t>
            </a:r>
            <a:r>
              <a:rPr lang="fi-FI" dirty="0" err="1">
                <a:solidFill>
                  <a:srgbClr val="0000FF"/>
                </a:solidFill>
                <a:latin typeface="Consolas"/>
              </a:rPr>
              <a:t>"es-MX</a:t>
            </a:r>
            <a:r>
              <a:rPr lang="fi-FI" dirty="0">
                <a:solidFill>
                  <a:srgbClr val="0000FF"/>
                </a:solidFill>
                <a:latin typeface="Consolas"/>
              </a:rPr>
              <a:t>"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fi-FI" dirty="0" err="1">
                <a:solidFill>
                  <a:prstClr val="black"/>
                </a:solidFill>
                <a:latin typeface="Consolas"/>
              </a:rPr>
              <a:t>Console.WriteLine(DateTime.Now.ToShortDateString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r>
              <a:rPr lang="fi-FI" dirty="0" err="1">
                <a:solidFill>
                  <a:prstClr val="black"/>
                </a:solidFill>
                <a:latin typeface="Consolas"/>
              </a:rPr>
              <a:t>Console.WriteLine(value.ToString(</a:t>
            </a:r>
            <a:r>
              <a:rPr lang="fi-FI" dirty="0" err="1">
                <a:solidFill>
                  <a:srgbClr val="0000FF"/>
                </a:solidFill>
                <a:latin typeface="Consolas"/>
              </a:rPr>
              <a:t>"c</a:t>
            </a:r>
            <a:r>
              <a:rPr lang="fi-FI" dirty="0">
                <a:solidFill>
                  <a:srgbClr val="0000FF"/>
                </a:solidFill>
                <a:latin typeface="Consolas"/>
              </a:rPr>
              <a:t>"</a:t>
            </a:r>
            <a:r>
              <a:rPr lang="fi-FI" dirty="0">
                <a:solidFill>
                  <a:prstClr val="black"/>
                </a:solidFill>
                <a:latin typeface="Consolas"/>
              </a:rPr>
              <a:t>));</a:t>
            </a:r>
          </a:p>
          <a:p>
            <a:r>
              <a:rPr lang="fi-FI" dirty="0">
                <a:solidFill>
                  <a:prstClr val="black"/>
                </a:solidFill>
                <a:latin typeface="Consolas"/>
              </a:rPr>
              <a:t> </a:t>
            </a:r>
          </a:p>
          <a:p>
            <a:r>
              <a:rPr lang="fi-FI" dirty="0">
                <a:solidFill>
                  <a:srgbClr val="0F7201"/>
                </a:solidFill>
                <a:latin typeface="Consolas"/>
              </a:rPr>
              <a:t>// Output</a:t>
            </a:r>
            <a:endParaRPr lang="fi-FI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26-07-2011 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// Date in </a:t>
            </a:r>
            <a:r>
              <a:rPr lang="en-US" dirty="0" err="1">
                <a:solidFill>
                  <a:srgbClr val="0F7201"/>
                </a:solidFill>
                <a:latin typeface="Consolas"/>
              </a:rPr>
              <a:t>es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-CL, Spanish (Chile)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$5.600,00 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// Currency in </a:t>
            </a:r>
            <a:r>
              <a:rPr lang="en-US" dirty="0" err="1">
                <a:solidFill>
                  <a:srgbClr val="0F7201"/>
                </a:solidFill>
                <a:latin typeface="Consolas"/>
              </a:rPr>
              <a:t>es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-CL, Spanish (Chile)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 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26/07/2011 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// Date in </a:t>
            </a:r>
            <a:r>
              <a:rPr lang="en-US" dirty="0" err="1">
                <a:solidFill>
                  <a:srgbClr val="0F7201"/>
                </a:solidFill>
                <a:latin typeface="Consolas"/>
              </a:rPr>
              <a:t>es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-MX, Spanish (Mexico)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$5,600.00 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// Currency in </a:t>
            </a:r>
            <a:r>
              <a:rPr lang="en-US" dirty="0" err="1">
                <a:solidFill>
                  <a:srgbClr val="0F7201"/>
                </a:solidFill>
                <a:latin typeface="Consolas"/>
              </a:rPr>
              <a:t>es</a:t>
            </a:r>
            <a:r>
              <a:rPr lang="en-US" dirty="0">
                <a:solidFill>
                  <a:srgbClr val="0F7201"/>
                </a:solidFill>
                <a:latin typeface="Consolas"/>
              </a:rPr>
              <a:t>-MX, Spanish (Mexico)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5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new class library to solution, named Resources</a:t>
            </a:r>
          </a:p>
          <a:p>
            <a:r>
              <a:rPr lang="en-US" dirty="0" smtClean="0"/>
              <a:t>Add new item to project: Resources files</a:t>
            </a:r>
          </a:p>
          <a:p>
            <a:r>
              <a:rPr lang="en-US" dirty="0" smtClean="0"/>
              <a:t>Default culture en-US</a:t>
            </a:r>
            <a:br>
              <a:rPr lang="en-US" dirty="0" smtClean="0"/>
            </a:br>
            <a:r>
              <a:rPr lang="en-US" dirty="0" err="1" smtClean="0"/>
              <a:t>Resources.resx</a:t>
            </a:r>
            <a:endParaRPr lang="en-US" dirty="0" smtClean="0"/>
          </a:p>
          <a:p>
            <a:r>
              <a:rPr lang="en-US" dirty="0" smtClean="0"/>
              <a:t>Typically use only language part in extension</a:t>
            </a:r>
            <a:br>
              <a:rPr lang="en-US" dirty="0" smtClean="0"/>
            </a:br>
            <a:r>
              <a:rPr lang="en-US" dirty="0" err="1" smtClean="0"/>
              <a:t>Resources.et.resx</a:t>
            </a:r>
            <a:r>
              <a:rPr lang="en-US" dirty="0" smtClean="0"/>
              <a:t> (et-EE)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717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5" name="Picture 4" descr="Screenshot 2015-05-17 23.4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739900"/>
            <a:ext cx="74041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8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pic>
        <p:nvPicPr>
          <p:cNvPr id="5" name="Picture 4" descr="Screenshot 2015-05-17 23.47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1765300"/>
            <a:ext cx="72898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6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en-US" dirty="0" smtClean="0"/>
              <a:t>Validation/</a:t>
            </a:r>
            <a:r>
              <a:rPr lang="en-US" dirty="0" err="1" smtClean="0"/>
              <a:t>Laber</a:t>
            </a:r>
            <a:r>
              <a:rPr lang="en-US" dirty="0" smtClean="0"/>
              <a:t>/editor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07504" y="2780928"/>
            <a:ext cx="9036496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[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Required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ErrorMessageResourceName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FirstNameRequired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ErrorMessageResourceType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Resources.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Resources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[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MaxLength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ErrorMessageResourceName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FirstNameTooLong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ErrorMessageResourceType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Resources.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Resources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[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MinLength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ErrorMessageResourceName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FirstNameTooShort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ErrorMessageResourceType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Resources.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Resources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[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Display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(Name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FirstName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ResourceType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Resources.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Resources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FirstName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7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catalog, </a:t>
            </a:r>
            <a:r>
              <a:rPr lang="en-US" dirty="0" err="1" smtClean="0"/>
              <a:t>web.config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pic>
        <p:nvPicPr>
          <p:cNvPr id="5" name="Picture 4" descr="Screenshot 2015-05-17 23.57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60452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4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116832"/>
          </a:xfrm>
        </p:spPr>
        <p:txBody>
          <a:bodyPr/>
          <a:lstStyle/>
          <a:p>
            <a:r>
              <a:rPr lang="en-US" dirty="0" smtClean="0"/>
              <a:t>Html helpers – from attributes</a:t>
            </a:r>
          </a:p>
          <a:p>
            <a:r>
              <a:rPr lang="en-US" dirty="0" smtClean="0"/>
              <a:t>Static text in views</a:t>
            </a:r>
            <a:br>
              <a:rPr lang="en-US" dirty="0" smtClean="0"/>
            </a:br>
            <a:r>
              <a:rPr lang="en-US" dirty="0" smtClean="0"/>
              <a:t>@Resources.&lt;fieldname&gt;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3645024"/>
            <a:ext cx="8136904" cy="175432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="form-group"&gt;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="col-md-offset-2 col-md-10"&gt;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nl-NL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submit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value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nl-NL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nl-N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Resources.Create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nl-NL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btn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btn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-default"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/&gt;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4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5030</TotalTime>
  <Words>452</Words>
  <Application>Microsoft Macintosh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Asp.net MVC</vt:lpstr>
      <vt:lpstr>Internationalization</vt:lpstr>
      <vt:lpstr>Example</vt:lpstr>
      <vt:lpstr>Resources</vt:lpstr>
      <vt:lpstr>Resources</vt:lpstr>
      <vt:lpstr>Resources</vt:lpstr>
      <vt:lpstr>Validation/Laber/editor messages</vt:lpstr>
      <vt:lpstr>Views catalog, web.config</vt:lpstr>
      <vt:lpstr>Razor</vt:lpstr>
      <vt:lpstr>Language determination</vt:lpstr>
      <vt:lpstr>System language</vt:lpstr>
      <vt:lpstr>Language override</vt:lpstr>
      <vt:lpstr>Base controller</vt:lpstr>
      <vt:lpstr>Controller action for language choice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</dc:title>
  <dc:creator>user</dc:creator>
  <cp:lastModifiedBy>Andres Kaver</cp:lastModifiedBy>
  <cp:revision>63</cp:revision>
  <dcterms:created xsi:type="dcterms:W3CDTF">2013-04-17T16:26:56Z</dcterms:created>
  <dcterms:modified xsi:type="dcterms:W3CDTF">2015-05-18T14:08:50Z</dcterms:modified>
</cp:coreProperties>
</file>