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8"/>
  </p:notesMasterIdLst>
  <p:sldIdLst>
    <p:sldId id="256" r:id="rId2"/>
    <p:sldId id="323" r:id="rId3"/>
    <p:sldId id="324" r:id="rId4"/>
    <p:sldId id="325" r:id="rId5"/>
    <p:sldId id="326" r:id="rId6"/>
    <p:sldId id="327" r:id="rId7"/>
    <p:sldId id="357" r:id="rId8"/>
    <p:sldId id="328" r:id="rId9"/>
    <p:sldId id="329" r:id="rId10"/>
    <p:sldId id="330" r:id="rId11"/>
    <p:sldId id="331" r:id="rId12"/>
    <p:sldId id="332" r:id="rId13"/>
    <p:sldId id="333" r:id="rId14"/>
    <p:sldId id="334" r:id="rId15"/>
    <p:sldId id="335" r:id="rId16"/>
    <p:sldId id="336" r:id="rId17"/>
    <p:sldId id="337" r:id="rId18"/>
    <p:sldId id="338" r:id="rId19"/>
    <p:sldId id="339" r:id="rId20"/>
    <p:sldId id="340" r:id="rId21"/>
    <p:sldId id="341" r:id="rId22"/>
    <p:sldId id="34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92962" autoAdjust="0"/>
  </p:normalViewPr>
  <p:slideViewPr>
    <p:cSldViewPr snapToGrid="0">
      <p:cViewPr varScale="1">
        <p:scale>
          <a:sx n="152" d="100"/>
          <a:sy n="152" d="100"/>
        </p:scale>
        <p:origin x="354"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18.12.2015</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12/18/2015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12/18/2015</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12/18/2015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12/18/2015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12/18/2015</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12/18/2015</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12/18/2015</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12/18/2015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12/18/2015</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Mobile Software Development for Android</a:t>
            </a:r>
            <a:r>
              <a:rPr lang="en-US" dirty="0" smtClean="0"/>
              <a:t> - I397</a:t>
            </a:r>
            <a:endParaRPr lang="et-EE" dirty="0"/>
          </a:p>
        </p:txBody>
      </p:sp>
      <p:sp>
        <p:nvSpPr>
          <p:cNvPr id="5" name="Text Placeholder 4"/>
          <p:cNvSpPr>
            <a:spLocks noGrp="1"/>
          </p:cNvSpPr>
          <p:nvPr>
            <p:ph type="subTitle" idx="1"/>
          </p:nvPr>
        </p:nvSpPr>
        <p:spPr>
          <a:xfrm>
            <a:off x="1154955" y="4777380"/>
            <a:ext cx="8825658" cy="1176232"/>
          </a:xfrm>
        </p:spPr>
        <p:txBody>
          <a:bodyPr>
            <a:normAutofit fontScale="70000" lnSpcReduction="20000"/>
          </a:bodyPr>
          <a:lstStyle/>
          <a:p>
            <a:r>
              <a:rPr lang="en-US" dirty="0" smtClean="0"/>
              <a:t>IT College, Andres Käver, 2015-2016</a:t>
            </a:r>
          </a:p>
          <a:p>
            <a:r>
              <a:rPr lang="en-US" dirty="0" smtClean="0"/>
              <a:t>Email: </a:t>
            </a:r>
            <a:r>
              <a:rPr lang="en-US" dirty="0" smtClean="0">
                <a:hlinkClick r:id="rId2"/>
              </a:rPr>
              <a:t>akaver@itcollege.ee</a:t>
            </a:r>
            <a:endParaRPr lang="en-US" dirty="0" smtClean="0"/>
          </a:p>
          <a:p>
            <a:r>
              <a:rPr lang="en-US" dirty="0" smtClean="0"/>
              <a:t>Web: http://enos.itcollege.ee/~akaver/2015-2016/Distance/Android</a:t>
            </a:r>
          </a:p>
          <a:p>
            <a:r>
              <a:rPr lang="en-US" dirty="0" smtClean="0"/>
              <a:t>Skype: </a:t>
            </a:r>
            <a:r>
              <a:rPr lang="en-US" dirty="0" err="1" smtClean="0"/>
              <a:t>akaver</a:t>
            </a:r>
            <a:endParaRPr lang="en-US" dirty="0" smtClean="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248" y="-561978"/>
            <a:ext cx="5142857" cy="3857143"/>
          </a:xfrm>
          <a:prstGeom prst="rect">
            <a:avLst/>
          </a:prstGeom>
        </p:spPr>
      </p:pic>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Read from private file</a:t>
            </a:r>
          </a:p>
          <a:p>
            <a:pPr lvl="1"/>
            <a:r>
              <a:rPr lang="en-US" dirty="0" smtClean="0"/>
              <a:t>Call </a:t>
            </a:r>
            <a:r>
              <a:rPr lang="en-US" dirty="0" err="1" smtClean="0"/>
              <a:t>openFileInput</a:t>
            </a:r>
            <a:r>
              <a:rPr lang="en-US" dirty="0" smtClean="0"/>
              <a:t>() with filename</a:t>
            </a:r>
          </a:p>
          <a:p>
            <a:pPr lvl="1"/>
            <a:r>
              <a:rPr lang="en-US" dirty="0" smtClean="0"/>
              <a:t>Returns </a:t>
            </a:r>
            <a:r>
              <a:rPr lang="en-US" dirty="0" err="1" smtClean="0"/>
              <a:t>FileInputStream</a:t>
            </a:r>
            <a:endParaRPr lang="en-US" dirty="0" smtClean="0"/>
          </a:p>
          <a:p>
            <a:pPr lvl="1"/>
            <a:r>
              <a:rPr lang="en-US" dirty="0" smtClean="0"/>
              <a:t>Get bytes with read()</a:t>
            </a:r>
          </a:p>
          <a:p>
            <a:pPr lvl="1"/>
            <a:r>
              <a:rPr lang="en-US" dirty="0" smtClean="0"/>
              <a:t>Close stream with close()</a:t>
            </a:r>
          </a:p>
          <a:p>
            <a:pPr lvl="1"/>
            <a:endParaRPr lang="en-US" dirty="0" smtClean="0"/>
          </a:p>
          <a:p>
            <a:pPr lvl="1"/>
            <a:endParaRPr lang="en-US" dirty="0" smtClean="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928831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Internal storage</a:t>
            </a:r>
            <a:endParaRPr lang="et-EE" dirty="0"/>
          </a:p>
        </p:txBody>
      </p:sp>
      <p:sp>
        <p:nvSpPr>
          <p:cNvPr id="3" name="Content Placeholder 2"/>
          <p:cNvSpPr>
            <a:spLocks noGrp="1"/>
          </p:cNvSpPr>
          <p:nvPr>
            <p:ph idx="1"/>
          </p:nvPr>
        </p:nvSpPr>
        <p:spPr/>
        <p:txBody>
          <a:bodyPr/>
          <a:lstStyle/>
          <a:p>
            <a:r>
              <a:rPr lang="en-US" dirty="0" smtClean="0"/>
              <a:t>Save static file during compile time</a:t>
            </a:r>
          </a:p>
          <a:p>
            <a:pPr lvl="1"/>
            <a:r>
              <a:rPr lang="en-US" dirty="0" smtClean="0"/>
              <a:t>Place in /res/raw</a:t>
            </a:r>
          </a:p>
          <a:p>
            <a:pPr lvl="1"/>
            <a:r>
              <a:rPr lang="en-US" dirty="0" smtClean="0"/>
              <a:t>Open with </a:t>
            </a:r>
            <a:r>
              <a:rPr lang="en-US" dirty="0" err="1" smtClean="0"/>
              <a:t>OpenRawResource</a:t>
            </a:r>
            <a:r>
              <a:rPr lang="en-US" dirty="0" smtClean="0"/>
              <a:t>(), passing </a:t>
            </a:r>
            <a:r>
              <a:rPr lang="en-US" dirty="0" err="1" smtClean="0"/>
              <a:t>R.raw</a:t>
            </a:r>
            <a:r>
              <a:rPr lang="en-US" dirty="0" smtClean="0"/>
              <a:t>.&lt;filename&gt;</a:t>
            </a:r>
          </a:p>
          <a:p>
            <a:pPr lvl="1"/>
            <a:r>
              <a:rPr lang="en-US" dirty="0" smtClean="0"/>
              <a:t>Returns </a:t>
            </a:r>
            <a:r>
              <a:rPr lang="en-US" dirty="0" err="1" smtClean="0"/>
              <a:t>inputStream</a:t>
            </a:r>
            <a:endParaRPr lang="en-US" dirty="0" smtClean="0"/>
          </a:p>
          <a:p>
            <a:pPr lvl="1"/>
            <a:r>
              <a:rPr lang="en-US" dirty="0" smtClean="0"/>
              <a:t>File is read-only!!!</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2480327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Caching data</a:t>
            </a:r>
          </a:p>
          <a:p>
            <a:pPr lvl="1"/>
            <a:r>
              <a:rPr lang="en-US" dirty="0" smtClean="0"/>
              <a:t>Do not need data forever</a:t>
            </a:r>
          </a:p>
          <a:p>
            <a:pPr lvl="1"/>
            <a:r>
              <a:rPr lang="en-US" dirty="0" err="1" smtClean="0"/>
              <a:t>getCahceDir</a:t>
            </a:r>
            <a:r>
              <a:rPr lang="en-US" dirty="0" smtClean="0"/>
              <a:t>()</a:t>
            </a:r>
          </a:p>
          <a:p>
            <a:pPr lvl="1"/>
            <a:r>
              <a:rPr lang="en-US" dirty="0" smtClean="0"/>
              <a:t>When space is low, Android will delete cache</a:t>
            </a:r>
          </a:p>
          <a:p>
            <a:pPr lvl="1"/>
            <a:r>
              <a:rPr lang="en-US" dirty="0" smtClean="0"/>
              <a:t>Stay within reasonable space limits (1mb?)</a:t>
            </a:r>
          </a:p>
          <a:p>
            <a:pPr lvl="1"/>
            <a:r>
              <a:rPr lang="en-US" dirty="0" smtClean="0"/>
              <a:t>Deleted with uninstall</a:t>
            </a:r>
          </a:p>
          <a:p>
            <a:pPr lvl="1"/>
            <a:r>
              <a:rPr lang="en-US" dirty="0" smtClean="0"/>
              <a:t>Manage cache files yourself</a:t>
            </a:r>
          </a:p>
          <a:p>
            <a:pPr lvl="1"/>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4372721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Other useful methods</a:t>
            </a:r>
          </a:p>
          <a:p>
            <a:pPr lvl="1"/>
            <a:r>
              <a:rPr lang="en-US" dirty="0" err="1" smtClean="0"/>
              <a:t>getFilesDir</a:t>
            </a:r>
            <a:r>
              <a:rPr lang="en-US" dirty="0" smtClean="0"/>
              <a:t>() - </a:t>
            </a:r>
            <a:r>
              <a:rPr lang="en-US" dirty="0"/>
              <a:t>Gets the absolute path to the filesystem directory where your internal files are saved.</a:t>
            </a:r>
            <a:endParaRPr lang="en-US" dirty="0" smtClean="0"/>
          </a:p>
          <a:p>
            <a:pPr lvl="1"/>
            <a:r>
              <a:rPr lang="en-US" dirty="0" err="1" smtClean="0"/>
              <a:t>getDir</a:t>
            </a:r>
            <a:r>
              <a:rPr lang="en-US" dirty="0" smtClean="0"/>
              <a:t>() - </a:t>
            </a:r>
            <a:r>
              <a:rPr lang="en-US" dirty="0"/>
              <a:t>Creates (or opens an existing) directory within your internal storage space.</a:t>
            </a:r>
            <a:endParaRPr lang="en-US" dirty="0" smtClean="0"/>
          </a:p>
          <a:p>
            <a:pPr lvl="1"/>
            <a:r>
              <a:rPr lang="en-US" dirty="0" err="1" smtClean="0"/>
              <a:t>deleteFile</a:t>
            </a:r>
            <a:r>
              <a:rPr lang="en-US" dirty="0" smtClean="0"/>
              <a:t>() - </a:t>
            </a:r>
            <a:r>
              <a:rPr lang="en-US" dirty="0"/>
              <a:t>Deletes a file saved on the internal storage.</a:t>
            </a:r>
            <a:endParaRPr lang="en-US" dirty="0" smtClean="0"/>
          </a:p>
          <a:p>
            <a:pPr lvl="1"/>
            <a:r>
              <a:rPr lang="en-US" dirty="0" err="1" smtClean="0"/>
              <a:t>fileList</a:t>
            </a:r>
            <a:r>
              <a:rPr lang="en-US" dirty="0" smtClean="0"/>
              <a:t>() - </a:t>
            </a:r>
            <a:r>
              <a:rPr lang="en-US" dirty="0"/>
              <a:t>Returns an array of files currently saved by your application.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31088650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a:t>
            </a:r>
            <a:r>
              <a:rPr lang="en-US" dirty="0" smtClean="0"/>
              <a:t>External </a:t>
            </a:r>
            <a:r>
              <a:rPr lang="en-US" dirty="0"/>
              <a:t>storage</a:t>
            </a:r>
            <a:endParaRPr lang="et-EE" dirty="0"/>
          </a:p>
        </p:txBody>
      </p:sp>
      <p:sp>
        <p:nvSpPr>
          <p:cNvPr id="3" name="Content Placeholder 2"/>
          <p:cNvSpPr>
            <a:spLocks noGrp="1"/>
          </p:cNvSpPr>
          <p:nvPr>
            <p:ph idx="1"/>
          </p:nvPr>
        </p:nvSpPr>
        <p:spPr/>
        <p:txBody>
          <a:bodyPr/>
          <a:lstStyle/>
          <a:p>
            <a:r>
              <a:rPr lang="en-US" dirty="0" smtClean="0"/>
              <a:t>All Android devices support shared “external storage”</a:t>
            </a:r>
          </a:p>
          <a:p>
            <a:r>
              <a:rPr lang="en-US" dirty="0" smtClean="0"/>
              <a:t>Can be removable storage media (</a:t>
            </a:r>
            <a:r>
              <a:rPr lang="en-US" dirty="0" err="1" smtClean="0"/>
              <a:t>sd</a:t>
            </a:r>
            <a:r>
              <a:rPr lang="en-US" dirty="0" smtClean="0"/>
              <a:t>-card)</a:t>
            </a:r>
          </a:p>
          <a:p>
            <a:r>
              <a:rPr lang="en-US" dirty="0" smtClean="0"/>
              <a:t>Or internal, non-removable storage</a:t>
            </a:r>
          </a:p>
          <a:p>
            <a:r>
              <a:rPr lang="en-US" dirty="0" smtClean="0"/>
              <a:t>Files are world-readable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218697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Getting access – manifest</a:t>
            </a:r>
          </a:p>
          <a:p>
            <a:r>
              <a:rPr lang="en-US" dirty="0" smtClean="0"/>
              <a:t>READ_EXTERNAL_STORAGE</a:t>
            </a:r>
          </a:p>
          <a:p>
            <a:r>
              <a:rPr lang="en-US" dirty="0" smtClean="0"/>
              <a:t>WRITE_EXTERNAL_STORAGE</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
        <p:nvSpPr>
          <p:cNvPr id="5" name="Rectangle 1"/>
          <p:cNvSpPr>
            <a:spLocks noChangeArrowheads="1"/>
          </p:cNvSpPr>
          <p:nvPr/>
        </p:nvSpPr>
        <p:spPr bwMode="auto">
          <a:xfrm>
            <a:off x="1317997" y="5050447"/>
            <a:ext cx="5486400" cy="714248"/>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0088"/>
                </a:solidFill>
                <a:effectLst/>
                <a:latin typeface="Consolas" panose="020B0609020204030204" pitchFamily="49" charset="0"/>
              </a:rPr>
              <a:t>&lt;manifest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&gt;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&lt;uses-permission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2288"/>
                </a:solidFill>
                <a:effectLst/>
                <a:latin typeface="Consolas" panose="020B0609020204030204" pitchFamily="49" charset="0"/>
              </a:rPr>
              <a:t>android:name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880000"/>
                </a:solidFill>
                <a:effectLst/>
                <a:latin typeface="Consolas" panose="020B0609020204030204" pitchFamily="49" charset="0"/>
              </a:rPr>
              <a:t>"android.permission.WRITE_EXTERNAL_STORAGE"</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/&gt;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&lt;/manifest&gt;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69207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Check availability</a:t>
            </a:r>
          </a:p>
          <a:p>
            <a:pPr lvl="1"/>
            <a:r>
              <a:rPr lang="en-US" dirty="0" smtClean="0"/>
              <a:t>Use </a:t>
            </a:r>
            <a:r>
              <a:rPr lang="en-US" dirty="0" err="1" smtClean="0"/>
              <a:t>g</a:t>
            </a:r>
            <a:r>
              <a:rPr lang="en-US" dirty="0" err="1" smtClean="0"/>
              <a:t>etExternalStorageState</a:t>
            </a:r>
            <a:r>
              <a:rPr lang="en-US" dirty="0" smtClean="0"/>
              <a:t>()</a:t>
            </a:r>
          </a:p>
          <a:p>
            <a:r>
              <a:rPr lang="en-US" dirty="0" smtClean="0"/>
              <a:t>Media </a:t>
            </a:r>
            <a:r>
              <a:rPr lang="en-US" dirty="0"/>
              <a:t>might be mounted to a computer, missing, read-only, or in some other state</a:t>
            </a:r>
            <a:r>
              <a:rPr lang="en-US" dirty="0" smtClean="0"/>
              <a: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
        <p:nvSpPr>
          <p:cNvPr id="5" name="Rectangle 1"/>
          <p:cNvSpPr>
            <a:spLocks noChangeArrowheads="1"/>
          </p:cNvSpPr>
          <p:nvPr/>
        </p:nvSpPr>
        <p:spPr bwMode="auto">
          <a:xfrm>
            <a:off x="6432332" y="3794829"/>
            <a:ext cx="50449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6600"/>
                </a:solidFill>
                <a:effectLst/>
                <a:latin typeface="Consolas" panose="020B0609020204030204" pitchFamily="49" charset="0"/>
              </a:rPr>
              <a:t>/* Checks if external storage is available for read and write */</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boolean</a:t>
            </a:r>
            <a:r>
              <a:rPr kumimoji="0" lang="et-EE" altLang="et-EE" sz="900" b="0" i="0" u="none" strike="noStrike" cap="none" normalizeH="0" baseline="0" smtClean="0">
                <a:ln>
                  <a:noFill/>
                </a:ln>
                <a:solidFill>
                  <a:srgbClr val="000000"/>
                </a:solidFill>
                <a:effectLst/>
                <a:latin typeface="Consolas" panose="020B0609020204030204" pitchFamily="49" charset="0"/>
              </a:rPr>
              <a:t> isExternalStorageWritable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state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true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false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6600"/>
                </a:solidFill>
                <a:effectLst/>
                <a:latin typeface="Consolas" panose="020B0609020204030204" pitchFamily="49" charset="0"/>
              </a:rPr>
              <a:t>/* Checks if external storage is available to at least read */</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boolean</a:t>
            </a:r>
            <a:r>
              <a:rPr kumimoji="0" lang="et-EE" altLang="et-EE" sz="900" b="0" i="0" u="none" strike="noStrike" cap="none" normalizeH="0" baseline="0" smtClean="0">
                <a:ln>
                  <a:noFill/>
                </a:ln>
                <a:solidFill>
                  <a:srgbClr val="000000"/>
                </a:solidFill>
                <a:effectLst/>
                <a:latin typeface="Consolas" panose="020B0609020204030204" pitchFamily="49" charset="0"/>
              </a:rPr>
              <a:t> isExternalStorageReadable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state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MEDIA_MOUNTED_READ_ONLY</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equals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state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true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false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421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storage</a:t>
            </a:r>
            <a:endParaRPr lang="et-EE" dirty="0"/>
          </a:p>
        </p:txBody>
      </p:sp>
      <p:sp>
        <p:nvSpPr>
          <p:cNvPr id="3" name="Content Placeholder 2"/>
          <p:cNvSpPr>
            <a:spLocks noGrp="1"/>
          </p:cNvSpPr>
          <p:nvPr>
            <p:ph idx="1"/>
          </p:nvPr>
        </p:nvSpPr>
        <p:spPr/>
        <p:txBody>
          <a:bodyPr/>
          <a:lstStyle/>
          <a:p>
            <a:r>
              <a:rPr lang="en-US" dirty="0" smtClean="0"/>
              <a:t>Files acquired </a:t>
            </a:r>
            <a:r>
              <a:rPr lang="en-US" dirty="0"/>
              <a:t>through your app should be saved to a "public" location </a:t>
            </a:r>
            <a:r>
              <a:rPr lang="en-US" dirty="0" smtClean="0"/>
              <a:t>where </a:t>
            </a:r>
            <a:r>
              <a:rPr lang="en-US" dirty="0"/>
              <a:t>other apps can access them and the user can easily copy them from the </a:t>
            </a:r>
            <a:r>
              <a:rPr lang="en-US" dirty="0" smtClean="0"/>
              <a:t>device</a:t>
            </a:r>
          </a:p>
          <a:p>
            <a:r>
              <a:rPr lang="en-US" dirty="0" smtClean="0"/>
              <a:t>Use one </a:t>
            </a:r>
            <a:r>
              <a:rPr lang="en-US" dirty="0"/>
              <a:t>of the shared public </a:t>
            </a:r>
            <a:r>
              <a:rPr lang="en-US" dirty="0" smtClean="0"/>
              <a:t>directories (Music</a:t>
            </a:r>
            <a:r>
              <a:rPr lang="en-US" dirty="0"/>
              <a:t>/, Pictures/, and Ringtones</a:t>
            </a:r>
            <a:r>
              <a:rPr lang="en-US" dirty="0" smtClean="0"/>
              <a:t>/)</a:t>
            </a:r>
          </a:p>
          <a:p>
            <a:r>
              <a:rPr lang="en-US" dirty="0"/>
              <a:t>Use </a:t>
            </a:r>
            <a:r>
              <a:rPr lang="en-US" dirty="0" err="1"/>
              <a:t>getExternalStoragePublicDirectory</a:t>
            </a:r>
            <a:r>
              <a:rPr lang="en-US" dirty="0" smtClean="0"/>
              <a:t>()</a:t>
            </a:r>
          </a:p>
          <a:p>
            <a:r>
              <a:rPr lang="en-US" dirty="0"/>
              <a:t>DIRECTORY_MUSIC, DIRECTORY_PICTURES, DIRECTORY_RINGTONES</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
        <p:nvSpPr>
          <p:cNvPr id="6" name="Rectangle 2"/>
          <p:cNvSpPr>
            <a:spLocks noChangeArrowheads="1"/>
          </p:cNvSpPr>
          <p:nvPr/>
        </p:nvSpPr>
        <p:spPr bwMode="auto">
          <a:xfrm>
            <a:off x="7088177" y="5227615"/>
            <a:ext cx="4836861" cy="1406745"/>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000088"/>
                </a:solidFill>
                <a:effectLst/>
                <a:latin typeface="Consolas" panose="020B0609020204030204" pitchFamily="49" charset="0"/>
              </a:rPr>
              <a:t>public</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000000"/>
                </a:solidFill>
                <a:effectLst/>
                <a:latin typeface="Consolas" panose="020B0609020204030204" pitchFamily="49" charset="0"/>
              </a:rPr>
              <a:t> getAlbumStorageDir</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albumName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6600"/>
                </a:solidFill>
                <a:effectLst/>
                <a:latin typeface="Consolas" panose="020B0609020204030204" pitchFamily="49" charset="0"/>
              </a:rPr>
              <a:t>// Get the directory for the user's public pictures directory.</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000000"/>
                </a:solidFill>
                <a:effectLst/>
                <a:latin typeface="Consolas" panose="020B0609020204030204" pitchFamily="49" charset="0"/>
              </a:rPr>
              <a:t> file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new</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getExternalStoragePublicDirectory</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Environment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DIRECTORY_PICTURES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albumName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if</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mkdirs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Log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LOG_TAG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"Directory not created"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return</a:t>
            </a:r>
            <a:r>
              <a:rPr kumimoji="0" lang="et-EE" altLang="et-EE" sz="900" b="0" i="0" u="none" strike="noStrike" cap="none" normalizeH="0" baseline="0" smtClean="0">
                <a:ln>
                  <a:noFill/>
                </a:ln>
                <a:solidFill>
                  <a:srgbClr val="000000"/>
                </a:solidFill>
                <a:effectLst/>
                <a:latin typeface="Consolas" panose="020B0609020204030204" pitchFamily="49" charset="0"/>
              </a:rPr>
              <a:t> 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731723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External </a:t>
            </a:r>
            <a:r>
              <a:rPr lang="en-US" dirty="0" smtClean="0"/>
              <a:t>storage - private</a:t>
            </a:r>
            <a:endParaRPr lang="et-EE" dirty="0"/>
          </a:p>
        </p:txBody>
      </p:sp>
      <p:sp>
        <p:nvSpPr>
          <p:cNvPr id="3" name="Content Placeholder 2"/>
          <p:cNvSpPr>
            <a:spLocks noGrp="1"/>
          </p:cNvSpPr>
          <p:nvPr>
            <p:ph idx="1"/>
          </p:nvPr>
        </p:nvSpPr>
        <p:spPr/>
        <p:txBody>
          <a:bodyPr/>
          <a:lstStyle/>
          <a:p>
            <a:r>
              <a:rPr lang="en-US" dirty="0" smtClean="0"/>
              <a:t>Private files (textures, sounds for app, </a:t>
            </a:r>
            <a:r>
              <a:rPr lang="en-US" dirty="0" err="1" smtClean="0"/>
              <a:t>etc</a:t>
            </a:r>
            <a:r>
              <a:rPr lang="en-US" dirty="0" smtClean="0"/>
              <a:t>) (actually semi-private)</a:t>
            </a:r>
          </a:p>
          <a:p>
            <a:r>
              <a:rPr lang="en-US" dirty="0"/>
              <a:t>U</a:t>
            </a:r>
            <a:r>
              <a:rPr lang="en-US" dirty="0" smtClean="0"/>
              <a:t>se </a:t>
            </a:r>
            <a:r>
              <a:rPr lang="en-US" dirty="0"/>
              <a:t>a private storage directory on the external </a:t>
            </a:r>
            <a:r>
              <a:rPr lang="en-US" dirty="0" smtClean="0"/>
              <a:t>storage</a:t>
            </a:r>
          </a:p>
          <a:p>
            <a:r>
              <a:rPr lang="en-US" dirty="0"/>
              <a:t>Use </a:t>
            </a:r>
            <a:r>
              <a:rPr lang="en-US" dirty="0" err="1"/>
              <a:t>getExternalFilesDir</a:t>
            </a:r>
            <a:r>
              <a:rPr lang="en-US" dirty="0" smtClean="0"/>
              <a:t>()</a:t>
            </a:r>
          </a:p>
          <a:p>
            <a:r>
              <a:rPr lang="en-US" dirty="0" smtClean="0"/>
              <a:t>Takes Type, use null when no type</a:t>
            </a:r>
          </a:p>
          <a:p>
            <a:r>
              <a:rPr lang="en-US" dirty="0" smtClean="0"/>
              <a:t>From 4.4 onwards does not require permissions</a:t>
            </a:r>
          </a:p>
          <a:p>
            <a:r>
              <a:rPr lang="en-US" dirty="0" smtClean="0"/>
              <a:t>Files are hidden from Media Scanner (but not from other apps with permissions)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213175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Database (SQLite)</a:t>
            </a:r>
            <a:endParaRPr lang="et-EE" dirty="0"/>
          </a:p>
        </p:txBody>
      </p:sp>
      <p:sp>
        <p:nvSpPr>
          <p:cNvPr id="3" name="Content Placeholder 2"/>
          <p:cNvSpPr>
            <a:spLocks noGrp="1"/>
          </p:cNvSpPr>
          <p:nvPr>
            <p:ph idx="1"/>
          </p:nvPr>
        </p:nvSpPr>
        <p:spPr/>
        <p:txBody>
          <a:bodyPr/>
          <a:lstStyle/>
          <a:p>
            <a:r>
              <a:rPr lang="en-US" dirty="0" smtClean="0"/>
              <a:t>Full support for SQLite</a:t>
            </a:r>
          </a:p>
          <a:p>
            <a:r>
              <a:rPr lang="en-US" dirty="0" smtClean="0"/>
              <a:t>Any database will be accessible by name in any class in app</a:t>
            </a:r>
          </a:p>
          <a:p>
            <a:r>
              <a:rPr lang="en-US" dirty="0" smtClean="0"/>
              <a:t>Private to your app</a:t>
            </a:r>
          </a:p>
          <a:p>
            <a:r>
              <a:rPr lang="en-US" dirty="0"/>
              <a:t>http://sqlite.org/docs.html</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406577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Data persistence</a:t>
            </a:r>
            <a:endParaRPr lang="et-EE" dirty="0"/>
          </a:p>
        </p:txBody>
      </p:sp>
      <p:sp>
        <p:nvSpPr>
          <p:cNvPr id="3" name="Content Placeholder 2"/>
          <p:cNvSpPr>
            <a:spLocks noGrp="1"/>
          </p:cNvSpPr>
          <p:nvPr>
            <p:ph idx="1"/>
          </p:nvPr>
        </p:nvSpPr>
        <p:spPr/>
        <p:txBody>
          <a:bodyPr/>
          <a:lstStyle/>
          <a:p>
            <a:r>
              <a:rPr lang="en-US" dirty="0" smtClean="0"/>
              <a:t>Shared preferences</a:t>
            </a:r>
          </a:p>
          <a:p>
            <a:r>
              <a:rPr lang="en-US" dirty="0" smtClean="0"/>
              <a:t>Internal storage</a:t>
            </a:r>
          </a:p>
          <a:p>
            <a:r>
              <a:rPr lang="en-US" dirty="0" smtClean="0"/>
              <a:t>External storage</a:t>
            </a:r>
          </a:p>
          <a:p>
            <a:r>
              <a:rPr lang="en-US" dirty="0" smtClean="0"/>
              <a:t>SQLite Database</a:t>
            </a:r>
          </a:p>
          <a:p>
            <a:r>
              <a:rPr lang="en-US" dirty="0" smtClean="0"/>
              <a:t>Network connection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19166601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SQLite</a:t>
            </a:r>
            <a:endParaRPr lang="et-EE" dirty="0"/>
          </a:p>
        </p:txBody>
      </p:sp>
      <p:sp>
        <p:nvSpPr>
          <p:cNvPr id="3" name="Content Placeholder 2"/>
          <p:cNvSpPr>
            <a:spLocks noGrp="1"/>
          </p:cNvSpPr>
          <p:nvPr>
            <p:ph idx="1"/>
          </p:nvPr>
        </p:nvSpPr>
        <p:spPr>
          <a:xfrm>
            <a:off x="1103312" y="2052918"/>
            <a:ext cx="6218193" cy="4195481"/>
          </a:xfrm>
        </p:spPr>
        <p:txBody>
          <a:bodyPr/>
          <a:lstStyle/>
          <a:p>
            <a:r>
              <a:rPr lang="en-US" dirty="0" smtClean="0"/>
              <a:t>Create DB</a:t>
            </a:r>
          </a:p>
          <a:p>
            <a:r>
              <a:rPr lang="en-US" dirty="0"/>
              <a:t>Use </a:t>
            </a:r>
            <a:r>
              <a:rPr lang="en-US" dirty="0" err="1" smtClean="0"/>
              <a:t>SQLiteOpenHelper</a:t>
            </a:r>
            <a:endParaRPr lang="en-US" dirty="0" smtClean="0"/>
          </a:p>
          <a:p>
            <a:r>
              <a:rPr lang="en-US" dirty="0"/>
              <a:t>Override </a:t>
            </a:r>
            <a:r>
              <a:rPr lang="en-US" dirty="0" err="1"/>
              <a:t>onCreate</a:t>
            </a:r>
            <a:r>
              <a:rPr lang="en-US" dirty="0"/>
              <a:t>(</a:t>
            </a:r>
            <a:r>
              <a:rPr lang="en-US" dirty="0" err="1"/>
              <a:t>SQLiteDatabase</a:t>
            </a:r>
            <a:r>
              <a:rPr lang="en-US" dirty="0"/>
              <a:t> </a:t>
            </a:r>
            <a:r>
              <a:rPr lang="en-US" dirty="0" err="1"/>
              <a:t>db</a:t>
            </a:r>
            <a:r>
              <a:rPr lang="en-US" dirty="0"/>
              <a:t>)</a:t>
            </a:r>
            <a:endParaRPr lang="en-US" dirty="0" smtClean="0"/>
          </a:p>
          <a:p>
            <a:pPr lvl="1"/>
            <a:r>
              <a:rPr lang="en-US" dirty="0" smtClean="0"/>
              <a:t>execute </a:t>
            </a:r>
            <a:r>
              <a:rPr lang="en-US" dirty="0"/>
              <a:t>a SQLite </a:t>
            </a:r>
            <a:r>
              <a:rPr lang="en-US" dirty="0" smtClean="0"/>
              <a:t>commands </a:t>
            </a:r>
            <a:r>
              <a:rPr lang="en-US" dirty="0"/>
              <a:t>to create tables in the </a:t>
            </a:r>
            <a:r>
              <a:rPr lang="en-US" dirty="0" smtClean="0"/>
              <a:t>database</a:t>
            </a:r>
          </a:p>
          <a:p>
            <a:r>
              <a:rPr lang="en-US" dirty="0"/>
              <a:t>The database tables should use the identifier </a:t>
            </a:r>
            <a:r>
              <a:rPr lang="en-US" b="1" dirty="0"/>
              <a:t>_id </a:t>
            </a:r>
            <a:r>
              <a:rPr lang="en-US" dirty="0"/>
              <a:t>for the primary key of the table. Several Android functions rely on this standard.</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
        <p:nvSpPr>
          <p:cNvPr id="5" name="Rectangle 1"/>
          <p:cNvSpPr>
            <a:spLocks noChangeArrowheads="1"/>
          </p:cNvSpPr>
          <p:nvPr/>
        </p:nvSpPr>
        <p:spPr bwMode="auto">
          <a:xfrm>
            <a:off x="7504386" y="1330287"/>
            <a:ext cx="4433264"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SQLiteOpenHelper</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int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DATABASE_VERSION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2</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"dictionary"</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private</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DICTIONARY_TABLE_CREATE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"CREATE TABLE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DICTIONARY_TABLE_NAME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KEY_WORD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TEXT, "</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KEY_DEFINITION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 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DictionaryOpenHelper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Context</a:t>
            </a:r>
            <a:r>
              <a:rPr kumimoji="0" lang="et-EE" altLang="et-EE" sz="900" b="0" i="0" u="none" strike="noStrike" cap="none" normalizeH="0" baseline="0" dirty="0" smtClean="0">
                <a:ln>
                  <a:noFill/>
                </a:ln>
                <a:solidFill>
                  <a:srgbClr val="000000"/>
                </a:solidFill>
                <a:effectLst/>
                <a:latin typeface="Consolas" panose="020B0609020204030204" pitchFamily="49" charset="0"/>
              </a:rPr>
              <a:t> context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context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null</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DATABASE_VERSION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SQLiteDatabase</a:t>
            </a:r>
            <a:r>
              <a:rPr kumimoji="0" lang="et-EE" altLang="et-EE" sz="900" b="0" i="0" u="none" strike="noStrike" cap="none" normalizeH="0" baseline="0" dirty="0" smtClean="0">
                <a:ln>
                  <a:noFill/>
                </a:ln>
                <a:solidFill>
                  <a:srgbClr val="000000"/>
                </a:solidFill>
                <a:effectLst/>
                <a:latin typeface="Consolas" panose="020B0609020204030204" pitchFamily="49" charset="0"/>
              </a:rPr>
              <a:t> db</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db</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execSQL</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DICTIONARY_TABLE_CREATE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4399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a:t>Override </a:t>
            </a:r>
            <a:r>
              <a:rPr lang="en-US" dirty="0" err="1"/>
              <a:t>onUpgrade</a:t>
            </a:r>
            <a:r>
              <a:rPr lang="en-US" dirty="0"/>
              <a:t>(</a:t>
            </a:r>
            <a:r>
              <a:rPr lang="en-US" dirty="0" err="1"/>
              <a:t>SQLiteDatabase</a:t>
            </a:r>
            <a:r>
              <a:rPr lang="en-US" dirty="0"/>
              <a:t> </a:t>
            </a:r>
            <a:r>
              <a:rPr lang="en-US" dirty="0" err="1"/>
              <a:t>db</a:t>
            </a:r>
            <a:r>
              <a:rPr lang="en-US" dirty="0"/>
              <a:t>, </a:t>
            </a:r>
            <a:r>
              <a:rPr lang="en-US" dirty="0" err="1"/>
              <a:t>int</a:t>
            </a:r>
            <a:r>
              <a:rPr lang="en-US" dirty="0"/>
              <a:t> </a:t>
            </a:r>
            <a:r>
              <a:rPr lang="en-US" dirty="0" err="1"/>
              <a:t>oldVersion</a:t>
            </a:r>
            <a:r>
              <a:rPr lang="en-US" dirty="0"/>
              <a:t>, </a:t>
            </a:r>
            <a:r>
              <a:rPr lang="en-US" dirty="0" err="1"/>
              <a:t>int</a:t>
            </a:r>
            <a:r>
              <a:rPr lang="en-US" dirty="0"/>
              <a:t> </a:t>
            </a:r>
            <a:r>
              <a:rPr lang="en-US" dirty="0" err="1"/>
              <a:t>newVersion</a:t>
            </a:r>
            <a:r>
              <a:rPr lang="en-US" dirty="0"/>
              <a:t>)</a:t>
            </a:r>
            <a:endParaRPr lang="en-US" dirty="0" smtClean="0"/>
          </a:p>
          <a:p>
            <a:r>
              <a:rPr lang="en-US" dirty="0"/>
              <a:t>Called when the database needs to be upgraded. The implementation should use this method to drop tables, add tables, or do anything else it needs to upgrade to the new schema version.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1371001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Get </a:t>
            </a:r>
            <a:r>
              <a:rPr lang="en-US" dirty="0"/>
              <a:t>an instance of your </a:t>
            </a:r>
            <a:r>
              <a:rPr lang="en-US" dirty="0" err="1"/>
              <a:t>SQLiteOpenHelper</a:t>
            </a:r>
            <a:r>
              <a:rPr lang="en-US" dirty="0"/>
              <a:t> implementation using the constructor you've </a:t>
            </a:r>
            <a:r>
              <a:rPr lang="en-US" dirty="0" smtClean="0"/>
              <a:t>defined</a:t>
            </a:r>
          </a:p>
          <a:p>
            <a:r>
              <a:rPr lang="en-US" dirty="0" smtClean="0"/>
              <a:t>To </a:t>
            </a:r>
            <a:r>
              <a:rPr lang="en-US" dirty="0"/>
              <a:t>write to </a:t>
            </a:r>
            <a:r>
              <a:rPr lang="en-US" dirty="0" smtClean="0"/>
              <a:t> </a:t>
            </a:r>
            <a:r>
              <a:rPr lang="en-US" dirty="0" err="1" smtClean="0"/>
              <a:t>db</a:t>
            </a:r>
            <a:r>
              <a:rPr lang="en-US" dirty="0" smtClean="0"/>
              <a:t> - </a:t>
            </a:r>
            <a:r>
              <a:rPr lang="en-US" dirty="0" err="1"/>
              <a:t>getWritableDatabase</a:t>
            </a:r>
            <a:r>
              <a:rPr lang="en-US" dirty="0" smtClean="0"/>
              <a:t>()</a:t>
            </a:r>
          </a:p>
          <a:p>
            <a:r>
              <a:rPr lang="en-US" dirty="0" smtClean="0"/>
              <a:t>Read </a:t>
            </a:r>
            <a:r>
              <a:rPr lang="en-US" dirty="0"/>
              <a:t>from the </a:t>
            </a:r>
            <a:r>
              <a:rPr lang="en-US" dirty="0" err="1" smtClean="0"/>
              <a:t>db</a:t>
            </a:r>
            <a:r>
              <a:rPr lang="en-US" dirty="0" smtClean="0"/>
              <a:t> – </a:t>
            </a:r>
            <a:r>
              <a:rPr lang="en-US" dirty="0" err="1" smtClean="0"/>
              <a:t>getReadableDatabase</a:t>
            </a:r>
            <a:r>
              <a:rPr lang="en-US" dirty="0" smtClean="0"/>
              <a:t>()</a:t>
            </a:r>
          </a:p>
          <a:p>
            <a:r>
              <a:rPr lang="en-US" dirty="0" smtClean="0"/>
              <a:t>Both </a:t>
            </a:r>
            <a:r>
              <a:rPr lang="en-US" dirty="0"/>
              <a:t>return a </a:t>
            </a:r>
            <a:r>
              <a:rPr lang="en-US" dirty="0" err="1"/>
              <a:t>SQLiteDatabase</a:t>
            </a:r>
            <a:r>
              <a:rPr lang="en-US" dirty="0"/>
              <a:t> </a:t>
            </a:r>
            <a:r>
              <a:rPr lang="en-US" dirty="0" smtClean="0"/>
              <a:t>object, providing </a:t>
            </a:r>
            <a:r>
              <a:rPr lang="en-US" dirty="0"/>
              <a:t>methods for SQLite operations.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40723996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smtClean="0"/>
              <a:t>SQLiteDatabase</a:t>
            </a:r>
            <a:r>
              <a:rPr lang="en-US" dirty="0" smtClean="0"/>
              <a:t> provides</a:t>
            </a:r>
          </a:p>
          <a:p>
            <a:pPr lvl="1"/>
            <a:r>
              <a:rPr lang="en-US" dirty="0" smtClean="0"/>
              <a:t>Insert</a:t>
            </a:r>
          </a:p>
          <a:p>
            <a:pPr lvl="1"/>
            <a:r>
              <a:rPr lang="en-US" dirty="0" smtClean="0"/>
              <a:t>Update</a:t>
            </a:r>
          </a:p>
          <a:p>
            <a:pPr lvl="1"/>
            <a:r>
              <a:rPr lang="en-US" dirty="0" smtClean="0"/>
              <a:t>Delete</a:t>
            </a:r>
          </a:p>
          <a:p>
            <a:pPr lvl="1"/>
            <a:r>
              <a:rPr lang="en-US" dirty="0" err="1" smtClean="0"/>
              <a:t>execSQL</a:t>
            </a:r>
            <a:endParaRPr lang="en-US" dirty="0" smtClean="0"/>
          </a:p>
          <a:p>
            <a:pPr lvl="1"/>
            <a:r>
              <a:rPr lang="en-US" dirty="0" smtClean="0"/>
              <a:t>Queries can be created via</a:t>
            </a:r>
          </a:p>
          <a:p>
            <a:pPr lvl="2"/>
            <a:r>
              <a:rPr lang="en-US" dirty="0" err="1" smtClean="0"/>
              <a:t>rawQuery</a:t>
            </a:r>
            <a:r>
              <a:rPr lang="en-US" dirty="0" smtClean="0"/>
              <a:t> - </a:t>
            </a:r>
            <a:r>
              <a:rPr lang="en-US" dirty="0"/>
              <a:t>directly accepts an SQL select statement as </a:t>
            </a:r>
            <a:r>
              <a:rPr lang="en-US" dirty="0" smtClean="0"/>
              <a:t>input</a:t>
            </a:r>
            <a:endParaRPr lang="en-US" dirty="0" smtClean="0"/>
          </a:p>
          <a:p>
            <a:pPr lvl="2"/>
            <a:r>
              <a:rPr lang="en-US" dirty="0"/>
              <a:t>q</a:t>
            </a:r>
            <a:r>
              <a:rPr lang="en-US" dirty="0" smtClean="0"/>
              <a:t>uery - </a:t>
            </a:r>
            <a:r>
              <a:rPr lang="en-US" dirty="0"/>
              <a:t>provides a structured interface for specifying the SQL </a:t>
            </a:r>
            <a:r>
              <a:rPr lang="en-US" dirty="0" smtClean="0"/>
              <a:t>query</a:t>
            </a:r>
          </a:p>
          <a:p>
            <a:pPr lvl="2"/>
            <a:r>
              <a:rPr lang="en-US" dirty="0" err="1" smtClean="0"/>
              <a:t>SQLiteQueryBuilder</a:t>
            </a:r>
            <a:r>
              <a:rPr lang="en-US" dirty="0" smtClean="0"/>
              <a:t> - </a:t>
            </a:r>
            <a:r>
              <a:rPr lang="en-US" dirty="0"/>
              <a:t> convenience class that helps to build SQL queries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35385845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err="1" smtClean="0"/>
              <a:t>rawQuery</a:t>
            </a:r>
            <a:endParaRPr lang="en-US" dirty="0" smtClean="0"/>
          </a:p>
          <a:p>
            <a:pPr marL="0" indent="0">
              <a:buNone/>
            </a:pP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
        <p:nvSpPr>
          <p:cNvPr id="5" name="Rectangle 1"/>
          <p:cNvSpPr>
            <a:spLocks noChangeArrowheads="1"/>
          </p:cNvSpPr>
          <p:nvPr/>
        </p:nvSpPr>
        <p:spPr bwMode="auto">
          <a:xfrm>
            <a:off x="4004442" y="1916340"/>
            <a:ext cx="7693572" cy="646331"/>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0" i="0" u="none" strike="noStrike" cap="none" normalizeH="0" baseline="0" dirty="0" smtClean="0">
                <a:ln>
                  <a:noFill/>
                </a:ln>
                <a:solidFill>
                  <a:srgbClr val="000000"/>
                </a:solidFill>
                <a:effectLst/>
                <a:latin typeface="Arial Unicode MS" panose="020B0604020202020204" pitchFamily="34" charset="-128"/>
              </a:rPr>
              <a:t>Cursor cursor = getReadableDatabase(). rawQuery(</a:t>
            </a:r>
            <a:r>
              <a:rPr kumimoji="0" lang="et-EE" altLang="et-EE" b="0" i="0" u="none" strike="noStrike" cap="none" normalizeH="0" baseline="0" dirty="0" smtClean="0">
                <a:ln>
                  <a:noFill/>
                </a:ln>
                <a:solidFill>
                  <a:srgbClr val="0000FF"/>
                </a:solidFill>
                <a:effectLst/>
                <a:latin typeface="Arial Unicode MS" panose="020B0604020202020204" pitchFamily="34" charset="-128"/>
              </a:rPr>
              <a:t>"select * from todo where _id = ?"</a:t>
            </a:r>
            <a:r>
              <a:rPr kumimoji="0" lang="et-EE" altLang="et-EE" b="0" i="0" u="none" strike="noStrike" cap="none" normalizeH="0" baseline="0" dirty="0" smtClean="0">
                <a:ln>
                  <a:noFill/>
                </a:ln>
                <a:solidFill>
                  <a:srgbClr val="000000"/>
                </a:solidFill>
                <a:effectLst/>
                <a:latin typeface="Arial Unicode MS" panose="020B0604020202020204" pitchFamily="34" charset="-128"/>
              </a:rPr>
              <a:t>, </a:t>
            </a:r>
            <a:r>
              <a:rPr kumimoji="0" lang="et-EE" altLang="et-EE" b="1" i="0" u="none" strike="noStrike" cap="none" normalizeH="0" baseline="0" dirty="0" smtClean="0">
                <a:ln>
                  <a:noFill/>
                </a:ln>
                <a:solidFill>
                  <a:srgbClr val="7F0055"/>
                </a:solidFill>
                <a:effectLst/>
                <a:latin typeface="Arial Unicode MS" panose="020B0604020202020204" pitchFamily="34" charset="-128"/>
              </a:rPr>
              <a:t>new</a:t>
            </a:r>
            <a:r>
              <a:rPr kumimoji="0" lang="et-EE" altLang="et-EE" b="0" i="0" u="none" strike="noStrike" cap="none" normalizeH="0" baseline="0" dirty="0" smtClean="0">
                <a:ln>
                  <a:noFill/>
                </a:ln>
                <a:solidFill>
                  <a:srgbClr val="000000"/>
                </a:solidFill>
                <a:effectLst/>
                <a:latin typeface="Arial Unicode MS" panose="020B0604020202020204" pitchFamily="34" charset="-128"/>
              </a:rPr>
              <a:t> String[] { id });</a:t>
            </a:r>
            <a:r>
              <a:rPr kumimoji="0" lang="et-EE" altLang="et-EE" b="0" i="0" u="none" strike="noStrike" cap="none" normalizeH="0" baseline="0" dirty="0" smtClean="0">
                <a:ln>
                  <a:noFill/>
                </a:ln>
                <a:solidFill>
                  <a:schemeClr val="tx1"/>
                </a:solidFill>
                <a:effectLst/>
              </a:rPr>
              <a:t> </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5893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query</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
        <p:nvSpPr>
          <p:cNvPr id="5" name="Rectangle 1"/>
          <p:cNvSpPr>
            <a:spLocks noChangeArrowheads="1"/>
          </p:cNvSpPr>
          <p:nvPr/>
        </p:nvSpPr>
        <p:spPr bwMode="auto">
          <a:xfrm>
            <a:off x="2970225" y="5276103"/>
            <a:ext cx="8718550" cy="1015663"/>
          </a:xfrm>
          <a:prstGeom prst="rect">
            <a:avLst/>
          </a:prstGeom>
          <a:solidFill>
            <a:srgbClr val="F5F5F5"/>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610" tIns="45720" rIns="47610" bIns="45720" numCol="1" anchor="ctr" anchorCtr="0" compatLnSpc="1">
            <a:prstTxWarp prst="textNoShape">
              <a:avLst/>
            </a:prstTxWarp>
            <a:spAutoFit/>
          </a:bodyPr>
          <a:lstStyle/>
          <a:p>
            <a:pPr lvl="0" defTabSz="914400" eaLnBrk="0" fontAlgn="base" hangingPunct="0">
              <a:spcBef>
                <a:spcPct val="0"/>
              </a:spcBef>
              <a:spcAft>
                <a:spcPct val="0"/>
              </a:spcAft>
            </a:pPr>
            <a:r>
              <a:rPr lang="et-EE" altLang="et-EE" sz="2000" dirty="0">
                <a:solidFill>
                  <a:srgbClr val="000000"/>
                </a:solidFill>
                <a:latin typeface="Arial Unicode MS" panose="020B0604020202020204" pitchFamily="34" charset="-128"/>
              </a:rPr>
              <a:t>Cursor cursor = </a:t>
            </a: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database.query(DATABASE_TABLE, </a:t>
            </a:r>
            <a:r>
              <a:rPr kumimoji="0" lang="et-EE" altLang="et-EE" sz="2000" b="1" i="0" u="none" strike="noStrike" cap="none" normalizeH="0" baseline="0" dirty="0" smtClean="0">
                <a:ln>
                  <a:noFill/>
                </a:ln>
                <a:solidFill>
                  <a:srgbClr val="7F0055"/>
                </a:solidFill>
                <a:effectLst/>
                <a:latin typeface="Arial Unicode MS" panose="020B0604020202020204" pitchFamily="34" charset="-128"/>
              </a:rPr>
              <a:t>new</a:t>
            </a:r>
            <a:r>
              <a:rPr kumimoji="0" lang="et-EE" altLang="et-EE" sz="2000" b="0" i="0" u="none" strike="noStrike" cap="none" normalizeH="0" baseline="0" dirty="0" smtClean="0">
                <a:ln>
                  <a:noFill/>
                </a:ln>
                <a:solidFill>
                  <a:srgbClr val="000000"/>
                </a:solidFill>
                <a:effectLst/>
                <a:latin typeface="Arial Unicode MS" panose="020B0604020202020204" pitchFamily="34" charset="-128"/>
              </a:rPr>
              <a:t> String[] { KEY_ROWID, KEY_CATEGORY, KEY_SUMMARY, KEY_DESCRIPTION }, null, null, null, null, null); </a:t>
            </a:r>
            <a:endParaRPr kumimoji="0" lang="et-EE" altLang="et-EE" sz="2000" b="0" i="0" u="none" strike="noStrike" cap="none" normalizeH="0" baseline="0" dirty="0" smtClean="0">
              <a:ln>
                <a:noFill/>
              </a:ln>
              <a:solidFill>
                <a:schemeClr val="tx1"/>
              </a:solidFill>
              <a:effectLst/>
              <a:latin typeface="Arial" panose="020B0604020202020204" pitchFamily="34" charset="0"/>
            </a:endParaRPr>
          </a:p>
        </p:txBody>
      </p:sp>
      <p:pic>
        <p:nvPicPr>
          <p:cNvPr id="7" name="Picture 6"/>
          <p:cNvPicPr>
            <a:picLocks noChangeAspect="1"/>
          </p:cNvPicPr>
          <p:nvPr/>
        </p:nvPicPr>
        <p:blipFill>
          <a:blip r:embed="rId2"/>
          <a:stretch>
            <a:fillRect/>
          </a:stretch>
        </p:blipFill>
        <p:spPr>
          <a:xfrm>
            <a:off x="3497275" y="1460022"/>
            <a:ext cx="8191500" cy="3419475"/>
          </a:xfrm>
          <a:prstGeom prst="rect">
            <a:avLst/>
          </a:prstGeom>
        </p:spPr>
      </p:pic>
    </p:spTree>
    <p:extLst>
      <p:ext uri="{BB962C8B-B14F-4D97-AF65-F5344CB8AC3E}">
        <p14:creationId xmlns:p14="http://schemas.microsoft.com/office/powerpoint/2010/main" val="38469541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a:t>
            </a:r>
            <a:endParaRPr lang="et-EE" dirty="0"/>
          </a:p>
        </p:txBody>
      </p:sp>
      <p:sp>
        <p:nvSpPr>
          <p:cNvPr id="3" name="Content Placeholder 2"/>
          <p:cNvSpPr>
            <a:spLocks noGrp="1"/>
          </p:cNvSpPr>
          <p:nvPr>
            <p:ph idx="1"/>
          </p:nvPr>
        </p:nvSpPr>
        <p:spPr/>
        <p:txBody>
          <a:bodyPr/>
          <a:lstStyle/>
          <a:p>
            <a:r>
              <a:rPr lang="en-US" dirty="0" smtClean="0"/>
              <a:t>query</a:t>
            </a:r>
          </a:p>
          <a:p>
            <a:pPr lvl="1"/>
            <a:r>
              <a:rPr lang="en-US" dirty="0"/>
              <a:t>If a condition is not required you can pass null, e.g. for the group by clause</a:t>
            </a:r>
            <a:r>
              <a:rPr lang="en-US" dirty="0" smtClean="0"/>
              <a:t>.</a:t>
            </a:r>
            <a:endParaRPr lang="en-US" dirty="0"/>
          </a:p>
          <a:p>
            <a:pPr lvl="1"/>
            <a:r>
              <a:rPr lang="en-US" dirty="0"/>
              <a:t>The "</a:t>
            </a:r>
            <a:r>
              <a:rPr lang="en-US" dirty="0" err="1"/>
              <a:t>whereClause</a:t>
            </a:r>
            <a:r>
              <a:rPr lang="en-US" dirty="0"/>
              <a:t>" is specified without the word "where", for example a "where" statement might look like: "_id=19 and summary</a:t>
            </a:r>
            <a:r>
              <a:rPr lang="en-US" dirty="0" smtClean="0"/>
              <a:t>=?"</a:t>
            </a:r>
            <a:endParaRPr lang="en-US" dirty="0"/>
          </a:p>
          <a:p>
            <a:pPr lvl="1"/>
            <a:r>
              <a:rPr lang="en-US" dirty="0"/>
              <a:t>If you specify placeholder values in the where clause via ?, you pass them as the </a:t>
            </a:r>
            <a:r>
              <a:rPr lang="en-US" dirty="0" err="1"/>
              <a:t>selectionArgs</a:t>
            </a:r>
            <a:r>
              <a:rPr lang="en-US" dirty="0"/>
              <a:t> parameter to the </a:t>
            </a:r>
            <a:r>
              <a:rPr lang="en-US" dirty="0" smtClean="0"/>
              <a:t>query</a:t>
            </a:r>
            <a:endParaRPr lang="en-US" dirty="0"/>
          </a:p>
          <a:p>
            <a:pPr lvl="1"/>
            <a:endParaRPr lang="en-US" dirty="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18691187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a:t>
            </a:r>
            <a:r>
              <a:rPr lang="en-US" dirty="0" smtClean="0"/>
              <a:t>– SQLite - Cursor</a:t>
            </a:r>
            <a:endParaRPr lang="et-EE" dirty="0"/>
          </a:p>
        </p:txBody>
      </p:sp>
      <p:sp>
        <p:nvSpPr>
          <p:cNvPr id="3" name="Content Placeholder 2"/>
          <p:cNvSpPr>
            <a:spLocks noGrp="1"/>
          </p:cNvSpPr>
          <p:nvPr>
            <p:ph idx="1"/>
          </p:nvPr>
        </p:nvSpPr>
        <p:spPr>
          <a:xfrm>
            <a:off x="1103312" y="2052918"/>
            <a:ext cx="10443353" cy="4675805"/>
          </a:xfrm>
        </p:spPr>
        <p:txBody>
          <a:bodyPr>
            <a:normAutofit lnSpcReduction="10000"/>
          </a:bodyPr>
          <a:lstStyle/>
          <a:p>
            <a:r>
              <a:rPr lang="en-US" dirty="0" smtClean="0"/>
              <a:t>A </a:t>
            </a:r>
            <a:r>
              <a:rPr lang="en-US" dirty="0"/>
              <a:t>query returns a Cursor object. A Cursor represents the result of a query and basically points to one row of the query result. This way Android can buffer the query results efficiently; as it does not have to load all data into memory</a:t>
            </a:r>
            <a:r>
              <a:rPr lang="en-US" dirty="0" smtClean="0"/>
              <a:t>.</a:t>
            </a:r>
            <a:endParaRPr lang="en-US" dirty="0"/>
          </a:p>
          <a:p>
            <a:r>
              <a:rPr lang="en-US" dirty="0"/>
              <a:t>To get the number of elements of the resulting query use the </a:t>
            </a:r>
            <a:r>
              <a:rPr lang="en-US" dirty="0" err="1"/>
              <a:t>getCount</a:t>
            </a:r>
            <a:r>
              <a:rPr lang="en-US" dirty="0"/>
              <a:t>() method</a:t>
            </a:r>
            <a:r>
              <a:rPr lang="en-US" dirty="0" smtClean="0"/>
              <a:t>.</a:t>
            </a:r>
            <a:endParaRPr lang="en-US" dirty="0"/>
          </a:p>
          <a:p>
            <a:r>
              <a:rPr lang="en-US" dirty="0"/>
              <a:t>To move between individual data rows, you can use the </a:t>
            </a:r>
            <a:r>
              <a:rPr lang="en-US" dirty="0" err="1"/>
              <a:t>moveToFirst</a:t>
            </a:r>
            <a:r>
              <a:rPr lang="en-US" dirty="0"/>
              <a:t>() and </a:t>
            </a:r>
            <a:r>
              <a:rPr lang="en-US" dirty="0" err="1"/>
              <a:t>moveToNext</a:t>
            </a:r>
            <a:r>
              <a:rPr lang="en-US" dirty="0"/>
              <a:t>() methods. The </a:t>
            </a:r>
            <a:r>
              <a:rPr lang="en-US" dirty="0" err="1"/>
              <a:t>isAfterLast</a:t>
            </a:r>
            <a:r>
              <a:rPr lang="en-US" dirty="0"/>
              <a:t>() method allows to check if the end of the query result has been reached</a:t>
            </a:r>
            <a:r>
              <a:rPr lang="en-US" dirty="0" smtClean="0"/>
              <a:t>.</a:t>
            </a:r>
            <a:endParaRPr lang="en-US" dirty="0"/>
          </a:p>
          <a:p>
            <a:r>
              <a:rPr lang="en-US" dirty="0"/>
              <a:t>Cursor provides typed get*() methods, e.g. </a:t>
            </a:r>
            <a:r>
              <a:rPr lang="en-US" dirty="0" err="1"/>
              <a:t>getLong</a:t>
            </a:r>
            <a:r>
              <a:rPr lang="en-US" dirty="0"/>
              <a:t>(</a:t>
            </a:r>
            <a:r>
              <a:rPr lang="en-US" dirty="0" err="1"/>
              <a:t>columnIndex</a:t>
            </a:r>
            <a:r>
              <a:rPr lang="en-US" dirty="0"/>
              <a:t>), </a:t>
            </a:r>
            <a:r>
              <a:rPr lang="en-US" dirty="0" err="1"/>
              <a:t>getString</a:t>
            </a:r>
            <a:r>
              <a:rPr lang="en-US" dirty="0"/>
              <a:t>(</a:t>
            </a:r>
            <a:r>
              <a:rPr lang="en-US" dirty="0" err="1"/>
              <a:t>columnIndex</a:t>
            </a:r>
            <a:r>
              <a:rPr lang="en-US" dirty="0"/>
              <a:t>) to access the column data for the current position of the result. The "</a:t>
            </a:r>
            <a:r>
              <a:rPr lang="en-US" dirty="0" err="1"/>
              <a:t>columnIndex</a:t>
            </a:r>
            <a:r>
              <a:rPr lang="en-US" dirty="0"/>
              <a:t>" is the number of the column you are accessing</a:t>
            </a:r>
            <a:r>
              <a:rPr lang="en-US" dirty="0" smtClean="0"/>
              <a:t>.</a:t>
            </a:r>
            <a:endParaRPr lang="en-US" dirty="0"/>
          </a:p>
          <a:p>
            <a:r>
              <a:rPr lang="en-US" dirty="0"/>
              <a:t>Cursor also provides the </a:t>
            </a:r>
            <a:r>
              <a:rPr lang="en-US" dirty="0" err="1"/>
              <a:t>getColumnIndexOrThrow</a:t>
            </a:r>
            <a:r>
              <a:rPr lang="en-US" dirty="0"/>
              <a:t>(String) method which allows to get the column index for a column name of the table</a:t>
            </a:r>
            <a:r>
              <a:rPr lang="en-US" dirty="0" smtClean="0"/>
              <a:t>.</a:t>
            </a:r>
            <a:endParaRPr lang="en-US" dirty="0"/>
          </a:p>
          <a:p>
            <a:r>
              <a:rPr lang="en-US" dirty="0"/>
              <a:t>A Cursor needs to be closed with the close() method call.</a:t>
            </a:r>
          </a:p>
          <a:p>
            <a:endParaRPr lang="en-US" dirty="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38414368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r>
              <a:rPr lang="en-US" dirty="0" smtClean="0"/>
              <a:t>)</a:t>
            </a:r>
          </a:p>
          <a:p>
            <a:r>
              <a:rPr lang="en-US" dirty="0"/>
              <a:t>t</a:t>
            </a:r>
            <a:r>
              <a:rPr lang="en-US" dirty="0" smtClean="0"/>
              <a:t>able - the </a:t>
            </a:r>
            <a:r>
              <a:rPr lang="en-US" dirty="0"/>
              <a:t>table to insert the row into</a:t>
            </a:r>
          </a:p>
          <a:p>
            <a:r>
              <a:rPr lang="en-US" dirty="0" err="1" smtClean="0"/>
              <a:t>nullColumnHack</a:t>
            </a:r>
            <a:r>
              <a:rPr lang="en-US" dirty="0" smtClean="0"/>
              <a:t> - optional</a:t>
            </a:r>
            <a:r>
              <a:rPr lang="en-US" dirty="0"/>
              <a:t>; may be null. SQL doesn't allow inserting a completely empty row without naming at least one column name. If your provided values is empty, no column names are known and an empty row can't be inserted. If not set to null, the </a:t>
            </a:r>
            <a:r>
              <a:rPr lang="en-US" dirty="0" err="1"/>
              <a:t>nullColumnHack</a:t>
            </a:r>
            <a:r>
              <a:rPr lang="en-US" dirty="0"/>
              <a:t> parameter provides the name of </a:t>
            </a:r>
            <a:r>
              <a:rPr lang="en-US" dirty="0" err="1"/>
              <a:t>nullable</a:t>
            </a:r>
            <a:r>
              <a:rPr lang="en-US" dirty="0"/>
              <a:t> column name to explicitly insert a NULL into in the case where your values is empty.</a:t>
            </a:r>
          </a:p>
          <a:p>
            <a:r>
              <a:rPr lang="en-US" dirty="0" smtClean="0"/>
              <a:t>values - this </a:t>
            </a:r>
            <a:r>
              <a:rPr lang="en-US" dirty="0"/>
              <a:t>map contains the initial column values for the row. The keys should be the column names and the values the column values</a:t>
            </a:r>
            <a:endParaRPr lang="en-US" dirty="0" smtClean="0"/>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651650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Insert</a:t>
            </a:r>
            <a:endParaRPr lang="et-EE" dirty="0"/>
          </a:p>
        </p:txBody>
      </p:sp>
      <p:sp>
        <p:nvSpPr>
          <p:cNvPr id="3" name="Content Placeholder 2"/>
          <p:cNvSpPr>
            <a:spLocks noGrp="1"/>
          </p:cNvSpPr>
          <p:nvPr>
            <p:ph idx="1"/>
          </p:nvPr>
        </p:nvSpPr>
        <p:spPr/>
        <p:txBody>
          <a:bodyPr/>
          <a:lstStyle/>
          <a:p>
            <a:r>
              <a:rPr lang="en-US" dirty="0"/>
              <a:t>public long insert (String table, String </a:t>
            </a:r>
            <a:r>
              <a:rPr lang="en-US" dirty="0" err="1"/>
              <a:t>nullColumnHack</a:t>
            </a:r>
            <a:r>
              <a:rPr lang="en-US" dirty="0"/>
              <a:t>, </a:t>
            </a:r>
            <a:r>
              <a:rPr lang="en-US" dirty="0" err="1"/>
              <a:t>ContentValues</a:t>
            </a:r>
            <a:r>
              <a:rPr lang="en-US" dirty="0"/>
              <a:t> values)</a:t>
            </a:r>
          </a:p>
        </p:txBody>
      </p:sp>
      <p:sp>
        <p:nvSpPr>
          <p:cNvPr id="4" name="Slide Number Placeholder 3"/>
          <p:cNvSpPr>
            <a:spLocks noGrp="1"/>
          </p:cNvSpPr>
          <p:nvPr>
            <p:ph type="sldNum" sz="quarter" idx="12"/>
          </p:nvPr>
        </p:nvSpPr>
        <p:spPr/>
        <p:txBody>
          <a:bodyPr/>
          <a:lstStyle/>
          <a:p>
            <a:fld id="{D57F1E4F-1CFF-5643-939E-02111984F565}" type="slidenum">
              <a:rPr lang="en-US" smtClean="0"/>
              <a:t>29</a:t>
            </a:fld>
            <a:endParaRPr lang="en-US" dirty="0"/>
          </a:p>
        </p:txBody>
      </p:sp>
      <p:sp>
        <p:nvSpPr>
          <p:cNvPr id="6" name="Rectangle 2"/>
          <p:cNvSpPr>
            <a:spLocks noChangeArrowheads="1"/>
          </p:cNvSpPr>
          <p:nvPr/>
        </p:nvSpPr>
        <p:spPr bwMode="auto">
          <a:xfrm>
            <a:off x="1854025" y="3616484"/>
            <a:ext cx="7800778" cy="230832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saveToDb(){</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ContentValues insertValues =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"Description"</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"Electricity"</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"Amount"</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500</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"Trans"</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FF"/>
                </a:solidFill>
                <a:effectLst/>
                <a:latin typeface="Courier New" panose="02070309020205020404" pitchFamily="49" charset="0"/>
                <a:cs typeface="Courier New" panose="02070309020205020404" pitchFamily="49" charset="0"/>
              </a:rPr>
              <a:t>1</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insertValues.put(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"EntryDate"</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"04/06/2011"</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db.insert(</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"CashData"</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insertValues);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8075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Data persistence</a:t>
            </a:r>
            <a:endParaRPr lang="et-EE" dirty="0"/>
          </a:p>
        </p:txBody>
      </p:sp>
      <p:sp>
        <p:nvSpPr>
          <p:cNvPr id="3" name="Content Placeholder 2"/>
          <p:cNvSpPr>
            <a:spLocks noGrp="1"/>
          </p:cNvSpPr>
          <p:nvPr>
            <p:ph idx="1"/>
          </p:nvPr>
        </p:nvSpPr>
        <p:spPr/>
        <p:txBody>
          <a:bodyPr/>
          <a:lstStyle/>
          <a:p>
            <a:r>
              <a:rPr lang="en-US" dirty="0" smtClean="0"/>
              <a:t>Saving data </a:t>
            </a:r>
            <a:r>
              <a:rPr lang="en-US" dirty="0" err="1" smtClean="0"/>
              <a:t>inbetween</a:t>
            </a:r>
            <a:r>
              <a:rPr lang="en-US" dirty="0" smtClean="0"/>
              <a:t> same Activity instances</a:t>
            </a:r>
          </a:p>
          <a:p>
            <a:pPr lvl="1"/>
            <a:r>
              <a:rPr lang="en-US" dirty="0" smtClean="0"/>
              <a:t>Data forwarding actually!</a:t>
            </a:r>
          </a:p>
          <a:p>
            <a:pPr lvl="1"/>
            <a:r>
              <a:rPr lang="en-US" dirty="0" err="1" smtClean="0"/>
              <a:t>onSaveInstanceState</a:t>
            </a:r>
            <a:endParaRPr lang="en-US" dirty="0" smtClean="0"/>
          </a:p>
          <a:p>
            <a:pPr lvl="1"/>
            <a:r>
              <a:rPr lang="en-US" dirty="0" err="1" smtClean="0"/>
              <a:t>onRestoreInstanceState</a:t>
            </a:r>
            <a:endParaRPr lang="en-US" dirty="0" smtClean="0"/>
          </a:p>
          <a:p>
            <a:pPr marL="457200" lvl="1" indent="0">
              <a:buNone/>
            </a:pP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20093839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a:t>
            </a:r>
            <a:r>
              <a:rPr lang="en-US" dirty="0" smtClean="0"/>
              <a:t>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smtClean="0"/>
              <a:t>)</a:t>
            </a:r>
          </a:p>
          <a:p>
            <a:r>
              <a:rPr lang="en-US" dirty="0" smtClean="0"/>
              <a:t>table - the </a:t>
            </a:r>
            <a:r>
              <a:rPr lang="en-US" dirty="0"/>
              <a:t>table to update in</a:t>
            </a:r>
          </a:p>
          <a:p>
            <a:r>
              <a:rPr lang="en-US" dirty="0" smtClean="0"/>
              <a:t>values - a </a:t>
            </a:r>
            <a:r>
              <a:rPr lang="en-US" dirty="0"/>
              <a:t>map from column names to new column values. null is a valid value that will be translated to NULL.</a:t>
            </a:r>
          </a:p>
          <a:p>
            <a:r>
              <a:rPr lang="en-US" dirty="0" err="1" smtClean="0"/>
              <a:t>whereClause</a:t>
            </a:r>
            <a:r>
              <a:rPr lang="en-US" dirty="0" smtClean="0"/>
              <a:t> - the </a:t>
            </a:r>
            <a:r>
              <a:rPr lang="en-US" dirty="0"/>
              <a:t>optional WHERE clause to apply when updating. Passing null will update all rows.</a:t>
            </a:r>
          </a:p>
          <a:p>
            <a:r>
              <a:rPr lang="en-US" dirty="0" err="1" smtClean="0"/>
              <a:t>whereArgs</a:t>
            </a:r>
            <a:r>
              <a:rPr lang="en-US" dirty="0" smtClean="0"/>
              <a:t> - You </a:t>
            </a:r>
            <a:r>
              <a:rPr lang="en-US" dirty="0"/>
              <a:t>may include ?s in the where clause, which will be replaced by the values from </a:t>
            </a:r>
            <a:r>
              <a:rPr lang="en-US" dirty="0" err="1"/>
              <a:t>whereArgs</a:t>
            </a:r>
            <a:r>
              <a:rPr lang="en-US" dirty="0"/>
              <a:t>. The values will be bound as Strings.</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2189993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Update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update (String table, </a:t>
            </a:r>
            <a:r>
              <a:rPr lang="en-US" dirty="0" err="1"/>
              <a:t>ContentValues</a:t>
            </a:r>
            <a:r>
              <a:rPr lang="en-US" dirty="0"/>
              <a:t> values, String </a:t>
            </a:r>
            <a:r>
              <a:rPr lang="en-US" dirty="0" err="1"/>
              <a:t>whereClause</a:t>
            </a:r>
            <a:r>
              <a:rPr lang="en-US" dirty="0"/>
              <a:t>, String[] </a:t>
            </a:r>
            <a:r>
              <a:rPr lang="en-US" dirty="0" err="1"/>
              <a:t>whereArgs</a:t>
            </a:r>
            <a:r>
              <a:rPr lang="en-US" dirty="0"/>
              <a:t>)</a:t>
            </a:r>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
        <p:nvSpPr>
          <p:cNvPr id="5" name="Rectangle 1"/>
          <p:cNvSpPr>
            <a:spLocks noChangeArrowheads="1"/>
          </p:cNvSpPr>
          <p:nvPr/>
        </p:nvSpPr>
        <p:spPr bwMode="auto">
          <a:xfrm>
            <a:off x="580809" y="3076291"/>
            <a:ext cx="10190830" cy="1477328"/>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void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updateDb(){</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ContentValues args =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new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ContentValues();</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args.put(columnName, newValue);</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db.update(DATABASE_TABLE, args, KEY_ROWID + </a:t>
            </a:r>
            <a:r>
              <a:rPr kumimoji="0" lang="et-EE" altLang="et-EE" b="1" i="0" u="none" strike="noStrike" cap="none" normalizeH="0" baseline="0" dirty="0" smtClean="0">
                <a:ln>
                  <a:noFill/>
                </a:ln>
                <a:solidFill>
                  <a:srgbClr val="008000"/>
                </a:solidFill>
                <a:effectLst/>
                <a:latin typeface="Courier New" panose="02070309020205020404" pitchFamily="49" charset="0"/>
                <a:cs typeface="Courier New" panose="02070309020205020404" pitchFamily="49" charset="0"/>
              </a:rPr>
              <a:t>"=" </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 rowId, </a:t>
            </a:r>
            <a:r>
              <a:rPr kumimoji="0" lang="et-EE" altLang="et-EE" b="1" i="0" u="none" strike="noStrike" cap="none" normalizeH="0" baseline="0" dirty="0" smtClean="0">
                <a:ln>
                  <a:noFill/>
                </a:ln>
                <a:solidFill>
                  <a:srgbClr val="000080"/>
                </a:solidFill>
                <a:effectLst/>
                <a:latin typeface="Courier New" panose="02070309020205020404" pitchFamily="49" charset="0"/>
                <a:cs typeface="Courier New" panose="02070309020205020404" pitchFamily="49" charset="0"/>
              </a:rPr>
              <a:t>null</a:t>
            </a: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b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br>
            <a:r>
              <a:rPr kumimoji="0" lang="et-EE" altLang="et-EE" b="0" i="0" u="none" strike="noStrike" cap="none" normalizeH="0" baseline="0" dirty="0" smtClean="0">
                <a:ln>
                  <a:noFill/>
                </a:ln>
                <a:solidFill>
                  <a:srgbClr val="000000"/>
                </a:solidFill>
                <a:effectLst/>
                <a:latin typeface="Courier New" panose="02070309020205020404" pitchFamily="49" charset="0"/>
                <a:cs typeface="Courier New" panose="02070309020205020404" pitchFamily="49" charset="0"/>
              </a:rPr>
              <a:t>}</a:t>
            </a:r>
            <a:endParaRPr kumimoji="0" lang="et-EE" altLang="et-EE"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766189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SQLite - </a:t>
            </a:r>
            <a:r>
              <a:rPr lang="en-US" dirty="0" smtClean="0"/>
              <a:t>Delete</a:t>
            </a:r>
            <a:endParaRPr lang="et-EE" dirty="0"/>
          </a:p>
        </p:txBody>
      </p:sp>
      <p:sp>
        <p:nvSpPr>
          <p:cNvPr id="3" name="Content Placeholder 2"/>
          <p:cNvSpPr>
            <a:spLocks noGrp="1"/>
          </p:cNvSpPr>
          <p:nvPr>
            <p:ph idx="1"/>
          </p:nvPr>
        </p:nvSpPr>
        <p:spPr/>
        <p:txBody>
          <a:bodyPr/>
          <a:lstStyle/>
          <a:p>
            <a:r>
              <a:rPr lang="en-US" dirty="0"/>
              <a:t>public </a:t>
            </a:r>
            <a:r>
              <a:rPr lang="en-US" dirty="0" err="1"/>
              <a:t>int</a:t>
            </a:r>
            <a:r>
              <a:rPr lang="en-US" dirty="0"/>
              <a:t> delete (String table, String </a:t>
            </a:r>
            <a:r>
              <a:rPr lang="en-US" dirty="0" err="1"/>
              <a:t>whereClause</a:t>
            </a:r>
            <a:r>
              <a:rPr lang="en-US" dirty="0"/>
              <a:t>, String[] </a:t>
            </a:r>
            <a:r>
              <a:rPr lang="en-US" dirty="0" err="1"/>
              <a:t>whereArgs</a:t>
            </a:r>
            <a:r>
              <a:rPr lang="en-US" dirty="0" smtClean="0"/>
              <a:t>)</a:t>
            </a:r>
          </a:p>
          <a:p>
            <a:r>
              <a:rPr lang="en-US" dirty="0" smtClean="0"/>
              <a:t>table - the </a:t>
            </a:r>
            <a:r>
              <a:rPr lang="en-US" dirty="0"/>
              <a:t>table to delete from</a:t>
            </a:r>
          </a:p>
          <a:p>
            <a:r>
              <a:rPr lang="en-US" dirty="0" err="1" smtClean="0"/>
              <a:t>whereClause</a:t>
            </a:r>
            <a:r>
              <a:rPr lang="en-US" dirty="0" smtClean="0"/>
              <a:t> - the </a:t>
            </a:r>
            <a:r>
              <a:rPr lang="en-US" dirty="0"/>
              <a:t>optional WHERE clause to apply when deleting. Passing null will delete all rows.</a:t>
            </a:r>
          </a:p>
          <a:p>
            <a:r>
              <a:rPr lang="en-US" dirty="0" err="1" smtClean="0"/>
              <a:t>whereArgs</a:t>
            </a:r>
            <a:r>
              <a:rPr lang="en-US" dirty="0" smtClean="0"/>
              <a:t> - You </a:t>
            </a:r>
            <a:r>
              <a:rPr lang="en-US" dirty="0"/>
              <a:t>may include ?s in the where clause, which will be replaced by the values from </a:t>
            </a:r>
            <a:r>
              <a:rPr lang="en-US" dirty="0" err="1"/>
              <a:t>whereArgs</a:t>
            </a:r>
            <a:r>
              <a:rPr lang="en-US" dirty="0"/>
              <a:t>. The values will be bound as Strings.</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189727415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Android – SQLite - DEMO</a:t>
            </a:r>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31695954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35151475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270647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t-EE"/>
          </a:p>
        </p:txBody>
      </p:sp>
      <p:sp>
        <p:nvSpPr>
          <p:cNvPr id="3" name="Content Placeholder 2"/>
          <p:cNvSpPr>
            <a:spLocks noGrp="1"/>
          </p:cNvSpPr>
          <p:nvPr>
            <p:ph idx="1"/>
          </p:nvPr>
        </p:nvSpPr>
        <p:spPr/>
        <p:txBody>
          <a:bodyPr/>
          <a:lstStyle/>
          <a:p>
            <a:endParaRPr lang="et-EE"/>
          </a:p>
        </p:txBody>
      </p:sp>
      <p:sp>
        <p:nvSpPr>
          <p:cNvPr id="4" name="Slide Number Placeholder 3"/>
          <p:cNvSpPr>
            <a:spLocks noGrp="1"/>
          </p:cNvSpPr>
          <p:nvPr>
            <p:ph type="sldNum" sz="quarter" idx="12"/>
          </p:nvPr>
        </p:nvSpPr>
        <p:spPr/>
        <p:txBody>
          <a:bodyPr/>
          <a:lstStyle/>
          <a:p>
            <a:fld id="{D57F1E4F-1CFF-5643-939E-02111984F565}" type="slidenum">
              <a:rPr lang="en-US" smtClean="0"/>
              <a:t>36</a:t>
            </a:fld>
            <a:endParaRPr lang="en-US" dirty="0"/>
          </a:p>
        </p:txBody>
      </p:sp>
    </p:spTree>
    <p:extLst>
      <p:ext uri="{BB962C8B-B14F-4D97-AF65-F5344CB8AC3E}">
        <p14:creationId xmlns:p14="http://schemas.microsoft.com/office/powerpoint/2010/main" val="9071960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Shared preferences</a:t>
            </a:r>
            <a:endParaRPr lang="et-EE" dirty="0"/>
          </a:p>
        </p:txBody>
      </p:sp>
      <p:sp>
        <p:nvSpPr>
          <p:cNvPr id="3" name="Content Placeholder 2"/>
          <p:cNvSpPr>
            <a:spLocks noGrp="1"/>
          </p:cNvSpPr>
          <p:nvPr>
            <p:ph idx="1"/>
          </p:nvPr>
        </p:nvSpPr>
        <p:spPr/>
        <p:txBody>
          <a:bodyPr/>
          <a:lstStyle/>
          <a:p>
            <a:r>
              <a:rPr lang="en-US" dirty="0" err="1" smtClean="0"/>
              <a:t>SharedPreferences</a:t>
            </a:r>
            <a:r>
              <a:rPr lang="en-US" dirty="0" smtClean="0"/>
              <a:t> – save and retrieve key-value pairs</a:t>
            </a:r>
          </a:p>
          <a:p>
            <a:r>
              <a:rPr lang="en-US" dirty="0" smtClean="0"/>
              <a:t>Any primitive data</a:t>
            </a:r>
          </a:p>
          <a:p>
            <a:pPr lvl="1"/>
            <a:r>
              <a:rPr lang="en-US" dirty="0" smtClean="0"/>
              <a:t>Booleans</a:t>
            </a:r>
          </a:p>
          <a:p>
            <a:pPr lvl="1"/>
            <a:r>
              <a:rPr lang="en-US" dirty="0" smtClean="0"/>
              <a:t>Floats</a:t>
            </a:r>
          </a:p>
          <a:p>
            <a:pPr lvl="1"/>
            <a:r>
              <a:rPr lang="en-US" dirty="0" err="1" smtClean="0"/>
              <a:t>Ints</a:t>
            </a:r>
            <a:endParaRPr lang="en-US" dirty="0" smtClean="0"/>
          </a:p>
          <a:p>
            <a:pPr lvl="1"/>
            <a:r>
              <a:rPr lang="en-US" dirty="0" smtClean="0"/>
              <a:t>Longs</a:t>
            </a:r>
          </a:p>
          <a:p>
            <a:pPr lvl="1"/>
            <a:r>
              <a:rPr lang="en-US" dirty="0" smtClean="0"/>
              <a:t>Strings</a:t>
            </a:r>
          </a:p>
          <a:p>
            <a:pPr marL="457200" lvl="1" indent="0">
              <a:buNone/>
            </a:pPr>
            <a:endParaRPr lang="en-US" dirty="0" smtClean="0"/>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2673374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get a </a:t>
            </a:r>
            <a:r>
              <a:rPr lang="en-US" dirty="0" err="1" smtClean="0"/>
              <a:t>SharedPreferences</a:t>
            </a:r>
            <a:r>
              <a:rPr lang="en-US" dirty="0" smtClean="0"/>
              <a:t> object</a:t>
            </a:r>
          </a:p>
          <a:p>
            <a:pPr lvl="1"/>
            <a:r>
              <a:rPr lang="en-US" dirty="0" err="1" smtClean="0"/>
              <a:t>getSharedPreferences</a:t>
            </a:r>
            <a:r>
              <a:rPr lang="en-US" dirty="0" smtClean="0"/>
              <a:t>(name, mode) – if you need multiple </a:t>
            </a:r>
            <a:r>
              <a:rPr lang="en-US" dirty="0" err="1" smtClean="0"/>
              <a:t>pref</a:t>
            </a:r>
            <a:r>
              <a:rPr lang="en-US" dirty="0" smtClean="0"/>
              <a:t> files, identified by name (first parameter)</a:t>
            </a:r>
          </a:p>
          <a:p>
            <a:pPr lvl="1"/>
            <a:r>
              <a:rPr lang="en-US" dirty="0" err="1" smtClean="0"/>
              <a:t>getPreferences</a:t>
            </a:r>
            <a:r>
              <a:rPr lang="en-US" dirty="0" smtClean="0"/>
              <a:t>(mode) – single </a:t>
            </a:r>
            <a:r>
              <a:rPr lang="en-US" dirty="0" err="1" smtClean="0"/>
              <a:t>pref</a:t>
            </a:r>
            <a:r>
              <a:rPr lang="en-US" dirty="0"/>
              <a:t> </a:t>
            </a:r>
            <a:r>
              <a:rPr lang="en-US" dirty="0" smtClean="0"/>
              <a:t>file for activity, no name specified</a:t>
            </a:r>
          </a:p>
          <a:p>
            <a:r>
              <a:rPr lang="en-US" dirty="0" smtClean="0"/>
              <a:t>Mode</a:t>
            </a:r>
          </a:p>
          <a:p>
            <a:pPr lvl="1"/>
            <a:r>
              <a:rPr lang="en-US" dirty="0" smtClean="0"/>
              <a:t>MODE_PRIVATE (0) - default</a:t>
            </a:r>
          </a:p>
          <a:p>
            <a:pPr lvl="1"/>
            <a:r>
              <a:rPr lang="en-US" dirty="0" smtClean="0"/>
              <a:t>MODE_WORLD_READABLE</a:t>
            </a:r>
          </a:p>
          <a:p>
            <a:pPr lvl="1"/>
            <a:r>
              <a:rPr lang="en-US" dirty="0" smtClean="0"/>
              <a:t>MODE_WORLD_WRITEABLE</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2206305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WRITE values</a:t>
            </a:r>
          </a:p>
          <a:p>
            <a:pPr lvl="1"/>
            <a:r>
              <a:rPr lang="en-US" dirty="0" smtClean="0"/>
              <a:t>Call edit() to get </a:t>
            </a:r>
            <a:r>
              <a:rPr lang="en-US" dirty="0" err="1" smtClean="0"/>
              <a:t>SharedPreferences.Editor</a:t>
            </a:r>
            <a:endParaRPr lang="en-US" dirty="0" smtClean="0"/>
          </a:p>
          <a:p>
            <a:pPr lvl="1"/>
            <a:r>
              <a:rPr lang="en-US" dirty="0" smtClean="0"/>
              <a:t>Add values with </a:t>
            </a:r>
            <a:r>
              <a:rPr lang="en-US" dirty="0" err="1" smtClean="0"/>
              <a:t>putString</a:t>
            </a:r>
            <a:r>
              <a:rPr lang="en-US" dirty="0" smtClean="0"/>
              <a:t>(), </a:t>
            </a:r>
            <a:r>
              <a:rPr lang="en-US" dirty="0" err="1" smtClean="0"/>
              <a:t>putBoolean</a:t>
            </a:r>
            <a:r>
              <a:rPr lang="en-US" dirty="0" smtClean="0"/>
              <a:t>, …</a:t>
            </a:r>
          </a:p>
          <a:p>
            <a:pPr lvl="1"/>
            <a:r>
              <a:rPr lang="en-US" dirty="0" smtClean="0"/>
              <a:t>Commit values with commit()</a:t>
            </a:r>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
        <p:nvSpPr>
          <p:cNvPr id="5" name="Rectangle 1"/>
          <p:cNvSpPr>
            <a:spLocks noChangeArrowheads="1"/>
          </p:cNvSpPr>
          <p:nvPr/>
        </p:nvSpPr>
        <p:spPr bwMode="auto">
          <a:xfrm>
            <a:off x="5845854" y="3595159"/>
            <a:ext cx="5959365" cy="2653240"/>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Calc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Activity</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PREFS_NAME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"MyPrefsFile"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protected</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onStop</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onStop</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We need an Editor object to make preference changes.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All objects are from android.context.Context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PREFS_NAME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0</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Editor</a:t>
            </a:r>
            <a:r>
              <a:rPr kumimoji="0" lang="et-EE" altLang="et-EE" sz="900" b="0" i="0" u="none" strike="noStrike" cap="none" normalizeH="0" baseline="0" dirty="0" smtClean="0">
                <a:ln>
                  <a:noFill/>
                </a:ln>
                <a:solidFill>
                  <a:srgbClr val="000000"/>
                </a:solidFill>
                <a:effectLst/>
                <a:latin typeface="Consolas" panose="020B0609020204030204" pitchFamily="49" charset="0"/>
              </a:rPr>
              <a:t> editor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edit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editor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putBoolean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mSilentMode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Commit the edits!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editor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commit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10228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Shared preferences</a:t>
            </a:r>
            <a:endParaRPr lang="et-EE" dirty="0"/>
          </a:p>
        </p:txBody>
      </p:sp>
      <p:sp>
        <p:nvSpPr>
          <p:cNvPr id="3" name="Content Placeholder 2"/>
          <p:cNvSpPr>
            <a:spLocks noGrp="1"/>
          </p:cNvSpPr>
          <p:nvPr>
            <p:ph idx="1"/>
          </p:nvPr>
        </p:nvSpPr>
        <p:spPr/>
        <p:txBody>
          <a:bodyPr/>
          <a:lstStyle/>
          <a:p>
            <a:r>
              <a:rPr lang="en-US" dirty="0" smtClean="0"/>
              <a:t>To READ values</a:t>
            </a:r>
          </a:p>
          <a:p>
            <a:pPr lvl="1"/>
            <a:r>
              <a:rPr lang="en-US" dirty="0" smtClean="0"/>
              <a:t>Use methods such as </a:t>
            </a:r>
            <a:r>
              <a:rPr lang="en-US" dirty="0" err="1" smtClean="0"/>
              <a:t>getString</a:t>
            </a:r>
            <a:r>
              <a:rPr lang="en-US" dirty="0" smtClean="0"/>
              <a:t>, </a:t>
            </a:r>
            <a:r>
              <a:rPr lang="en-US" dirty="0" err="1" smtClean="0"/>
              <a:t>getBoolean</a:t>
            </a:r>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
        <p:nvSpPr>
          <p:cNvPr id="5" name="Rectangle 1"/>
          <p:cNvSpPr>
            <a:spLocks noChangeArrowheads="1"/>
          </p:cNvSpPr>
          <p:nvPr/>
        </p:nvSpPr>
        <p:spPr bwMode="auto">
          <a:xfrm>
            <a:off x="5877384" y="3497692"/>
            <a:ext cx="5820629" cy="2376241"/>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class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Calc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extends</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Activity</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public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static</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final</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String</a:t>
            </a:r>
            <a:r>
              <a:rPr kumimoji="0" lang="et-EE" altLang="et-EE" sz="900" b="0" i="0" u="none" strike="noStrike" cap="none" normalizeH="0" baseline="0" dirty="0" smtClean="0">
                <a:ln>
                  <a:noFill/>
                </a:ln>
                <a:solidFill>
                  <a:srgbClr val="000000"/>
                </a:solidFill>
                <a:effectLst/>
                <a:latin typeface="Consolas" panose="020B0609020204030204" pitchFamily="49" charset="0"/>
              </a:rPr>
              <a:t> PREFS_NAME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880000"/>
                </a:solidFill>
                <a:effectLst/>
                <a:latin typeface="Consolas" panose="020B0609020204030204" pitchFamily="49" charset="0"/>
              </a:rPr>
              <a:t>"MyPrefsFile"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@Override</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protected</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void</a:t>
            </a:r>
            <a:r>
              <a:rPr kumimoji="0" lang="et-EE" altLang="et-EE" sz="900" b="0" i="0" u="none" strike="noStrike" cap="none" normalizeH="0" baseline="0" dirty="0" smtClean="0">
                <a:ln>
                  <a:noFill/>
                </a:ln>
                <a:solidFill>
                  <a:srgbClr val="000000"/>
                </a:solidFill>
                <a:effectLst/>
                <a:latin typeface="Consolas" panose="020B0609020204030204" pitchFamily="49" charset="0"/>
              </a:rPr>
              <a:t> 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660066"/>
                </a:solidFill>
                <a:effectLst/>
                <a:latin typeface="Consolas" panose="020B0609020204030204" pitchFamily="49" charset="0"/>
              </a:rPr>
              <a:t>Bundle</a:t>
            </a:r>
            <a:r>
              <a:rPr kumimoji="0" lang="et-EE" altLang="et-EE" sz="900" b="0" i="0" u="none" strike="noStrike" cap="none" normalizeH="0" baseline="0" dirty="0" smtClean="0">
                <a:ln>
                  <a:noFill/>
                </a:ln>
                <a:solidFill>
                  <a:srgbClr val="000000"/>
                </a:solidFill>
                <a:effectLst/>
                <a:latin typeface="Consolas" panose="020B0609020204030204" pitchFamily="49" charset="0"/>
              </a:rPr>
              <a:t> state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super</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onCreate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state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00"/>
                </a:solidFill>
                <a:effectLst/>
                <a:latin typeface="Consolas" panose="020B0609020204030204" pitchFamily="49" charset="0"/>
              </a:rPr>
              <a:t>// Restore 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0066"/>
                </a:solidFill>
                <a:effectLst/>
                <a:latin typeface="Consolas" panose="020B0609020204030204" pitchFamily="49" charset="0"/>
              </a:rPr>
              <a:t>SharedPreferences</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getSharedPreferences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PREFS_NAME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6666"/>
                </a:solidFill>
                <a:effectLst/>
                <a:latin typeface="Consolas" panose="020B0609020204030204" pitchFamily="49" charset="0"/>
              </a:rPr>
              <a:t>0</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boolean</a:t>
            </a:r>
            <a:r>
              <a:rPr kumimoji="0" lang="et-EE" altLang="et-EE" sz="900" b="0" i="0" u="none" strike="noStrike" cap="none" normalizeH="0" baseline="0" dirty="0" smtClean="0">
                <a:ln>
                  <a:noFill/>
                </a:ln>
                <a:solidFill>
                  <a:srgbClr val="000000"/>
                </a:solidFill>
                <a:effectLst/>
                <a:latin typeface="Consolas" panose="020B0609020204030204" pitchFamily="49" charset="0"/>
              </a:rPr>
              <a:t> silent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settings</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getBoolean</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880000"/>
                </a:solidFill>
                <a:effectLst/>
                <a:latin typeface="Consolas" panose="020B0609020204030204" pitchFamily="49" charset="0"/>
              </a:rPr>
              <a:t>"silentMode"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000088"/>
                </a:solidFill>
                <a:effectLst/>
                <a:latin typeface="Consolas" panose="020B0609020204030204" pitchFamily="49" charset="0"/>
              </a:rPr>
              <a:t>false</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setSilent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silent</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t>
            </a: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000000"/>
                </a:solidFill>
                <a:effectLst/>
                <a:latin typeface="Consolas" panose="020B0609020204030204" pitchFamily="49" charset="0"/>
              </a:rPr>
              <a:t/>
            </a:r>
            <a:br>
              <a:rPr kumimoji="0" lang="et-EE" altLang="et-EE" sz="900" b="0" i="0" u="none" strike="noStrike" cap="none" normalizeH="0" baseline="0" dirty="0" smtClean="0">
                <a:ln>
                  <a:noFill/>
                </a:ln>
                <a:solidFill>
                  <a:srgbClr val="000000"/>
                </a:solidFill>
                <a:effectLst/>
                <a:latin typeface="Consolas" panose="020B0609020204030204" pitchFamily="49" charset="0"/>
              </a:rPr>
            </a:br>
            <a:r>
              <a:rPr kumimoji="0" lang="et-EE" altLang="et-EE" sz="900" b="0" i="0" u="none" strike="noStrike" cap="none" normalizeH="0" baseline="0" dirty="0" smtClean="0">
                <a:ln>
                  <a:noFill/>
                </a:ln>
                <a:solidFill>
                  <a:srgbClr val="666600"/>
                </a:solidFill>
                <a:effectLst/>
                <a:latin typeface="Consolas" panose="020B0609020204030204" pitchFamily="49" charset="0"/>
              </a:rPr>
              <a:t>}</a:t>
            </a:r>
            <a:r>
              <a:rPr kumimoji="0" lang="et-EE" altLang="et-EE" sz="600" b="0" i="0" u="none" strike="noStrike" cap="none" normalizeH="0" baseline="0" dirty="0" smtClean="0">
                <a:ln>
                  <a:noFill/>
                </a:ln>
                <a:solidFill>
                  <a:schemeClr val="tx1"/>
                </a:solidFill>
                <a:effectLst/>
              </a:rPr>
              <a:t> </a:t>
            </a:r>
            <a:endParaRPr kumimoji="0" lang="et-EE" altLang="et-EE"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2167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Android – Internal storage</a:t>
            </a:r>
            <a:endParaRPr lang="et-EE" dirty="0"/>
          </a:p>
        </p:txBody>
      </p:sp>
      <p:sp>
        <p:nvSpPr>
          <p:cNvPr id="3" name="Content Placeholder 2"/>
          <p:cNvSpPr>
            <a:spLocks noGrp="1"/>
          </p:cNvSpPr>
          <p:nvPr>
            <p:ph idx="1"/>
          </p:nvPr>
        </p:nvSpPr>
        <p:spPr/>
        <p:txBody>
          <a:bodyPr/>
          <a:lstStyle/>
          <a:p>
            <a:r>
              <a:rPr lang="en-US" dirty="0" smtClean="0"/>
              <a:t>Private to application (default)</a:t>
            </a:r>
          </a:p>
          <a:p>
            <a:r>
              <a:rPr lang="en-US" dirty="0" smtClean="0"/>
              <a:t>No access for user or other apps</a:t>
            </a:r>
          </a:p>
          <a:p>
            <a:r>
              <a:rPr lang="en-US" dirty="0" smtClean="0"/>
              <a:t>When app gets uninstalled – files are deleted with it</a:t>
            </a:r>
          </a:p>
          <a:p>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1155230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Android – Internal storage</a:t>
            </a:r>
            <a:endParaRPr lang="et-EE" dirty="0"/>
          </a:p>
        </p:txBody>
      </p:sp>
      <p:sp>
        <p:nvSpPr>
          <p:cNvPr id="3" name="Content Placeholder 2"/>
          <p:cNvSpPr>
            <a:spLocks noGrp="1"/>
          </p:cNvSpPr>
          <p:nvPr>
            <p:ph idx="1"/>
          </p:nvPr>
        </p:nvSpPr>
        <p:spPr/>
        <p:txBody>
          <a:bodyPr/>
          <a:lstStyle/>
          <a:p>
            <a:r>
              <a:rPr lang="en-US" dirty="0" smtClean="0"/>
              <a:t>Create and Write private file</a:t>
            </a:r>
          </a:p>
          <a:p>
            <a:pPr lvl="1"/>
            <a:r>
              <a:rPr lang="en-US" dirty="0" smtClean="0"/>
              <a:t>Call </a:t>
            </a:r>
            <a:r>
              <a:rPr lang="en-US" dirty="0" err="1" smtClean="0"/>
              <a:t>openFileOutput</a:t>
            </a:r>
            <a:r>
              <a:rPr lang="en-US" dirty="0" smtClean="0"/>
              <a:t>(), with filename and operating mode</a:t>
            </a:r>
          </a:p>
          <a:p>
            <a:pPr lvl="1"/>
            <a:r>
              <a:rPr lang="en-US" dirty="0" smtClean="0"/>
              <a:t>Returns </a:t>
            </a:r>
            <a:r>
              <a:rPr lang="en-US" dirty="0" err="1" smtClean="0"/>
              <a:t>FileOutputStream</a:t>
            </a:r>
            <a:endParaRPr lang="en-US" dirty="0" smtClean="0"/>
          </a:p>
          <a:p>
            <a:pPr lvl="1"/>
            <a:r>
              <a:rPr lang="en-US" dirty="0" smtClean="0"/>
              <a:t>Write to the file with write()</a:t>
            </a:r>
          </a:p>
          <a:p>
            <a:pPr lvl="1"/>
            <a:r>
              <a:rPr lang="en-US" dirty="0" smtClean="0"/>
              <a:t>Close the file with close()</a:t>
            </a:r>
          </a:p>
          <a:p>
            <a:r>
              <a:rPr lang="en-US" dirty="0" smtClean="0"/>
              <a:t>Modes</a:t>
            </a:r>
          </a:p>
          <a:p>
            <a:pPr lvl="1"/>
            <a:r>
              <a:rPr lang="en-US" dirty="0" smtClean="0"/>
              <a:t>MODE_PRIVATE – create (or replace)</a:t>
            </a:r>
          </a:p>
          <a:p>
            <a:pPr lvl="1"/>
            <a:r>
              <a:rPr lang="en-US" dirty="0" smtClean="0"/>
              <a:t>MODE_APPEND</a:t>
            </a:r>
          </a:p>
          <a:p>
            <a:pPr lvl="1"/>
            <a:r>
              <a:rPr lang="en-US" dirty="0" smtClean="0"/>
              <a:t>MODE_WORLD_READABLE</a:t>
            </a:r>
          </a:p>
          <a:p>
            <a:pPr lvl="1"/>
            <a:r>
              <a:rPr lang="en-US" dirty="0" smtClean="0"/>
              <a:t>MODE_WORLD_WRITEABLE</a:t>
            </a:r>
          </a:p>
          <a:p>
            <a:pPr lvl="1"/>
            <a:endParaRPr lang="et-EE"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
        <p:nvSpPr>
          <p:cNvPr id="5" name="Rectangle 1"/>
          <p:cNvSpPr>
            <a:spLocks noChangeArrowheads="1"/>
          </p:cNvSpPr>
          <p:nvPr/>
        </p:nvSpPr>
        <p:spPr bwMode="auto">
          <a:xfrm>
            <a:off x="5576582" y="3064230"/>
            <a:ext cx="4647674" cy="991247"/>
          </a:xfrm>
          <a:prstGeom prst="rect">
            <a:avLst/>
          </a:prstGeom>
          <a:solidFill>
            <a:srgbClr val="F7F7F7"/>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5870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FILENAME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"hello_file"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0066"/>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000088"/>
                </a:solidFill>
                <a:effectLst/>
                <a:latin typeface="Consolas" panose="020B0609020204030204" pitchFamily="49" charset="0"/>
              </a:rPr>
              <a:t>string</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880000"/>
                </a:solidFill>
                <a:effectLst/>
                <a:latin typeface="Consolas" panose="020B0609020204030204" pitchFamily="49" charset="0"/>
              </a:rPr>
              <a:t>"hello world!"</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660066"/>
                </a:solidFill>
                <a:effectLst/>
                <a:latin typeface="Consolas" panose="020B0609020204030204" pitchFamily="49" charset="0"/>
              </a:rPr>
              <a:t>FileOutputStream</a:t>
            </a:r>
            <a:r>
              <a:rPr kumimoji="0" lang="et-EE" altLang="et-EE" sz="900" b="0" i="0" u="none" strike="noStrike" cap="none" normalizeH="0" baseline="0" smtClean="0">
                <a:ln>
                  <a:noFill/>
                </a:ln>
                <a:solidFill>
                  <a:srgbClr val="000000"/>
                </a:solidFill>
                <a:effectLst/>
                <a:latin typeface="Consolas" panose="020B0609020204030204" pitchFamily="49" charset="0"/>
              </a:rPr>
              <a:t> fos </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openFileOutput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FILENAME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t>
            </a:r>
            <a:r>
              <a:rPr kumimoji="0" lang="et-EE" altLang="et-EE" sz="900" b="0" i="0" u="none" strike="noStrike" cap="none" normalizeH="0" baseline="0" smtClean="0">
                <a:ln>
                  <a:noFill/>
                </a:ln>
                <a:solidFill>
                  <a:srgbClr val="660066"/>
                </a:solidFill>
                <a:effectLst/>
                <a:latin typeface="Consolas" panose="020B0609020204030204" pitchFamily="49" charset="0"/>
              </a:rPr>
              <a:t>Context</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MODE_PRIVATE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fos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write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88"/>
                </a:solidFill>
                <a:effectLst/>
                <a:latin typeface="Consolas" panose="020B0609020204030204" pitchFamily="49" charset="0"/>
              </a:rPr>
              <a:t>string</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getBytes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
            </a:r>
            <a:br>
              <a:rPr kumimoji="0" lang="et-EE" altLang="et-EE" sz="900" b="0" i="0" u="none" strike="noStrike" cap="none" normalizeH="0" baseline="0" smtClean="0">
                <a:ln>
                  <a:noFill/>
                </a:ln>
                <a:solidFill>
                  <a:srgbClr val="000000"/>
                </a:solidFill>
                <a:effectLst/>
                <a:latin typeface="Consolas" panose="020B0609020204030204" pitchFamily="49" charset="0"/>
              </a:rPr>
            </a:br>
            <a:r>
              <a:rPr kumimoji="0" lang="et-EE" altLang="et-EE" sz="900" b="0" i="0" u="none" strike="noStrike" cap="none" normalizeH="0" baseline="0" smtClean="0">
                <a:ln>
                  <a:noFill/>
                </a:ln>
                <a:solidFill>
                  <a:srgbClr val="000000"/>
                </a:solidFill>
                <a:effectLst/>
                <a:latin typeface="Consolas" panose="020B0609020204030204" pitchFamily="49" charset="0"/>
              </a:rPr>
              <a:t>fos</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900" b="0" i="0" u="none" strike="noStrike" cap="none" normalizeH="0" baseline="0" smtClean="0">
                <a:ln>
                  <a:noFill/>
                </a:ln>
                <a:solidFill>
                  <a:srgbClr val="000000"/>
                </a:solidFill>
                <a:effectLst/>
                <a:latin typeface="Consolas" panose="020B0609020204030204" pitchFamily="49" charset="0"/>
              </a:rPr>
              <a:t>close</a:t>
            </a:r>
            <a:r>
              <a:rPr kumimoji="0" lang="et-EE" altLang="et-EE" sz="900" b="0" i="0" u="none" strike="noStrike" cap="none" normalizeH="0" baseline="0" smtClean="0">
                <a:ln>
                  <a:noFill/>
                </a:ln>
                <a:solidFill>
                  <a:srgbClr val="666600"/>
                </a:solidFill>
                <a:effectLst/>
                <a:latin typeface="Consolas" panose="020B0609020204030204" pitchFamily="49" charset="0"/>
              </a:rPr>
              <a:t>();</a:t>
            </a:r>
            <a:r>
              <a:rPr kumimoji="0" lang="et-EE" altLang="et-EE" sz="600" b="0" i="0" u="none" strike="noStrike" cap="none" normalizeH="0" baseline="0" smtClean="0">
                <a:ln>
                  <a:noFill/>
                </a:ln>
                <a:solidFill>
                  <a:schemeClr val="tx1"/>
                </a:solidFill>
                <a:effectLst/>
              </a:rPr>
              <a:t> </a:t>
            </a:r>
            <a:endParaRPr kumimoji="0" lang="et-EE" altLang="et-EE"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63570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2653</TotalTime>
  <Words>1526</Words>
  <Application>Microsoft Office PowerPoint</Application>
  <PresentationFormat>Widescreen</PresentationFormat>
  <Paragraphs>220</Paragraphs>
  <Slides>36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Arial Unicode MS</vt:lpstr>
      <vt:lpstr>Arial</vt:lpstr>
      <vt:lpstr>Calibri</vt:lpstr>
      <vt:lpstr>Century Gothic</vt:lpstr>
      <vt:lpstr>Consolas</vt:lpstr>
      <vt:lpstr>Courier New</vt:lpstr>
      <vt:lpstr>Wingdings 3</vt:lpstr>
      <vt:lpstr>Ion</vt:lpstr>
      <vt:lpstr>Mobile Software Development for Android - I397</vt:lpstr>
      <vt:lpstr>Android - Data persistence</vt:lpstr>
      <vt:lpstr>Android - Data persistence</vt:lpstr>
      <vt:lpstr>Android – Shared preferences</vt:lpstr>
      <vt:lpstr>Android – Shared preferences</vt:lpstr>
      <vt:lpstr>Android – Shared preferences</vt:lpstr>
      <vt:lpstr>Android – Shared preferences</vt:lpstr>
      <vt:lpstr>Android – Internal storage</vt:lpstr>
      <vt:lpstr>Android – Internal storage</vt:lpstr>
      <vt:lpstr>Android – Internal storage</vt:lpstr>
      <vt:lpstr>Android – Internal storage</vt:lpstr>
      <vt:lpstr>Android – Internal storage</vt:lpstr>
      <vt:lpstr>Android – Internal storage</vt:lpstr>
      <vt:lpstr>Android – External storage</vt:lpstr>
      <vt:lpstr>Android – External storage</vt:lpstr>
      <vt:lpstr>Android – External storage</vt:lpstr>
      <vt:lpstr>Android – External storage</vt:lpstr>
      <vt:lpstr>Android – External storage - private</vt:lpstr>
      <vt:lpstr>Android – Database (SQLite)</vt:lpstr>
      <vt:lpstr>Android - SQLite</vt:lpstr>
      <vt:lpstr>Android - SQLite</vt:lpstr>
      <vt:lpstr>Android - SQLite</vt:lpstr>
      <vt:lpstr>Android - SQLite</vt:lpstr>
      <vt:lpstr>Android - SQLite</vt:lpstr>
      <vt:lpstr>Android - SQLite</vt:lpstr>
      <vt:lpstr>Android - SQLite</vt:lpstr>
      <vt:lpstr>Android – SQLite - Cursor</vt:lpstr>
      <vt:lpstr>Android – SQLite - Insert</vt:lpstr>
      <vt:lpstr>Android – SQLite - Insert</vt:lpstr>
      <vt:lpstr>Android – SQLite - Update</vt:lpstr>
      <vt:lpstr>Android – SQLite - Update</vt:lpstr>
      <vt:lpstr>Android – SQLite - Delete</vt:lpstr>
      <vt:lpstr>Android – SQLite - DEMO</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111</cp:revision>
  <dcterms:created xsi:type="dcterms:W3CDTF">2015-10-15T12:35:18Z</dcterms:created>
  <dcterms:modified xsi:type="dcterms:W3CDTF">2015-12-18T15:01:22Z</dcterms:modified>
</cp:coreProperties>
</file>