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2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5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92962" autoAdjust="0"/>
  </p:normalViewPr>
  <p:slideViewPr>
    <p:cSldViewPr snapToGrid="0">
      <p:cViewPr varScale="1">
        <p:scale>
          <a:sx n="152" d="100"/>
          <a:sy n="152" d="100"/>
        </p:scale>
        <p:origin x="3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20.12.2015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Software Development for Android</a:t>
            </a:r>
            <a:r>
              <a:rPr lang="en-US" dirty="0" smtClean="0"/>
              <a:t> - I397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College, Andres Käver, 2015-2016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akaver@itcollege.ee</a:t>
            </a:r>
            <a:endParaRPr lang="en-US" dirty="0" smtClean="0"/>
          </a:p>
          <a:p>
            <a:r>
              <a:rPr lang="en-US" dirty="0" smtClean="0"/>
              <a:t>Web: http://enos.itcollege.ee/~akaver/2015-2016/Distance/Android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akaver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getLastKnownLocation</a:t>
            </a:r>
            <a:endParaRPr lang="en-US" dirty="0" smtClean="0"/>
          </a:p>
          <a:p>
            <a:pPr lvl="1"/>
            <a:r>
              <a:rPr lang="en-US" dirty="0" smtClean="0"/>
              <a:t>Gives back immediate result</a:t>
            </a:r>
          </a:p>
          <a:p>
            <a:pPr lvl="1"/>
            <a:r>
              <a:rPr lang="en-US" dirty="0" smtClean="0"/>
              <a:t>Can be null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1357" y="2411720"/>
            <a:ext cx="6621518" cy="3477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.onCreate(savedInstanceState);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setContentView(R.layout.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(TextView) findViewById(R.id.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TextView02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(TextView) findViewById(R.id.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TextView04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(LocationManager) getSystemService(Context.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Criteria criteria 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.getBestProvider(criteria,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 location 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.getLastKnownLocation(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(location 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System.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"Provider "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has been selected."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onLocationChanged(location);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"Location not available"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"Location not available"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48472" y="1529696"/>
            <a:ext cx="6627823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AppCompatActivity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LocationListener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3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requestLocationUpdates</a:t>
            </a:r>
            <a:r>
              <a:rPr lang="en-US" dirty="0" smtClean="0"/>
              <a:t> </a:t>
            </a:r>
            <a:r>
              <a:rPr lang="en-US" dirty="0"/>
              <a:t>(String provider, long </a:t>
            </a:r>
            <a:r>
              <a:rPr lang="en-US" dirty="0" err="1"/>
              <a:t>minTime</a:t>
            </a:r>
            <a:r>
              <a:rPr lang="en-US" dirty="0"/>
              <a:t>, float </a:t>
            </a:r>
            <a:r>
              <a:rPr lang="en-US" dirty="0" err="1"/>
              <a:t>minDistance</a:t>
            </a:r>
            <a:r>
              <a:rPr lang="en-US" dirty="0"/>
              <a:t>, </a:t>
            </a:r>
            <a:r>
              <a:rPr lang="en-US" dirty="0" err="1"/>
              <a:t>LocationListener</a:t>
            </a:r>
            <a:r>
              <a:rPr lang="en-US" dirty="0"/>
              <a:t> listener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minTime</a:t>
            </a:r>
            <a:r>
              <a:rPr lang="en-US" dirty="0" smtClean="0"/>
              <a:t> - minimum </a:t>
            </a:r>
            <a:r>
              <a:rPr lang="en-US" dirty="0"/>
              <a:t>time interval between location updates, in milliseconds</a:t>
            </a:r>
          </a:p>
          <a:p>
            <a:r>
              <a:rPr lang="en-US" dirty="0" err="1" smtClean="0"/>
              <a:t>minDistance</a:t>
            </a:r>
            <a:r>
              <a:rPr lang="en-US" dirty="0" smtClean="0"/>
              <a:t> - minimum </a:t>
            </a:r>
            <a:r>
              <a:rPr lang="en-US" dirty="0"/>
              <a:t>distance </a:t>
            </a:r>
            <a:br>
              <a:rPr lang="en-US" dirty="0"/>
            </a:br>
            <a:r>
              <a:rPr lang="en-US" dirty="0" smtClean="0"/>
              <a:t>between </a:t>
            </a:r>
            <a:r>
              <a:rPr lang="en-US" dirty="0"/>
              <a:t>location updates,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meters</a:t>
            </a:r>
          </a:p>
          <a:p>
            <a:r>
              <a:rPr lang="en-US" dirty="0" smtClean="0"/>
              <a:t>Listener - a </a:t>
            </a:r>
            <a:r>
              <a:rPr lang="en-US" dirty="0" err="1"/>
              <a:t>LocationListener</a:t>
            </a:r>
            <a:r>
              <a:rPr lang="en-US" dirty="0"/>
              <a:t> whose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onLocationChanged</a:t>
            </a:r>
            <a:r>
              <a:rPr lang="en-US" dirty="0" smtClean="0"/>
              <a:t>(Location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 </a:t>
            </a:r>
            <a:r>
              <a:rPr lang="en-US" dirty="0"/>
              <a:t>will be called for 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location </a:t>
            </a:r>
            <a:r>
              <a:rPr lang="en-US" dirty="0"/>
              <a:t>update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09816" y="3739635"/>
            <a:ext cx="592152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Request updates at startup */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onResume()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.onResume();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.requestLocationUpdates(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Remove the locationlistener updates when Activity is paused */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onPause()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.onPause();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.removeUpdates(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onLocationChanged</a:t>
            </a:r>
            <a:r>
              <a:rPr lang="en-US" dirty="0" smtClean="0"/>
              <a:t> to receive position updates</a:t>
            </a:r>
          </a:p>
          <a:p>
            <a:r>
              <a:rPr lang="en-US" dirty="0" smtClean="0"/>
              <a:t>Mostly requires device for any sensible testing</a:t>
            </a:r>
          </a:p>
          <a:p>
            <a:pPr lvl="1"/>
            <a:r>
              <a:rPr lang="en-US" dirty="0" smtClean="0"/>
              <a:t>Much better in MS emulator or in Android Studio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DEMO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3410206"/>
            <a:ext cx="47170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onLocationChanged(Location location)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 = location.getLatitude();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lng = location.getLongitude();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(lat));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(lng));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6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43015"/>
            <a:ext cx="8946541" cy="4568599"/>
          </a:xfrm>
        </p:spPr>
        <p:txBody>
          <a:bodyPr>
            <a:normAutofit/>
          </a:bodyPr>
          <a:lstStyle/>
          <a:p>
            <a:r>
              <a:rPr lang="en-US" dirty="0" smtClean="0"/>
              <a:t>Most android systems have sensors for</a:t>
            </a:r>
          </a:p>
          <a:p>
            <a:pPr lvl="1"/>
            <a:r>
              <a:rPr lang="en-US" dirty="0" smtClean="0"/>
              <a:t>Motion</a:t>
            </a:r>
          </a:p>
          <a:p>
            <a:pPr lvl="2"/>
            <a:r>
              <a:rPr lang="en-US" dirty="0" smtClean="0"/>
              <a:t>Accelerometer, Gyroscope, Gravity, Rotational vector</a:t>
            </a:r>
          </a:p>
          <a:p>
            <a:pPr lvl="1"/>
            <a:r>
              <a:rPr lang="en-US" dirty="0" smtClean="0"/>
              <a:t>Position</a:t>
            </a:r>
          </a:p>
          <a:p>
            <a:pPr lvl="2"/>
            <a:r>
              <a:rPr lang="en-US" dirty="0" smtClean="0"/>
              <a:t>Orientation, Magnetometer</a:t>
            </a:r>
          </a:p>
          <a:p>
            <a:pPr lvl="1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Temperature, Pressure, Humidity, Illumination</a:t>
            </a:r>
          </a:p>
          <a:p>
            <a:r>
              <a:rPr lang="en-US" dirty="0" smtClean="0"/>
              <a:t>Sensor framework</a:t>
            </a:r>
          </a:p>
          <a:p>
            <a:pPr lvl="1"/>
            <a:r>
              <a:rPr lang="en-US" dirty="0" smtClean="0"/>
              <a:t>Determine availability</a:t>
            </a:r>
          </a:p>
          <a:p>
            <a:pPr lvl="1"/>
            <a:r>
              <a:rPr lang="en-US" dirty="0" smtClean="0"/>
              <a:t>Sensor capabilities – range, resolution, manufacturer, power usage</a:t>
            </a:r>
          </a:p>
          <a:p>
            <a:pPr lvl="1"/>
            <a:r>
              <a:rPr lang="en-US" dirty="0" smtClean="0"/>
              <a:t>Acquire raw data, register listeners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TYPE_ACCELEROMETER</a:t>
            </a:r>
          </a:p>
          <a:p>
            <a:r>
              <a:rPr lang="et-EE" dirty="0"/>
              <a:t>TYPE_AMBIENT_TEMPERATURE</a:t>
            </a:r>
          </a:p>
          <a:p>
            <a:r>
              <a:rPr lang="et-EE" dirty="0"/>
              <a:t>TYPE_GRAVITY</a:t>
            </a:r>
          </a:p>
          <a:p>
            <a:r>
              <a:rPr lang="et-EE" dirty="0"/>
              <a:t>TYPE_GYROSCOPE</a:t>
            </a:r>
          </a:p>
          <a:p>
            <a:r>
              <a:rPr lang="et-EE" dirty="0"/>
              <a:t>TYPE_LIGHT</a:t>
            </a:r>
          </a:p>
          <a:p>
            <a:r>
              <a:rPr lang="et-EE" dirty="0"/>
              <a:t>TYPE_LINEAR_ACCELERATION</a:t>
            </a:r>
          </a:p>
          <a:p>
            <a:r>
              <a:rPr lang="et-EE" dirty="0"/>
              <a:t>TYPE_MAGNETIC_FIELD</a:t>
            </a:r>
          </a:p>
          <a:p>
            <a:r>
              <a:rPr lang="et-EE" dirty="0"/>
              <a:t>TYPE_ORIENTATION</a:t>
            </a:r>
          </a:p>
          <a:p>
            <a:r>
              <a:rPr lang="et-EE" dirty="0"/>
              <a:t>TYPE_PRESSURE</a:t>
            </a:r>
          </a:p>
          <a:p>
            <a:r>
              <a:rPr lang="et-EE" dirty="0"/>
              <a:t>TYPE_PROXIMITY</a:t>
            </a:r>
          </a:p>
          <a:p>
            <a:r>
              <a:rPr lang="et-EE" dirty="0"/>
              <a:t>TYPE_RELATIVE_HUMIDITY</a:t>
            </a:r>
          </a:p>
          <a:p>
            <a:r>
              <a:rPr lang="et-EE" dirty="0"/>
              <a:t>TYPE_ROTATION_VECTOR</a:t>
            </a:r>
          </a:p>
          <a:p>
            <a:r>
              <a:rPr lang="et-EE" dirty="0"/>
              <a:t>TYPE_TEMPERATURE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Framework</a:t>
            </a:r>
          </a:p>
          <a:p>
            <a:pPr lvl="1"/>
            <a:r>
              <a:rPr lang="et-EE" dirty="0" smtClean="0"/>
              <a:t>SensorManager</a:t>
            </a:r>
            <a:endParaRPr lang="en-US" dirty="0" smtClean="0"/>
          </a:p>
          <a:p>
            <a:pPr lvl="2"/>
            <a:r>
              <a:rPr lang="en-US" dirty="0" smtClean="0"/>
              <a:t>Access and list sensors, register listeners, sensor accuracy, calibration, data rates</a:t>
            </a:r>
          </a:p>
          <a:p>
            <a:pPr lvl="1"/>
            <a:r>
              <a:rPr lang="en-US" dirty="0" smtClean="0"/>
              <a:t>Sensor</a:t>
            </a:r>
          </a:p>
          <a:p>
            <a:pPr lvl="2"/>
            <a:r>
              <a:rPr lang="en-US" dirty="0" smtClean="0"/>
              <a:t>Instance of specific sensor. Methods for determining sensor capabilities.</a:t>
            </a:r>
          </a:p>
          <a:p>
            <a:pPr lvl="1"/>
            <a:r>
              <a:rPr lang="en-US" dirty="0" err="1" smtClean="0"/>
              <a:t>SensorEvent</a:t>
            </a:r>
            <a:endParaRPr lang="en-US" dirty="0" smtClean="0"/>
          </a:p>
          <a:p>
            <a:pPr lvl="2"/>
            <a:r>
              <a:rPr lang="en-US" dirty="0" smtClean="0"/>
              <a:t>Raw sensor data, type of sensor, accuracy, timestamp</a:t>
            </a:r>
          </a:p>
          <a:p>
            <a:pPr lvl="1"/>
            <a:r>
              <a:rPr lang="en-US" dirty="0" err="1" smtClean="0"/>
              <a:t>SensorEventListener</a:t>
            </a:r>
            <a:endParaRPr lang="en-US" dirty="0" smtClean="0"/>
          </a:p>
          <a:p>
            <a:pPr lvl="2"/>
            <a:r>
              <a:rPr lang="en-US" dirty="0" smtClean="0"/>
              <a:t>Callback interface, receive sensor events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0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Sesnor</a:t>
            </a:r>
            <a:r>
              <a:rPr lang="en-US" dirty="0" smtClean="0"/>
              <a:t> availability</a:t>
            </a:r>
          </a:p>
          <a:p>
            <a:pPr lvl="1"/>
            <a:r>
              <a:rPr lang="en-US" dirty="0" smtClean="0"/>
              <a:t>2 – sensor is deprecated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02" y="1719428"/>
            <a:ext cx="67722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Identifying </a:t>
            </a:r>
            <a:r>
              <a:rPr lang="et-EE" dirty="0" smtClean="0"/>
              <a:t>Sensors</a:t>
            </a:r>
            <a:endParaRPr lang="en-US" dirty="0" smtClean="0"/>
          </a:p>
          <a:p>
            <a:pPr lvl="1"/>
            <a:r>
              <a:rPr lang="en-US" dirty="0" smtClean="0"/>
              <a:t>Get reference to sensor service</a:t>
            </a:r>
          </a:p>
          <a:p>
            <a:r>
              <a:rPr lang="en-US" dirty="0" smtClean="0"/>
              <a:t>Get listing of sensors</a:t>
            </a:r>
          </a:p>
          <a:p>
            <a:pPr lvl="1"/>
            <a:r>
              <a:rPr lang="en-US" dirty="0" err="1" smtClean="0"/>
              <a:t>getSensorList</a:t>
            </a:r>
            <a:r>
              <a:rPr lang="en-US" dirty="0" smtClean="0"/>
              <a:t>(</a:t>
            </a:r>
            <a:r>
              <a:rPr lang="en-US" dirty="0" err="1" smtClean="0"/>
              <a:t>Sensor.TYPE_ALL</a:t>
            </a:r>
            <a:r>
              <a:rPr lang="en-US" dirty="0" smtClean="0"/>
              <a:t>)</a:t>
            </a:r>
          </a:p>
          <a:p>
            <a:pPr lvl="1"/>
            <a:r>
              <a:rPr lang="et-EE" dirty="0"/>
              <a:t>TYPE_GYROSCOPE, TYPE_LINEAR_ACCELERATION, or </a:t>
            </a:r>
            <a:r>
              <a:rPr lang="et-EE" dirty="0" smtClean="0"/>
              <a:t>TYPE_GRAVITY</a:t>
            </a:r>
            <a:endParaRPr lang="en-US" dirty="0" smtClean="0"/>
          </a:p>
          <a:p>
            <a:r>
              <a:rPr lang="en-US" dirty="0" smtClean="0"/>
              <a:t>Determine, if there is sensor of certain type</a:t>
            </a:r>
          </a:p>
          <a:p>
            <a:pPr lvl="1"/>
            <a:r>
              <a:rPr lang="en-US" dirty="0" err="1" smtClean="0"/>
              <a:t>getDefaultSensor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There can be several sensors of same type</a:t>
            </a:r>
            <a:br>
              <a:rPr lang="en-US" dirty="0" smtClean="0"/>
            </a:br>
            <a:r>
              <a:rPr lang="en-US" dirty="0" smtClean="0"/>
              <a:t>one is designated as default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0982" y="2165239"/>
            <a:ext cx="5454869" cy="57574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41266" y="3158830"/>
            <a:ext cx="4849473" cy="29874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deviceSensors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53049" y="4953975"/>
            <a:ext cx="5240458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TYPE_MAGNETIC_FIELD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magnetometer.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magnetometer.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253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no requirements from Android, that certain sensors are provided by manufacturers!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/>
              <a:t>the capabilities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attributes </a:t>
            </a:r>
            <a:r>
              <a:rPr lang="en-US" dirty="0"/>
              <a:t>of individual </a:t>
            </a:r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Sensor class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getResolution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getMaximumRange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getPower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/>
              <a:t>getMinDelay</a:t>
            </a:r>
            <a:r>
              <a:rPr lang="en-US" dirty="0" smtClean="0"/>
              <a:t>() – microseconds</a:t>
            </a:r>
          </a:p>
          <a:p>
            <a:pPr lvl="3"/>
            <a:r>
              <a:rPr lang="en-US" dirty="0" smtClean="0"/>
              <a:t>0 – only events, &gt;0 - streaming</a:t>
            </a:r>
          </a:p>
          <a:p>
            <a:pPr lvl="2"/>
            <a:r>
              <a:rPr lang="et-EE" dirty="0"/>
              <a:t>getVendor</a:t>
            </a:r>
            <a:r>
              <a:rPr lang="et-EE" dirty="0" smtClean="0"/>
              <a:t>()</a:t>
            </a:r>
            <a:endParaRPr lang="en-US" dirty="0" smtClean="0"/>
          </a:p>
          <a:p>
            <a:pPr lvl="2"/>
            <a:r>
              <a:rPr lang="et-EE" dirty="0" smtClean="0"/>
              <a:t>getVersion</a:t>
            </a:r>
            <a:r>
              <a:rPr lang="et-EE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79172" y="2707266"/>
            <a:ext cx="5082803" cy="389973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++)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getVendor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"Google Inc."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version 3 gravity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mSensor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accelerometer.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Sorry, there are no accelerometers on your device.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You can't play this game.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Monitoring Sensor </a:t>
            </a:r>
            <a:r>
              <a:rPr lang="et-EE" dirty="0" smtClean="0"/>
              <a:t>Events</a:t>
            </a:r>
            <a:r>
              <a:rPr lang="en-US" dirty="0" smtClean="0"/>
              <a:t> - </a:t>
            </a:r>
            <a:r>
              <a:rPr lang="en-US" dirty="0" err="1"/>
              <a:t>SensorEventListener</a:t>
            </a:r>
            <a:r>
              <a:rPr lang="en-US" dirty="0"/>
              <a:t> interface</a:t>
            </a:r>
            <a:endParaRPr lang="en-US" dirty="0" smtClean="0"/>
          </a:p>
          <a:p>
            <a:pPr lvl="1"/>
            <a:r>
              <a:rPr lang="en-US" dirty="0" err="1" smtClean="0"/>
              <a:t>onAccuracyChanged</a:t>
            </a:r>
            <a:r>
              <a:rPr lang="en-US" dirty="0" smtClean="0"/>
              <a:t>() </a:t>
            </a:r>
          </a:p>
          <a:p>
            <a:pPr lvl="2"/>
            <a:r>
              <a:rPr lang="en-US" dirty="0"/>
              <a:t>SENSOR_STATUS_ACCURACY_LOW, SENSOR_STATUS_ACCURACY_MEDIUM, SENSOR_STATUS_ACCURACY_HIGH, or SENSOR_STATUS_UNRELIABLE.</a:t>
            </a:r>
            <a:endParaRPr lang="en-US" dirty="0" smtClean="0"/>
          </a:p>
          <a:p>
            <a:pPr lvl="1"/>
            <a:r>
              <a:rPr lang="en-US" dirty="0" err="1" smtClean="0"/>
              <a:t>onSensorChanged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sensorEvent</a:t>
            </a:r>
            <a:r>
              <a:rPr lang="en-US" dirty="0" smtClean="0"/>
              <a:t> object contains info about new data</a:t>
            </a:r>
          </a:p>
          <a:p>
            <a:pPr lvl="2"/>
            <a:r>
              <a:rPr lang="en-US" dirty="0" smtClean="0"/>
              <a:t>Accuracy</a:t>
            </a:r>
          </a:p>
          <a:p>
            <a:pPr lvl="2"/>
            <a:r>
              <a:rPr lang="en-US" dirty="0" smtClean="0"/>
              <a:t>Sensor</a:t>
            </a:r>
          </a:p>
          <a:p>
            <a:pPr lvl="2"/>
            <a:r>
              <a:rPr lang="en-US" dirty="0" err="1" smtClean="0"/>
              <a:t>Timestap</a:t>
            </a:r>
            <a:endParaRPr lang="en-US" dirty="0" smtClean="0"/>
          </a:p>
          <a:p>
            <a:pPr lvl="2"/>
            <a:r>
              <a:rPr lang="en-US" dirty="0" smtClean="0"/>
              <a:t>Sensor data reading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GPS, Network, Passive</a:t>
            </a:r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Gyroscope, Compass, Orientation, Acceleration</a:t>
            </a:r>
          </a:p>
          <a:p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Intent, Camera API</a:t>
            </a:r>
          </a:p>
          <a:p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Single, Multi</a:t>
            </a:r>
          </a:p>
          <a:p>
            <a:r>
              <a:rPr lang="en-US" dirty="0" smtClean="0"/>
              <a:t>Gestures</a:t>
            </a:r>
          </a:p>
          <a:p>
            <a:r>
              <a:rPr lang="en-US" dirty="0" smtClean="0"/>
              <a:t>Notifications</a:t>
            </a:r>
          </a:p>
          <a:p>
            <a:pPr lvl="1"/>
            <a:endParaRPr lang="en-US" dirty="0" smtClean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0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report rates</a:t>
            </a:r>
          </a:p>
          <a:p>
            <a:pPr lvl="1"/>
            <a:r>
              <a:rPr lang="en-US" dirty="0" smtClean="0"/>
              <a:t>SENSOR_DELAY_NORMAL </a:t>
            </a:r>
          </a:p>
          <a:p>
            <a:pPr lvl="2"/>
            <a:r>
              <a:rPr lang="en-US" dirty="0" smtClean="0"/>
              <a:t>200,000 microseconds</a:t>
            </a:r>
          </a:p>
          <a:p>
            <a:pPr lvl="1"/>
            <a:r>
              <a:rPr lang="en-US" dirty="0"/>
              <a:t>SENSOR_DELAY_UI </a:t>
            </a:r>
          </a:p>
          <a:p>
            <a:pPr lvl="2"/>
            <a:r>
              <a:rPr lang="en-US" dirty="0"/>
              <a:t>60,000 microsecond delay</a:t>
            </a:r>
          </a:p>
          <a:p>
            <a:pPr lvl="1"/>
            <a:r>
              <a:rPr lang="en-US" dirty="0" smtClean="0"/>
              <a:t>SENSOR_DELAY_GAME </a:t>
            </a:r>
          </a:p>
          <a:p>
            <a:pPr lvl="2"/>
            <a:r>
              <a:rPr lang="en-US" dirty="0" smtClean="0"/>
              <a:t>20,000 </a:t>
            </a:r>
            <a:r>
              <a:rPr lang="en-US" dirty="0"/>
              <a:t>microsecond </a:t>
            </a:r>
            <a:r>
              <a:rPr lang="en-US" dirty="0" smtClean="0"/>
              <a:t>delay</a:t>
            </a:r>
          </a:p>
          <a:p>
            <a:pPr lvl="1"/>
            <a:r>
              <a:rPr lang="en-US" dirty="0" smtClean="0"/>
              <a:t>SENSOR_DELAY_FASTEST </a:t>
            </a:r>
          </a:p>
          <a:p>
            <a:pPr lvl="2"/>
            <a:r>
              <a:rPr lang="en-US" dirty="0" smtClean="0"/>
              <a:t>0 </a:t>
            </a:r>
            <a:r>
              <a:rPr lang="en-US" dirty="0"/>
              <a:t>microsecond delay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 specific delay (</a:t>
            </a:r>
            <a:r>
              <a:rPr lang="en-US" dirty="0" err="1" smtClean="0"/>
              <a:t>api</a:t>
            </a:r>
            <a:r>
              <a:rPr lang="en-US" dirty="0" smtClean="0"/>
              <a:t> level 11)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4217" y="1324148"/>
            <a:ext cx="5051272" cy="528473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SensorActivity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setContentView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mLight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onAccuracyChanged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accuracy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onSensorChanged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light sensor returns a single value.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Many sensors return 3 values, one for each axis.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lux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Do something with this sensor value.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onResume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onResume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registerListener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SENSOR_DELAY_NORMAL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unregisterListener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1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Detecting sensors at </a:t>
            </a:r>
            <a:r>
              <a:rPr lang="et-EE" dirty="0" smtClean="0"/>
              <a:t>runtime</a:t>
            </a:r>
            <a:endParaRPr lang="en-US" dirty="0" smtClean="0"/>
          </a:p>
          <a:p>
            <a:pPr lvl="1"/>
            <a:r>
              <a:rPr lang="en-US" dirty="0" smtClean="0"/>
              <a:t>Your app might not need all the sensors</a:t>
            </a:r>
          </a:p>
          <a:p>
            <a:r>
              <a:rPr lang="en-US" dirty="0"/>
              <a:t>Using Google Play filters to target specific sensor </a:t>
            </a:r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When sensor is mandatory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3302" y="4011183"/>
            <a:ext cx="6860346" cy="5911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&lt;uses-feature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android:name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"android.hardware.sensor.accelerometer"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android:required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928" y="1415513"/>
            <a:ext cx="5158477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TYPE_PRESSURE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pressure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pressure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system, based on default position</a:t>
            </a:r>
          </a:p>
          <a:p>
            <a:pPr lvl="1"/>
            <a:r>
              <a:rPr lang="en-US" dirty="0" smtClean="0"/>
              <a:t>Tablets are often defaulted to landscape</a:t>
            </a:r>
          </a:p>
          <a:p>
            <a:pPr lvl="1"/>
            <a:r>
              <a:rPr lang="en-US" dirty="0"/>
              <a:t>Acceleration sensor</a:t>
            </a:r>
          </a:p>
          <a:p>
            <a:pPr lvl="1"/>
            <a:r>
              <a:rPr lang="en-US" dirty="0"/>
              <a:t>Gravity sensor</a:t>
            </a:r>
          </a:p>
          <a:p>
            <a:pPr lvl="1"/>
            <a:r>
              <a:rPr lang="en-US" dirty="0"/>
              <a:t>Gyroscope</a:t>
            </a:r>
          </a:p>
          <a:p>
            <a:pPr lvl="1"/>
            <a:r>
              <a:rPr lang="en-US" dirty="0"/>
              <a:t>Linear acceleration sensor</a:t>
            </a:r>
          </a:p>
          <a:p>
            <a:pPr lvl="1"/>
            <a:r>
              <a:rPr lang="en-US" dirty="0"/>
              <a:t>Geomagnetic field sensor</a:t>
            </a:r>
            <a:endParaRPr lang="en-US" dirty="0" smtClean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pic>
        <p:nvPicPr>
          <p:cNvPr id="6146" name="Picture 2" descr="http://developer.android.com/images/axis_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16" y="1588432"/>
            <a:ext cx="21431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3828"/>
            <a:ext cx="8946541" cy="5281201"/>
          </a:xfrm>
        </p:spPr>
        <p:txBody>
          <a:bodyPr>
            <a:norm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should choose the slowest sampling rate that still meets the needs of your </a:t>
            </a:r>
            <a:r>
              <a:rPr lang="en-US" dirty="0" smtClean="0"/>
              <a:t>application - System usually provides faster refresh rates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onResume</a:t>
            </a:r>
            <a:r>
              <a:rPr lang="en-US" dirty="0" smtClean="0"/>
              <a:t> and </a:t>
            </a:r>
            <a:r>
              <a:rPr lang="en-US" dirty="0" err="1" smtClean="0"/>
              <a:t>onPause</a:t>
            </a:r>
            <a:endParaRPr lang="en-US" dirty="0" smtClean="0"/>
          </a:p>
          <a:p>
            <a:pPr lvl="1"/>
            <a:r>
              <a:rPr lang="en-US" dirty="0" smtClean="0"/>
              <a:t>Be aware of power usage</a:t>
            </a:r>
          </a:p>
          <a:p>
            <a:pPr lvl="1"/>
            <a:r>
              <a:rPr lang="en-US" dirty="0" smtClean="0"/>
              <a:t>Sensors are not turned off, when screen turns off</a:t>
            </a:r>
          </a:p>
          <a:p>
            <a:pPr lvl="1"/>
            <a:r>
              <a:rPr lang="en-US" dirty="0" smtClean="0"/>
              <a:t>Detect </a:t>
            </a:r>
            <a:r>
              <a:rPr lang="en-US" dirty="0"/>
              <a:t>sensors at runtime and enable or disable application features as appropriate.</a:t>
            </a:r>
          </a:p>
          <a:p>
            <a:pPr lvl="1"/>
            <a:r>
              <a:rPr lang="en-US" dirty="0"/>
              <a:t>Use Google Play filters to target devices with specific sensor configurations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Don't block the </a:t>
            </a:r>
            <a:r>
              <a:rPr lang="en-US" dirty="0" err="1"/>
              <a:t>onSensorChanged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pPr lvl="1"/>
            <a:r>
              <a:rPr lang="en-US" dirty="0"/>
              <a:t>Verify sensors before you use </a:t>
            </a:r>
            <a:r>
              <a:rPr lang="en-US" dirty="0" smtClean="0"/>
              <a:t>them (and calibrate)</a:t>
            </a:r>
          </a:p>
          <a:p>
            <a:pPr lvl="1"/>
            <a:r>
              <a:rPr lang="en-US" dirty="0" smtClean="0"/>
              <a:t>DON’T TEST YOUR CODE ON EMULATOR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9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Camera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devices have at least one camera</a:t>
            </a:r>
          </a:p>
          <a:p>
            <a:r>
              <a:rPr lang="en-US" dirty="0" smtClean="0"/>
              <a:t>Most newer devices have 2 – back and front</a:t>
            </a:r>
          </a:p>
          <a:p>
            <a:r>
              <a:rPr lang="en-US" dirty="0" smtClean="0"/>
              <a:t>Either use existing camera app</a:t>
            </a:r>
          </a:p>
          <a:p>
            <a:pPr lvl="1"/>
            <a:r>
              <a:rPr lang="en-US" dirty="0" smtClean="0"/>
              <a:t>Intent</a:t>
            </a:r>
          </a:p>
          <a:p>
            <a:r>
              <a:rPr lang="en-US" dirty="0" smtClean="0"/>
              <a:t>Or use API</a:t>
            </a:r>
          </a:p>
          <a:p>
            <a:pPr lvl="1"/>
            <a:r>
              <a:rPr lang="et-EE" dirty="0"/>
              <a:t>android.hardware.camera2 API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54156" cy="4195481"/>
          </a:xfrm>
        </p:spPr>
        <p:txBody>
          <a:bodyPr/>
          <a:lstStyle/>
          <a:p>
            <a:r>
              <a:rPr lang="en-US" dirty="0" smtClean="0"/>
              <a:t>Intent based camera usage</a:t>
            </a:r>
          </a:p>
          <a:p>
            <a:pPr lvl="1"/>
            <a:r>
              <a:rPr lang="et-EE" dirty="0"/>
              <a:t>MediaStore.ACTION_IMAGE_CAPTURE </a:t>
            </a:r>
            <a:endParaRPr lang="en-US" dirty="0" smtClean="0"/>
          </a:p>
          <a:p>
            <a:pPr lvl="2"/>
            <a:r>
              <a:rPr lang="en-US" dirty="0" err="1" smtClean="0"/>
              <a:t>MediaStore.EXTRA_OUTPUT</a:t>
            </a:r>
            <a:r>
              <a:rPr lang="en-US" dirty="0" smtClean="0"/>
              <a:t> with Uri</a:t>
            </a:r>
          </a:p>
          <a:p>
            <a:pPr lvl="1"/>
            <a:r>
              <a:rPr lang="et-EE" dirty="0" smtClean="0"/>
              <a:t>MediaStore.ACTION_VIDEO_CAPTURE</a:t>
            </a:r>
            <a:endParaRPr lang="en-US" dirty="0" smtClean="0"/>
          </a:p>
          <a:p>
            <a:r>
              <a:rPr lang="et-EE" dirty="0"/>
              <a:t>startActivityForResult</a:t>
            </a:r>
            <a:r>
              <a:rPr lang="et-EE" dirty="0" smtClean="0"/>
              <a:t>()</a:t>
            </a:r>
            <a:endParaRPr lang="en-US" dirty="0"/>
          </a:p>
          <a:p>
            <a:r>
              <a:rPr lang="et-EE" dirty="0"/>
              <a:t>onActivityResult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n-US" dirty="0"/>
              <a:t>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  <a:endParaRPr lang="en-US" dirty="0" smtClean="0"/>
          </a:p>
          <a:p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0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564" y="1975983"/>
            <a:ext cx="5303520" cy="41767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onActivityResult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requestCode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captured and saved to fileUri specified in the 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"Image saved to:\n"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image 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 failed, advise user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captured and saved to fileUri specified in the 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"Video saved to:\n"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video 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 failed, advise user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4847" y="4396471"/>
            <a:ext cx="4981903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"Image saved to: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data.getData(), Toast.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LENGTH_LONG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recycle unused bitmaps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.recycle();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stream = getContentResolver().openInputStream(data.getData());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BitmapFactory.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decodeStream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imageView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.setImageBitmap(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Camera 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do something specific or new</a:t>
            </a:r>
          </a:p>
          <a:p>
            <a:pPr lvl="1"/>
            <a:r>
              <a:rPr lang="en-US" dirty="0" smtClean="0"/>
              <a:t>Build your own Camera App</a:t>
            </a:r>
          </a:p>
          <a:p>
            <a:pPr lvl="1"/>
            <a:r>
              <a:rPr lang="en-US" dirty="0" smtClean="0"/>
              <a:t>Robotics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and Access </a:t>
            </a:r>
            <a:r>
              <a:rPr lang="en-US" dirty="0" smtClean="0"/>
              <a:t>Camera</a:t>
            </a:r>
          </a:p>
          <a:p>
            <a:r>
              <a:rPr lang="en-US" dirty="0" smtClean="0"/>
              <a:t>Create </a:t>
            </a:r>
            <a:r>
              <a:rPr lang="en-US" dirty="0"/>
              <a:t>a Preview Class - </a:t>
            </a:r>
            <a:r>
              <a:rPr lang="en-US" dirty="0" smtClean="0"/>
              <a:t>extend </a:t>
            </a:r>
            <a:r>
              <a:rPr lang="en-US" dirty="0" err="1"/>
              <a:t>SurfaceView</a:t>
            </a:r>
            <a:r>
              <a:rPr lang="en-US" dirty="0"/>
              <a:t> and </a:t>
            </a:r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dirty="0" err="1"/>
              <a:t>SurfaceHolder</a:t>
            </a:r>
            <a:r>
              <a:rPr lang="en-US" dirty="0"/>
              <a:t> </a:t>
            </a:r>
            <a:r>
              <a:rPr lang="en-US" dirty="0" smtClean="0"/>
              <a:t>interface</a:t>
            </a:r>
            <a:endParaRPr lang="en-US" dirty="0"/>
          </a:p>
          <a:p>
            <a:r>
              <a:rPr lang="en-US" dirty="0"/>
              <a:t>Build a Preview Layout - </a:t>
            </a:r>
            <a:r>
              <a:rPr lang="en-US" dirty="0" smtClean="0"/>
              <a:t>create </a:t>
            </a:r>
            <a:r>
              <a:rPr lang="en-US" dirty="0"/>
              <a:t>a view layout that incorporates the preview and the user interface </a:t>
            </a:r>
            <a:r>
              <a:rPr lang="en-US" dirty="0" smtClean="0"/>
              <a:t>controls</a:t>
            </a:r>
            <a:endParaRPr lang="en-US" dirty="0"/>
          </a:p>
          <a:p>
            <a:r>
              <a:rPr lang="en-US" dirty="0"/>
              <a:t>Setup Listeners for Capture - Connect listeners for your interface controls to start image or video capture in response to user </a:t>
            </a:r>
            <a:r>
              <a:rPr lang="en-US" dirty="0" smtClean="0"/>
              <a:t>actions</a:t>
            </a:r>
            <a:endParaRPr lang="en-US" dirty="0"/>
          </a:p>
          <a:p>
            <a:r>
              <a:rPr lang="en-US" dirty="0"/>
              <a:t>Capture and Save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Release </a:t>
            </a:r>
            <a:r>
              <a:rPr lang="en-US" dirty="0"/>
              <a:t>the </a:t>
            </a:r>
            <a:r>
              <a:rPr lang="en-US" dirty="0" smtClean="0"/>
              <a:t>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481" cy="4195481"/>
          </a:xfrm>
        </p:spPr>
        <p:txBody>
          <a:bodyPr/>
          <a:lstStyle/>
          <a:p>
            <a:r>
              <a:rPr lang="en-US" dirty="0" smtClean="0"/>
              <a:t>Require camera in manifest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pPr lvl="1"/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</a:t>
            </a:r>
            <a:r>
              <a:rPr lang="en-US" dirty="0" err="1"/>
              <a:t>android:required</a:t>
            </a:r>
            <a:r>
              <a:rPr lang="en-US" dirty="0" smtClean="0"/>
              <a:t>=“true"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android.permission.RECORD_AUDIO</a:t>
            </a:r>
            <a:r>
              <a:rPr lang="en-US" dirty="0"/>
              <a:t>" /&gt;</a:t>
            </a:r>
          </a:p>
          <a:p>
            <a:r>
              <a:rPr lang="en-US" dirty="0" smtClean="0"/>
              <a:t>Or Detect camera</a:t>
            </a:r>
          </a:p>
          <a:p>
            <a:pPr lvl="1"/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8885" y="4609725"/>
            <a:ext cx="6558455" cy="15452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Check if this device has a camera */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checkCameraHardware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getPackageManager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hasSystemFeature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PackageManager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FEATURE_CAMERA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this device has a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no camera on this device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Android devices allow some form of geolocation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Via cell-tower triangulation</a:t>
            </a:r>
          </a:p>
          <a:p>
            <a:pPr lvl="1"/>
            <a:r>
              <a:rPr lang="en-US" dirty="0" smtClean="0"/>
              <a:t>Via GPS</a:t>
            </a:r>
          </a:p>
          <a:p>
            <a:r>
              <a:rPr lang="en-US" dirty="0" err="1" smtClean="0"/>
              <a:t>LocationManager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Location providers</a:t>
            </a:r>
          </a:p>
          <a:p>
            <a:pPr lvl="1"/>
            <a:r>
              <a:rPr lang="en-US" dirty="0" smtClean="0"/>
              <a:t>Register location update listeners</a:t>
            </a:r>
          </a:p>
          <a:p>
            <a:pPr lvl="1"/>
            <a:r>
              <a:rPr lang="en-US" dirty="0" smtClean="0"/>
              <a:t>Proximity alerts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3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Camera.Open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Check exceptions!</a:t>
            </a:r>
          </a:p>
          <a:p>
            <a:endParaRPr lang="en-US" dirty="0"/>
          </a:p>
          <a:p>
            <a:r>
              <a:rPr lang="et-EE" dirty="0"/>
              <a:t>Camera.getParameters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t-EE" dirty="0"/>
              <a:t>Camera.getCameraInfo()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35678" y="1718448"/>
            <a:ext cx="4735961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A safe way to get an instance of the Camera object. */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attempt to get a Camera 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Camera is not available (in use or does not exist)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returns null if camera is unavailable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99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SurfaceView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1970028"/>
            <a:ext cx="6337737" cy="459223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addCallback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setType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SURFACE_TYPE_PUSH_BUFFERS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surfaceCreated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setting camera preview: 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surfaceDestroyed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format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getSurface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starting camera preview: 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0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preview into layout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7437" y="2119999"/>
            <a:ext cx="3335983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"@+id/camera_preview"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6745" y="3727923"/>
            <a:ext cx="7182770" cy="27917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CameraActivity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setContentView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an instance of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our Preview view and set it as the content of our activity.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mPreview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preview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camera_preview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99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picture</a:t>
            </a:r>
          </a:p>
          <a:p>
            <a:r>
              <a:rPr lang="et-EE" dirty="0"/>
              <a:t>Camera.takePicture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t-EE" dirty="0" smtClean="0"/>
              <a:t>Camera.PictureCallback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to release the camera!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4141" y="1426632"/>
            <a:ext cx="5808017" cy="33457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onPictureTaken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pictureFile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getOutputMediaFile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MEDIA_TYPE_IMAGE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creating media file, check storage permissions: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FileNotFoundException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"File not found: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accessing file: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34141" y="4904411"/>
            <a:ext cx="5808017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Add a listener to the Capture 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captureButton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button_capture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captureButton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setOnClickListener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OnClickListener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an image from the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takePicture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4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Releasing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2190584"/>
            <a:ext cx="6053959" cy="40382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if you are using MediaRecorder, release it first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immediately on pause event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mMediaRecorder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clear recorder configuration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recorder object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lock camera for later 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for other applications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93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Camera features</a:t>
            </a:r>
          </a:p>
          <a:p>
            <a:pPr lvl="1"/>
            <a:r>
              <a:rPr lang="en-US" dirty="0" smtClean="0"/>
              <a:t>Most can be </a:t>
            </a:r>
            <a:r>
              <a:rPr lang="en-US" dirty="0"/>
              <a:t>set using </a:t>
            </a:r>
            <a:r>
              <a:rPr lang="en-US" dirty="0" err="1" smtClean="0"/>
              <a:t>Camera.Parameters</a:t>
            </a:r>
            <a:endParaRPr lang="en-US" dirty="0" smtClean="0"/>
          </a:p>
          <a:p>
            <a:pPr lvl="1"/>
            <a:r>
              <a:rPr lang="en-US" dirty="0" smtClean="0"/>
              <a:t>But not all</a:t>
            </a:r>
          </a:p>
          <a:p>
            <a:pPr lvl="2"/>
            <a:r>
              <a:rPr lang="en-US" dirty="0" smtClean="0"/>
              <a:t>Metering and Focus areas</a:t>
            </a:r>
          </a:p>
          <a:p>
            <a:pPr lvl="2"/>
            <a:r>
              <a:rPr lang="en-US" dirty="0" smtClean="0"/>
              <a:t>Face detection</a:t>
            </a:r>
          </a:p>
          <a:p>
            <a:pPr lvl="2"/>
            <a:r>
              <a:rPr lang="en-US" dirty="0" smtClean="0"/>
              <a:t>Time lapse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1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84" y="1453828"/>
            <a:ext cx="3922735" cy="4221758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Face Detection</a:t>
            </a:r>
          </a:p>
          <a:p>
            <a:r>
              <a:rPr lang="et-EE" dirty="0"/>
              <a:t>Metering Areas</a:t>
            </a:r>
          </a:p>
          <a:p>
            <a:r>
              <a:rPr lang="et-EE" dirty="0"/>
              <a:t>Focus Areas</a:t>
            </a:r>
          </a:p>
          <a:p>
            <a:r>
              <a:rPr lang="et-EE" dirty="0"/>
              <a:t>White Balance Lock</a:t>
            </a:r>
          </a:p>
          <a:p>
            <a:r>
              <a:rPr lang="et-EE" dirty="0"/>
              <a:t>Exposure Lock</a:t>
            </a:r>
          </a:p>
          <a:p>
            <a:r>
              <a:rPr lang="et-EE" dirty="0"/>
              <a:t>Video Snapshot</a:t>
            </a:r>
          </a:p>
          <a:p>
            <a:r>
              <a:rPr lang="et-EE" dirty="0"/>
              <a:t>Time Lapse Video</a:t>
            </a:r>
          </a:p>
          <a:p>
            <a:r>
              <a:rPr lang="et-EE" dirty="0"/>
              <a:t>Multiple Cameras</a:t>
            </a:r>
          </a:p>
          <a:p>
            <a:r>
              <a:rPr lang="et-EE" dirty="0"/>
              <a:t>Focus Distance</a:t>
            </a:r>
          </a:p>
          <a:p>
            <a:r>
              <a:rPr lang="et-EE" dirty="0"/>
              <a:t>Zoom</a:t>
            </a:r>
          </a:p>
          <a:p>
            <a:r>
              <a:rPr lang="et-EE" dirty="0"/>
              <a:t>Exposure </a:t>
            </a:r>
            <a:r>
              <a:rPr lang="et-EE" dirty="0" smtClean="0"/>
              <a:t>Compensation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5388" y="1453828"/>
            <a:ext cx="3001918" cy="4395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 smtClean="0"/>
              <a:t>GPS Data</a:t>
            </a:r>
          </a:p>
          <a:p>
            <a:r>
              <a:rPr lang="et-EE" dirty="0" smtClean="0"/>
              <a:t>White Balance</a:t>
            </a:r>
          </a:p>
          <a:p>
            <a:r>
              <a:rPr lang="et-EE" dirty="0" smtClean="0"/>
              <a:t>Focus Mode</a:t>
            </a:r>
          </a:p>
          <a:p>
            <a:r>
              <a:rPr lang="et-EE" dirty="0" smtClean="0"/>
              <a:t>Scene Mode</a:t>
            </a:r>
          </a:p>
          <a:p>
            <a:r>
              <a:rPr lang="et-EE" dirty="0" smtClean="0"/>
              <a:t>JPEG Quality</a:t>
            </a:r>
          </a:p>
          <a:p>
            <a:r>
              <a:rPr lang="et-EE" dirty="0" smtClean="0"/>
              <a:t>Flash Mode</a:t>
            </a:r>
          </a:p>
          <a:p>
            <a:r>
              <a:rPr lang="et-EE" dirty="0" smtClean="0"/>
              <a:t>Color Effects</a:t>
            </a:r>
          </a:p>
          <a:p>
            <a:r>
              <a:rPr lang="et-EE" dirty="0" smtClean="0"/>
              <a:t>Anti-Banding</a:t>
            </a:r>
          </a:p>
          <a:p>
            <a:r>
              <a:rPr lang="et-EE" dirty="0" smtClean="0"/>
              <a:t>Picture Format</a:t>
            </a:r>
          </a:p>
          <a:p>
            <a:r>
              <a:rPr lang="et-EE" dirty="0" smtClean="0"/>
              <a:t>Picture Size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9118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Checking feature </a:t>
            </a:r>
            <a:r>
              <a:rPr lang="et-EE" dirty="0" smtClean="0"/>
              <a:t>availability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Camera.Parameters</a:t>
            </a:r>
            <a:r>
              <a:rPr lang="en-US" dirty="0"/>
              <a:t> object provides a </a:t>
            </a:r>
            <a:r>
              <a:rPr lang="en-US" dirty="0" err="1"/>
              <a:t>getSupported</a:t>
            </a:r>
            <a:r>
              <a:rPr lang="en-US" dirty="0"/>
              <a:t>...(), is...Supported() or </a:t>
            </a:r>
            <a:r>
              <a:rPr lang="en-US" dirty="0" err="1"/>
              <a:t>getMax</a:t>
            </a:r>
            <a:r>
              <a:rPr lang="en-US" dirty="0"/>
              <a:t>...() method to determine if (and to what extent) a feature is supported.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96281" y="2165714"/>
            <a:ext cx="4319752" cy="112974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focusModes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getSupportedFocusModes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focusModes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Autofocus mode is supported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2502" y="5003388"/>
            <a:ext cx="4439570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the focus 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setFocusMode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mobile devices support touch – single and multi</a:t>
            </a:r>
          </a:p>
          <a:p>
            <a:r>
              <a:rPr lang="en-US" dirty="0" smtClean="0"/>
              <a:t>View class supports touch events</a:t>
            </a:r>
          </a:p>
          <a:p>
            <a:r>
              <a:rPr lang="en-US" dirty="0"/>
              <a:t>The base class for touch support is the </a:t>
            </a:r>
            <a:r>
              <a:rPr lang="en-US" dirty="0" err="1"/>
              <a:t>MotionEvent</a:t>
            </a:r>
            <a:r>
              <a:rPr lang="en-US" dirty="0"/>
              <a:t> class which is passed to Views via the </a:t>
            </a:r>
            <a:r>
              <a:rPr lang="en-US" dirty="0" err="1"/>
              <a:t>onTouchEvent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To </a:t>
            </a:r>
            <a:r>
              <a:rPr lang="en-US" dirty="0"/>
              <a:t>react to touch events you override the </a:t>
            </a:r>
            <a:r>
              <a:rPr lang="en-US" dirty="0" err="1"/>
              <a:t>onTouchEvent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r>
              <a:rPr lang="en-US" dirty="0"/>
              <a:t>The </a:t>
            </a:r>
            <a:r>
              <a:rPr lang="en-US" dirty="0" err="1"/>
              <a:t>MotionEvent</a:t>
            </a:r>
            <a:r>
              <a:rPr lang="en-US" dirty="0"/>
              <a:t> class contains the touch related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number of </a:t>
            </a:r>
            <a:r>
              <a:rPr lang="en-US" dirty="0" smtClean="0"/>
              <a:t>pointers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X/Y coordinates </a:t>
            </a:r>
            <a:endParaRPr lang="en-US" dirty="0" smtClean="0"/>
          </a:p>
          <a:p>
            <a:pPr lvl="1"/>
            <a:r>
              <a:rPr lang="en-US" dirty="0" smtClean="0"/>
              <a:t>size </a:t>
            </a:r>
            <a:r>
              <a:rPr lang="en-US" dirty="0"/>
              <a:t>and pressure of each </a:t>
            </a:r>
            <a:r>
              <a:rPr lang="en-US" dirty="0" smtClean="0"/>
              <a:t>pointer</a:t>
            </a:r>
          </a:p>
          <a:p>
            <a:r>
              <a:rPr lang="en-US" dirty="0"/>
              <a:t>To react to touch events in an activity, register an </a:t>
            </a:r>
            <a:r>
              <a:rPr lang="en-US" dirty="0" err="1"/>
              <a:t>OnTouchListener</a:t>
            </a:r>
            <a:r>
              <a:rPr lang="en-US" dirty="0"/>
              <a:t> for the relevant Views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 events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65" y="3197106"/>
            <a:ext cx="81819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5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LocationProvider</a:t>
            </a:r>
            <a:endParaRPr lang="en-US" dirty="0" smtClean="0"/>
          </a:p>
          <a:p>
            <a:pPr lvl="1"/>
            <a:r>
              <a:rPr lang="en-US" dirty="0" smtClean="0"/>
              <a:t>Device might have several</a:t>
            </a:r>
          </a:p>
          <a:p>
            <a:pPr lvl="1"/>
            <a:r>
              <a:rPr lang="en-US" dirty="0" smtClean="0"/>
              <a:t>Network - Uses </a:t>
            </a:r>
            <a:r>
              <a:rPr lang="en-US" dirty="0"/>
              <a:t>the mobile network or </a:t>
            </a:r>
            <a:r>
              <a:rPr lang="en-US" dirty="0" err="1"/>
              <a:t>WI-Fi</a:t>
            </a:r>
            <a:r>
              <a:rPr lang="en-US" dirty="0"/>
              <a:t> to determine the best location. Might have a higher precision in closed rooms then GPS.</a:t>
            </a:r>
          </a:p>
          <a:p>
            <a:pPr lvl="1"/>
            <a:r>
              <a:rPr lang="en-US" dirty="0" err="1" smtClean="0"/>
              <a:t>Gps</a:t>
            </a:r>
            <a:r>
              <a:rPr lang="en-US" dirty="0" smtClean="0"/>
              <a:t> - Use </a:t>
            </a:r>
            <a:r>
              <a:rPr lang="en-US" dirty="0"/>
              <a:t>the GPS receiver in the Android device to determine the best location via satellites. Usually better precision than network.</a:t>
            </a:r>
          </a:p>
          <a:p>
            <a:pPr lvl="1"/>
            <a:r>
              <a:rPr lang="en-US" dirty="0" smtClean="0"/>
              <a:t>Passive - Allows </a:t>
            </a:r>
            <a:r>
              <a:rPr lang="en-US" dirty="0"/>
              <a:t>to participate in location of updates of other components to save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Use Criteria object for flexible selection</a:t>
            </a:r>
          </a:p>
          <a:p>
            <a:r>
              <a:rPr lang="en-US" dirty="0" smtClean="0"/>
              <a:t>Register </a:t>
            </a:r>
            <a:r>
              <a:rPr lang="en-US" dirty="0" err="1" smtClean="0"/>
              <a:t>LocationListener</a:t>
            </a:r>
            <a:r>
              <a:rPr lang="en-US" dirty="0" smtClean="0"/>
              <a:t> with </a:t>
            </a:r>
            <a:r>
              <a:rPr lang="en-US" dirty="0" err="1" smtClean="0"/>
              <a:t>LocationManager</a:t>
            </a:r>
            <a:r>
              <a:rPr lang="en-US" dirty="0" smtClean="0"/>
              <a:t>, to get periodic updates about </a:t>
            </a:r>
            <a:r>
              <a:rPr lang="en-US" dirty="0" err="1" smtClean="0"/>
              <a:t>geoposition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4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 smtClean="0"/>
              <a:t>MultiTouch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MotionEvent.ACTION_POINTER_DOWN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MotionEvent.ACTION_POINTER_UP</a:t>
            </a:r>
            <a:r>
              <a:rPr lang="en-US" dirty="0"/>
              <a:t> are </a:t>
            </a:r>
            <a:r>
              <a:rPr lang="en-US" dirty="0" smtClean="0"/>
              <a:t>sent </a:t>
            </a:r>
            <a:r>
              <a:rPr lang="en-US" dirty="0"/>
              <a:t>starting with the second </a:t>
            </a:r>
            <a:r>
              <a:rPr lang="en-US" dirty="0" smtClean="0"/>
              <a:t>finger</a:t>
            </a:r>
          </a:p>
          <a:p>
            <a:r>
              <a:rPr lang="en-US" dirty="0" smtClean="0"/>
              <a:t>For </a:t>
            </a:r>
            <a:r>
              <a:rPr lang="en-US" dirty="0"/>
              <a:t>the first finger </a:t>
            </a:r>
            <a:r>
              <a:rPr lang="en-US" dirty="0" err="1"/>
              <a:t>MotionEvent.ACTION_DOWN</a:t>
            </a:r>
            <a:r>
              <a:rPr lang="en-US" dirty="0"/>
              <a:t> and </a:t>
            </a:r>
            <a:r>
              <a:rPr lang="en-US" dirty="0" err="1"/>
              <a:t>MotionEvent.ACTION_UP</a:t>
            </a:r>
            <a:r>
              <a:rPr lang="en-US" dirty="0"/>
              <a:t> are </a:t>
            </a:r>
            <a:r>
              <a:rPr lang="en-US" dirty="0" smtClean="0"/>
              <a:t>used</a:t>
            </a:r>
          </a:p>
          <a:p>
            <a:r>
              <a:rPr lang="en-US" dirty="0" err="1"/>
              <a:t>getPointerCount</a:t>
            </a:r>
            <a:r>
              <a:rPr lang="en-US" dirty="0"/>
              <a:t>() method on </a:t>
            </a:r>
            <a:r>
              <a:rPr lang="en-US" dirty="0" err="1"/>
              <a:t>MotionEvent</a:t>
            </a:r>
            <a:r>
              <a:rPr lang="en-US" dirty="0"/>
              <a:t> allows you to determine the number of pointers on the </a:t>
            </a:r>
            <a:r>
              <a:rPr lang="en-US" dirty="0" smtClean="0"/>
              <a:t>device</a:t>
            </a:r>
          </a:p>
          <a:p>
            <a:r>
              <a:rPr lang="en-US" dirty="0"/>
              <a:t>To track the touch events from multiple pointers you have to use the </a:t>
            </a:r>
            <a:r>
              <a:rPr lang="en-US" dirty="0" err="1"/>
              <a:t>MotionEvent.getActionIndex</a:t>
            </a:r>
            <a:r>
              <a:rPr lang="en-US" dirty="0"/>
              <a:t>() and the </a:t>
            </a:r>
            <a:r>
              <a:rPr lang="en-US" dirty="0" err="1"/>
              <a:t>MotionEvent.getActionMasked</a:t>
            </a:r>
            <a:r>
              <a:rPr lang="en-US" dirty="0"/>
              <a:t>() methods to identify the index of the pointer and the touch event which happened for this pointer.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Proximity alert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an Intent</a:t>
            </a:r>
          </a:p>
          <a:p>
            <a:pPr lvl="1"/>
            <a:r>
              <a:rPr lang="en-US" dirty="0" smtClean="0"/>
              <a:t>Longitude, Latitude and radius</a:t>
            </a:r>
          </a:p>
          <a:p>
            <a:r>
              <a:rPr lang="en-US" dirty="0" smtClean="0"/>
              <a:t>Alert will be triggered, when device enters the predefined area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</a:t>
            </a:r>
            <a:r>
              <a:rPr lang="en-US" dirty="0" err="1" smtClean="0"/>
              <a:t>GeoCoding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Geocoder class</a:t>
            </a:r>
          </a:p>
          <a:p>
            <a:pPr lvl="1"/>
            <a:r>
              <a:rPr lang="en-US" dirty="0" smtClean="0"/>
              <a:t>Get geo-coordinates for given address</a:t>
            </a:r>
          </a:p>
          <a:p>
            <a:pPr lvl="1"/>
            <a:r>
              <a:rPr lang="en-US" dirty="0" smtClean="0"/>
              <a:t>Get possible address for given geolocation</a:t>
            </a:r>
          </a:p>
          <a:p>
            <a:pPr lvl="1"/>
            <a:r>
              <a:rPr lang="en-US" dirty="0" smtClean="0"/>
              <a:t>Uses online Google service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2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Location - Security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GPS</a:t>
            </a:r>
          </a:p>
          <a:p>
            <a:pPr lvl="1"/>
            <a:r>
              <a:rPr lang="et-EE" dirty="0" smtClean="0"/>
              <a:t>ACCESS_FINE_LOCATION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t-EE" dirty="0"/>
              <a:t>ACCESS_COARSE_LOCATION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GPS disabled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055" y="1447522"/>
            <a:ext cx="8946541" cy="4195481"/>
          </a:xfrm>
        </p:spPr>
        <p:txBody>
          <a:bodyPr/>
          <a:lstStyle/>
          <a:p>
            <a:r>
              <a:rPr lang="en-US" dirty="0" smtClean="0"/>
              <a:t>GPS can be disabled by user</a:t>
            </a:r>
          </a:p>
          <a:p>
            <a:r>
              <a:rPr lang="en-US" dirty="0" smtClean="0"/>
              <a:t>Not possible to activate via software</a:t>
            </a:r>
          </a:p>
          <a:p>
            <a:r>
              <a:rPr lang="en-US" dirty="0" smtClean="0"/>
              <a:t>Find out via </a:t>
            </a:r>
            <a:r>
              <a:rPr lang="en-US" dirty="0" err="1" smtClean="0"/>
              <a:t>LocationManager</a:t>
            </a:r>
            <a:r>
              <a:rPr lang="en-US" dirty="0" smtClean="0"/>
              <a:t> – </a:t>
            </a:r>
            <a:r>
              <a:rPr lang="en-US" dirty="0" err="1" smtClean="0"/>
              <a:t>isProviderEnabled</a:t>
            </a:r>
            <a:r>
              <a:rPr lang="en-US" dirty="0" smtClean="0"/>
              <a:t>() method</a:t>
            </a:r>
          </a:p>
          <a:p>
            <a:r>
              <a:rPr lang="en-US" dirty="0" smtClean="0"/>
              <a:t>Send </a:t>
            </a:r>
            <a:r>
              <a:rPr lang="en-US" dirty="0"/>
              <a:t>the user to the settings via an Intent with the </a:t>
            </a:r>
            <a:r>
              <a:rPr lang="en-US" dirty="0" err="1" smtClean="0"/>
              <a:t>Settings.ACTION_LOCATION_SOURCE_SETTINGS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92202" y="3775485"/>
            <a:ext cx="6773674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testGps(){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LocationManager service = (LocationManager) getSystemService(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enabled = service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.isProviderEnabled(LocationManager.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GPS_PROVIDER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check if enabled and if not send user to the GSP settings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Better solution would be to display a dialog and suggesting to 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go to the settings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(!enabled) 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intent =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Intent(Settings.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ACTION_LOCATION_SOURCE_SETTINGS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startActivity(intent);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battery consuming</a:t>
            </a:r>
          </a:p>
          <a:p>
            <a:pPr lvl="1"/>
            <a:r>
              <a:rPr lang="en-US" dirty="0" smtClean="0"/>
              <a:t>Disable GPS updates, when not needed (</a:t>
            </a:r>
            <a:r>
              <a:rPr lang="en-US" dirty="0" err="1" smtClean="0"/>
              <a:t>ie</a:t>
            </a:r>
            <a:r>
              <a:rPr lang="en-US" dirty="0" smtClean="0"/>
              <a:t> in background)</a:t>
            </a:r>
          </a:p>
          <a:p>
            <a:pPr lvl="2"/>
            <a:r>
              <a:rPr lang="en-US" dirty="0" err="1" smtClean="0"/>
              <a:t>onResume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onPause</a:t>
            </a:r>
            <a:r>
              <a:rPr lang="en-US" dirty="0" smtClean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2734</TotalTime>
  <Words>1449</Words>
  <Application>Microsoft Office PowerPoint</Application>
  <PresentationFormat>Widescreen</PresentationFormat>
  <Paragraphs>347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Mobile Software Development for Android - I397</vt:lpstr>
      <vt:lpstr>Android</vt:lpstr>
      <vt:lpstr>Android – Location</vt:lpstr>
      <vt:lpstr>Android – Location</vt:lpstr>
      <vt:lpstr>Android – Proximity alert</vt:lpstr>
      <vt:lpstr>Android - GeoCoding</vt:lpstr>
      <vt:lpstr>Android – Location - Security</vt:lpstr>
      <vt:lpstr>Android – GPS disabled</vt:lpstr>
      <vt:lpstr>Android - GPS</vt:lpstr>
      <vt:lpstr>Android - GPS</vt:lpstr>
      <vt:lpstr>Android - GPS</vt:lpstr>
      <vt:lpstr>Android - GPS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Camera</vt:lpstr>
      <vt:lpstr>Android – Camera - intent</vt:lpstr>
      <vt:lpstr>Android – Camera - Intent</vt:lpstr>
      <vt:lpstr>Android - Camera 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- Touch</vt:lpstr>
      <vt:lpstr>Android - Touch</vt:lpstr>
      <vt:lpstr>Android - MultiTouch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120</cp:revision>
  <dcterms:created xsi:type="dcterms:W3CDTF">2015-10-15T12:35:18Z</dcterms:created>
  <dcterms:modified xsi:type="dcterms:W3CDTF">2015-12-20T21:36:51Z</dcterms:modified>
</cp:coreProperties>
</file>