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7" r:id="rId2"/>
    <p:sldId id="273" r:id="rId3"/>
    <p:sldId id="274" r:id="rId4"/>
    <p:sldId id="275" r:id="rId5"/>
    <p:sldId id="290" r:id="rId6"/>
    <p:sldId id="291" r:id="rId7"/>
    <p:sldId id="276" r:id="rId8"/>
    <p:sldId id="277" r:id="rId9"/>
    <p:sldId id="282" r:id="rId10"/>
    <p:sldId id="283" r:id="rId11"/>
    <p:sldId id="284" r:id="rId12"/>
    <p:sldId id="285" r:id="rId13"/>
    <p:sldId id="286" r:id="rId14"/>
    <p:sldId id="287" r:id="rId15"/>
    <p:sldId id="289" r:id="rId16"/>
    <p:sldId id="288" r:id="rId17"/>
    <p:sldId id="292" r:id="rId18"/>
    <p:sldId id="293" r:id="rId19"/>
    <p:sldId id="278" r:id="rId20"/>
    <p:sldId id="279" r:id="rId21"/>
    <p:sldId id="280" r:id="rId22"/>
    <p:sldId id="281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02" r:id="rId32"/>
    <p:sldId id="303" r:id="rId33"/>
    <p:sldId id="304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10" d="100"/>
          <a:sy n="210" d="100"/>
        </p:scale>
        <p:origin x="-249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70C6F-0309-478F-AD32-CFFF24EE62E8}" type="datetimeFigureOut">
              <a:rPr lang="et-EE" smtClean="0"/>
              <a:t>04/16/15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49122-394E-4C92-A323-837BFEDD781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19302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A259BCF-45DB-4796-B8EF-17C28FB76A06}" type="datetime1">
              <a:rPr lang="en-US" smtClean="0"/>
              <a:t>04/16/15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EE77DD9-C925-4983-BA0E-A91B854D7DB5}" type="datetime1">
              <a:rPr lang="en-US" smtClean="0"/>
              <a:t>04/16/15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6D1CBB0-B983-4609-B452-408E132D26CC}" type="datetime1">
              <a:rPr lang="en-US" smtClean="0"/>
              <a:t>04/16/15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56B8941-5489-4545-8E24-2D0D77346873}" type="datetime1">
              <a:rPr lang="en-US" smtClean="0"/>
              <a:t>04/16/15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2C05E44-94EA-4AA0-B228-7CACF4A63B91}" type="datetime1">
              <a:rPr lang="en-US" smtClean="0"/>
              <a:t>04/16/15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C9C8116-A794-44BC-A00D-343B831FE0C5}" type="datetime1">
              <a:rPr lang="en-US" smtClean="0"/>
              <a:t>04/16/15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28B06A6-9462-4387-969E-3876E650B677}" type="datetime1">
              <a:rPr lang="en-US" smtClean="0"/>
              <a:t>04/16/15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C19FC38-C84C-4767-B626-10C37B501862}" type="datetime1">
              <a:rPr lang="en-US" smtClean="0"/>
              <a:t>04/16/15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3CC5211-591F-4AA9-9244-FEEF067960FF}" type="datetime1">
              <a:rPr lang="en-US" smtClean="0"/>
              <a:t>04/16/15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37F5E8E2-BE9E-4AC5-8591-FCAEC55A2B50}" type="datetime1">
              <a:rPr lang="en-US" smtClean="0"/>
              <a:t>04/16/15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2564A5B4-6C7B-46BA-ACC8-266CB11DC7D6}" type="datetime1">
              <a:rPr lang="en-US" smtClean="0"/>
              <a:t>04/16/15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631A5182-3DE7-43BE-ABB6-A80DA1D2B8D7}" type="datetime1">
              <a:rPr lang="en-US" smtClean="0"/>
              <a:t>04/16/15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/>
          <a:lstStyle/>
          <a:p>
            <a:r>
              <a:rPr lang="et-EE" dirty="0" smtClean="0"/>
              <a:t>Asp.net mvc</a:t>
            </a:r>
            <a:endParaRPr lang="et-EE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8387422" cy="1164108"/>
          </a:xfrm>
        </p:spPr>
        <p:txBody>
          <a:bodyPr/>
          <a:lstStyle/>
          <a:p>
            <a:pPr algn="ctr"/>
            <a:endParaRPr lang="et-EE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07504" y="638132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Andres </a:t>
            </a:r>
            <a:r>
              <a:rPr lang="et-EE" dirty="0" smtClean="0"/>
              <a:t>Käver, IT Kolledž 2015</a:t>
            </a:r>
            <a:endParaRPr lang="et-EE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864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/>
          </a:bodyPr>
          <a:lstStyle/>
          <a:p>
            <a:r>
              <a:rPr lang="et-EE" dirty="0" smtClean="0"/>
              <a:t>Controller – Action Selectors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2260847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ActionName</a:t>
            </a:r>
            <a:br>
              <a:rPr lang="et-EE" dirty="0" smtClean="0"/>
            </a:br>
            <a:r>
              <a:rPr lang="et-EE" dirty="0" smtClean="0"/>
              <a:t>Võimaldab üle kirjutada, millist urli ActionName’i oodatakse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AcceptVerbs</a:t>
            </a:r>
            <a:br>
              <a:rPr lang="et-EE" dirty="0" smtClean="0"/>
            </a:br>
            <a:r>
              <a:rPr lang="et-EE" b="1" dirty="0" smtClean="0"/>
              <a:t>HttpPost, HttpGet (put, delete, jne...)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Sama nimega action meetod erineva httprequesti teenindamiseks (signatuur peab erinema)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-252536" y="4070236"/>
            <a:ext cx="40324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        </a:t>
            </a:r>
            <a:r>
              <a:rPr lang="et-EE" dirty="0"/>
              <a:t>[ActionName("TereMaailm")]</a:t>
            </a:r>
          </a:p>
          <a:p>
            <a:r>
              <a:rPr lang="et-EE" dirty="0"/>
              <a:t>        [HttpGet]</a:t>
            </a:r>
          </a:p>
          <a:p>
            <a:r>
              <a:rPr lang="et-EE" dirty="0"/>
              <a:t>        public ActionResult HelloView()</a:t>
            </a:r>
          </a:p>
          <a:p>
            <a:r>
              <a:rPr lang="et-EE" dirty="0"/>
              <a:t>        {</a:t>
            </a:r>
          </a:p>
          <a:p>
            <a:r>
              <a:rPr lang="et-EE" dirty="0"/>
              <a:t>            return View();</a:t>
            </a:r>
          </a:p>
          <a:p>
            <a:r>
              <a:rPr lang="et-EE" dirty="0"/>
              <a:t>        </a:t>
            </a:r>
            <a:r>
              <a:rPr lang="et-EE" dirty="0" smtClean="0"/>
              <a:t>}</a:t>
            </a:r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4427984" y="4070236"/>
            <a:ext cx="56166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        </a:t>
            </a:r>
            <a:r>
              <a:rPr lang="et-EE" dirty="0"/>
              <a:t>[ActionName("TereMaailm")]</a:t>
            </a:r>
          </a:p>
          <a:p>
            <a:r>
              <a:rPr lang="et-EE" dirty="0"/>
              <a:t>        [HttpPost]</a:t>
            </a:r>
          </a:p>
          <a:p>
            <a:r>
              <a:rPr lang="et-EE" dirty="0"/>
              <a:t>        public ActionResult HelloView(int Id)</a:t>
            </a:r>
          </a:p>
          <a:p>
            <a:r>
              <a:rPr lang="et-EE" dirty="0"/>
              <a:t>        {</a:t>
            </a:r>
          </a:p>
          <a:p>
            <a:r>
              <a:rPr lang="et-EE" dirty="0"/>
              <a:t>            //do something here with post</a:t>
            </a:r>
          </a:p>
          <a:p>
            <a:r>
              <a:rPr lang="et-EE" dirty="0"/>
              <a:t>            return View();</a:t>
            </a:r>
          </a:p>
          <a:p>
            <a:r>
              <a:rPr lang="et-EE" dirty="0"/>
              <a:t>        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6309320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http://localhost/Home/TereMaailm</a:t>
            </a:r>
            <a:endParaRPr lang="et-E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38326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/>
              <a:t>Controller – Action </a:t>
            </a:r>
            <a:r>
              <a:rPr lang="et-EE" dirty="0" smtClean="0"/>
              <a:t>Filters</a:t>
            </a:r>
            <a:endParaRPr lang="et-EE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624090"/>
              </p:ext>
            </p:extLst>
          </p:nvPr>
        </p:nvGraphicFramePr>
        <p:xfrm>
          <a:off x="467544" y="1844824"/>
          <a:ext cx="7848872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4536504"/>
              </a:tblGrid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Nimi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Kirjeldus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OutputCache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Puhverda</a:t>
                      </a:r>
                      <a:r>
                        <a:rPr lang="et-EE" baseline="0" dirty="0" smtClean="0"/>
                        <a:t> kontrolleri väljundit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ValidateInput(false)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Lülita päringute valideerimine välja</a:t>
                      </a:r>
                      <a:r>
                        <a:rPr lang="et-EE" baseline="0" dirty="0" smtClean="0"/>
                        <a:t> ja luba kontrollimatuid sisendeid (xss)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Authorize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Piira kasutust ainult mingitele</a:t>
                      </a:r>
                      <a:r>
                        <a:rPr lang="et-EE" baseline="0" dirty="0" smtClean="0"/>
                        <a:t> kasutajatele või kasutajarollidele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ValidateAntiForgeryToken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CrossSite</a:t>
                      </a:r>
                      <a:r>
                        <a:rPr lang="et-EE" baseline="0" dirty="0" smtClean="0"/>
                        <a:t> võltspäringute vastu võitlemine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HandleError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Renderda see vaade, kui juhtub tulema käsitlemata exception</a:t>
                      </a:r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7749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Controller – Action Filters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60466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Action/Controller - Authorize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489727"/>
            <a:ext cx="360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t-EE" dirty="0" smtClean="0"/>
              <a:t>       </a:t>
            </a:r>
            <a:r>
              <a:rPr lang="en-US" dirty="0" smtClean="0"/>
              <a:t>[</a:t>
            </a:r>
            <a:r>
              <a:rPr lang="en-US" dirty="0"/>
              <a:t>Authorize(Roles="Admin")]</a:t>
            </a:r>
          </a:p>
          <a:p>
            <a:r>
              <a:rPr lang="en-US" dirty="0"/>
              <a:t>        public string </a:t>
            </a:r>
            <a:r>
              <a:rPr lang="en-US" dirty="0" err="1"/>
              <a:t>HelloWorld</a:t>
            </a:r>
            <a:r>
              <a:rPr lang="en-US" dirty="0"/>
              <a:t>()</a:t>
            </a:r>
          </a:p>
          <a:p>
            <a:r>
              <a:rPr lang="en-US" dirty="0"/>
              <a:t>        {</a:t>
            </a:r>
          </a:p>
          <a:p>
            <a:r>
              <a:rPr lang="en-US" dirty="0"/>
              <a:t>            return "Hello, world!";</a:t>
            </a:r>
          </a:p>
          <a:p>
            <a:r>
              <a:rPr lang="en-US" dirty="0"/>
              <a:t>        }</a:t>
            </a:r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4283968" y="2492896"/>
            <a:ext cx="360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t-EE" dirty="0" smtClean="0"/>
              <a:t>       </a:t>
            </a:r>
            <a:r>
              <a:rPr lang="en-US" dirty="0" smtClean="0"/>
              <a:t>[Authorize</a:t>
            </a:r>
            <a:r>
              <a:rPr lang="et-EE" dirty="0" smtClean="0"/>
              <a:t>]</a:t>
            </a:r>
            <a:endParaRPr lang="en-US" dirty="0"/>
          </a:p>
          <a:p>
            <a:r>
              <a:rPr lang="en-US" dirty="0"/>
              <a:t>        public string </a:t>
            </a:r>
            <a:r>
              <a:rPr lang="en-US" dirty="0" err="1"/>
              <a:t>HelloWorld</a:t>
            </a:r>
            <a:r>
              <a:rPr lang="en-US" dirty="0"/>
              <a:t>()</a:t>
            </a:r>
          </a:p>
          <a:p>
            <a:r>
              <a:rPr lang="en-US" dirty="0"/>
              <a:t>        {</a:t>
            </a:r>
          </a:p>
          <a:p>
            <a:r>
              <a:rPr lang="en-US" dirty="0"/>
              <a:t>            return "Hello, world!";</a:t>
            </a:r>
          </a:p>
          <a:p>
            <a:r>
              <a:rPr lang="en-US" dirty="0"/>
              <a:t>        }</a:t>
            </a:r>
            <a:endParaRPr lang="et-EE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520153"/>
            <a:ext cx="57860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        </a:t>
            </a:r>
            <a:r>
              <a:rPr lang="en-US" dirty="0" smtClean="0"/>
              <a:t>[Authorize(</a:t>
            </a:r>
            <a:r>
              <a:rPr lang="et-EE" dirty="0" smtClean="0"/>
              <a:t>Users</a:t>
            </a:r>
            <a:r>
              <a:rPr lang="en-US" dirty="0" smtClean="0"/>
              <a:t>="</a:t>
            </a:r>
            <a:r>
              <a:rPr lang="et-EE" dirty="0" smtClean="0"/>
              <a:t>akaver,mposka</a:t>
            </a:r>
            <a:r>
              <a:rPr lang="en-US" dirty="0" smtClean="0"/>
              <a:t>")]</a:t>
            </a:r>
            <a:endParaRPr lang="en-US" dirty="0"/>
          </a:p>
          <a:p>
            <a:r>
              <a:rPr lang="en-US" dirty="0"/>
              <a:t>        public string </a:t>
            </a:r>
            <a:r>
              <a:rPr lang="en-US" dirty="0" err="1"/>
              <a:t>HelloWorld</a:t>
            </a:r>
            <a:r>
              <a:rPr lang="en-US" dirty="0"/>
              <a:t>()</a:t>
            </a:r>
          </a:p>
          <a:p>
            <a:r>
              <a:rPr lang="en-US" dirty="0"/>
              <a:t>        {</a:t>
            </a:r>
          </a:p>
          <a:p>
            <a:r>
              <a:rPr lang="en-US" dirty="0"/>
              <a:t>            return "Hello, world!";</a:t>
            </a:r>
          </a:p>
          <a:p>
            <a:r>
              <a:rPr lang="en-US" dirty="0"/>
              <a:t>        }</a:t>
            </a:r>
            <a:endParaRPr lang="et-EE" dirty="0"/>
          </a:p>
        </p:txBody>
      </p:sp>
      <p:sp>
        <p:nvSpPr>
          <p:cNvPr id="7" name="TextBox 6"/>
          <p:cNvSpPr txBox="1"/>
          <p:nvPr/>
        </p:nvSpPr>
        <p:spPr>
          <a:xfrm>
            <a:off x="4427984" y="4520153"/>
            <a:ext cx="51845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t-EE" dirty="0" smtClean="0"/>
              <a:t>   </a:t>
            </a:r>
            <a:r>
              <a:rPr lang="en-US" dirty="0" smtClean="0"/>
              <a:t>[</a:t>
            </a:r>
            <a:r>
              <a:rPr lang="en-US" dirty="0"/>
              <a:t>Authorize]</a:t>
            </a:r>
          </a:p>
          <a:p>
            <a:r>
              <a:rPr lang="en-US" dirty="0"/>
              <a:t>    public class </a:t>
            </a:r>
            <a:r>
              <a:rPr lang="en-US" dirty="0" err="1"/>
              <a:t>HomeController</a:t>
            </a:r>
            <a:r>
              <a:rPr lang="en-US" dirty="0"/>
              <a:t> : Controller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public string </a:t>
            </a:r>
            <a:r>
              <a:rPr lang="en-US" dirty="0" err="1"/>
              <a:t>HelloWorld</a:t>
            </a:r>
            <a:r>
              <a:rPr lang="en-US" dirty="0"/>
              <a:t>()</a:t>
            </a:r>
          </a:p>
          <a:p>
            <a:r>
              <a:rPr lang="en-US" dirty="0"/>
              <a:t>        {</a:t>
            </a:r>
          </a:p>
          <a:p>
            <a:r>
              <a:rPr lang="en-US" dirty="0"/>
              <a:t>            return "Hello, world!";</a:t>
            </a:r>
          </a:p>
          <a:p>
            <a:r>
              <a:rPr lang="en-US" dirty="0"/>
              <a:t>        }</a:t>
            </a:r>
            <a:endParaRPr lang="et-EE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4973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Controller – </a:t>
            </a:r>
            <a:r>
              <a:rPr lang="et-EE" dirty="0" smtClean="0"/>
              <a:t>Global Filters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7467600" cy="676672"/>
          </a:xfrm>
        </p:spPr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/App_Start/FilterConfig.cs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Globaalne filter töötab üle kõikide päringute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2204864"/>
            <a:ext cx="79208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dirty="0"/>
              <a:t>namespace ContactWeb</a:t>
            </a:r>
          </a:p>
          <a:p>
            <a:r>
              <a:rPr lang="et-EE" sz="1400" dirty="0"/>
              <a:t>{</a:t>
            </a:r>
          </a:p>
          <a:p>
            <a:r>
              <a:rPr lang="et-EE" sz="1400" dirty="0"/>
              <a:t>    public class FilterConfig</a:t>
            </a:r>
          </a:p>
          <a:p>
            <a:r>
              <a:rPr lang="et-EE" sz="1400" dirty="0"/>
              <a:t>    {</a:t>
            </a:r>
          </a:p>
          <a:p>
            <a:r>
              <a:rPr lang="et-EE" sz="1400" dirty="0"/>
              <a:t>        public static void RegisterGlobalFilters(GlobalFilterCollection filters)</a:t>
            </a:r>
          </a:p>
          <a:p>
            <a:r>
              <a:rPr lang="et-EE" sz="1400" dirty="0"/>
              <a:t>        {</a:t>
            </a:r>
          </a:p>
          <a:p>
            <a:r>
              <a:rPr lang="et-EE" sz="1400" dirty="0"/>
              <a:t>            filters.Add(new HandleErrorAttribute());</a:t>
            </a:r>
          </a:p>
          <a:p>
            <a:r>
              <a:rPr lang="et-EE" sz="1400" dirty="0"/>
              <a:t>        }</a:t>
            </a:r>
          </a:p>
          <a:p>
            <a:r>
              <a:rPr lang="et-EE" sz="1400" dirty="0"/>
              <a:t>    }</a:t>
            </a:r>
          </a:p>
          <a:p>
            <a:r>
              <a:rPr lang="et-EE" sz="1400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75207" y="4293096"/>
            <a:ext cx="7467600" cy="6766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3119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Filter - </a:t>
            </a:r>
            <a:r>
              <a:rPr lang="et-EE" sz="4800" dirty="0"/>
              <a:t>HandleErrorAttribute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7467600" cy="110872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Tõrke korral annab kliendile ilusa veateate</a:t>
            </a:r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2636912"/>
            <a:ext cx="525658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public string </a:t>
            </a:r>
            <a:r>
              <a:rPr lang="en-US" sz="1400" dirty="0" err="1"/>
              <a:t>HelloWorld</a:t>
            </a:r>
            <a:r>
              <a:rPr lang="en-US" sz="1400" dirty="0"/>
              <a:t>()</a:t>
            </a:r>
          </a:p>
          <a:p>
            <a:r>
              <a:rPr lang="en-US" sz="1400" dirty="0"/>
              <a:t>        {</a:t>
            </a:r>
          </a:p>
          <a:p>
            <a:r>
              <a:rPr lang="en-US" sz="1400" dirty="0"/>
              <a:t>            throw new Exception("</a:t>
            </a:r>
            <a:r>
              <a:rPr lang="en-US" sz="1400" dirty="0" err="1"/>
              <a:t>Kohutav</a:t>
            </a:r>
            <a:r>
              <a:rPr lang="en-US" sz="1400" dirty="0"/>
              <a:t> </a:t>
            </a:r>
            <a:r>
              <a:rPr lang="en-US" sz="1400" dirty="0" err="1"/>
              <a:t>viga</a:t>
            </a:r>
            <a:r>
              <a:rPr lang="en-US" sz="1400" dirty="0"/>
              <a:t>!!");</a:t>
            </a:r>
          </a:p>
          <a:p>
            <a:r>
              <a:rPr lang="en-US" sz="1400" dirty="0"/>
              <a:t>            return "Hello, world!";</a:t>
            </a:r>
          </a:p>
          <a:p>
            <a:r>
              <a:rPr lang="en-US" sz="1400" dirty="0"/>
              <a:t>        }</a:t>
            </a:r>
            <a:endParaRPr lang="et-EE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573016"/>
            <a:ext cx="5494020" cy="24003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7544" y="6237312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Yellow Screen of Death!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4018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Filter - </a:t>
            </a:r>
            <a:r>
              <a:rPr lang="et-EE" sz="4400" dirty="0"/>
              <a:t>HandleErrorAttribute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2469451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Vaikimisi antakse „ilus“ veateade ainult remote kliendile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Vajab natuke seadistamist</a:t>
            </a:r>
            <a:br>
              <a:rPr lang="et-EE" dirty="0" smtClean="0"/>
            </a:br>
            <a:r>
              <a:rPr lang="et-EE" dirty="0" smtClean="0"/>
              <a:t>/Web.config</a:t>
            </a:r>
            <a:br>
              <a:rPr lang="et-EE" dirty="0" smtClean="0"/>
            </a:br>
            <a:r>
              <a:rPr lang="et-EE" dirty="0" smtClean="0"/>
              <a:t>Vaikimisi väärtus on RemoteOnly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\Views\Shared\Error.cshtml</a:t>
            </a:r>
          </a:p>
          <a:p>
            <a:pPr>
              <a:buFont typeface="Arial" pitchFamily="34" charset="0"/>
              <a:buChar char="•"/>
            </a:pPr>
            <a:endParaRPr lang="et-EE" dirty="0" smtClean="0"/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535347" y="4365104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 &lt;system.web&gt;</a:t>
            </a:r>
          </a:p>
          <a:p>
            <a:r>
              <a:rPr lang="et-EE" dirty="0"/>
              <a:t>    &lt;customErrors mode="On"/&gt;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4069652"/>
            <a:ext cx="4386084" cy="252088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4194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Filter - Custom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7467600" cy="60466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\Filters\LogAttribute.cs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988840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200" dirty="0"/>
              <a:t>namespace ContactWeb.Filters</a:t>
            </a:r>
          </a:p>
          <a:p>
            <a:r>
              <a:rPr lang="et-EE" sz="1200" dirty="0"/>
              <a:t>{</a:t>
            </a:r>
          </a:p>
          <a:p>
            <a:r>
              <a:rPr lang="et-EE" sz="1200" dirty="0"/>
              <a:t>    public class LogAttribute : ActionFilterAttribute</a:t>
            </a:r>
          </a:p>
          <a:p>
            <a:r>
              <a:rPr lang="et-EE" sz="1200" dirty="0"/>
              <a:t>    {</a:t>
            </a:r>
          </a:p>
          <a:p>
            <a:r>
              <a:rPr lang="et-EE" sz="1200" dirty="0"/>
              <a:t>        public override void OnActionExecuted(ActionExecutedContext filterContext)</a:t>
            </a:r>
          </a:p>
          <a:p>
            <a:r>
              <a:rPr lang="et-EE" sz="1200" dirty="0"/>
              <a:t>        {</a:t>
            </a:r>
          </a:p>
          <a:p>
            <a:r>
              <a:rPr lang="et-EE" sz="1200" dirty="0"/>
              <a:t>            base.OnActionExecuted(filterContext);</a:t>
            </a:r>
          </a:p>
          <a:p>
            <a:r>
              <a:rPr lang="et-EE" sz="1200" dirty="0"/>
              <a:t>        }</a:t>
            </a:r>
          </a:p>
          <a:p>
            <a:r>
              <a:rPr lang="et-EE" sz="1200" dirty="0"/>
              <a:t>    }</a:t>
            </a:r>
          </a:p>
          <a:p>
            <a:r>
              <a:rPr lang="et-EE" sz="12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4365104"/>
            <a:ext cx="391264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200" dirty="0"/>
              <a:t>using ContactWeb.Filters;</a:t>
            </a:r>
          </a:p>
          <a:p>
            <a:endParaRPr lang="et-EE" sz="1200" dirty="0"/>
          </a:p>
          <a:p>
            <a:r>
              <a:rPr lang="et-EE" sz="1200" dirty="0"/>
              <a:t>namespace ContactWeb.Controllers</a:t>
            </a:r>
          </a:p>
          <a:p>
            <a:r>
              <a:rPr lang="et-EE" sz="1200" dirty="0"/>
              <a:t>{</a:t>
            </a:r>
          </a:p>
          <a:p>
            <a:r>
              <a:rPr lang="et-EE" sz="1200" dirty="0"/>
              <a:t>    [Log]</a:t>
            </a:r>
          </a:p>
          <a:p>
            <a:r>
              <a:rPr lang="et-EE" sz="1200" dirty="0"/>
              <a:t>    public class HomeController : Controller</a:t>
            </a:r>
          </a:p>
          <a:p>
            <a:r>
              <a:rPr lang="et-EE" sz="1200" dirty="0"/>
              <a:t>    {</a:t>
            </a:r>
          </a:p>
          <a:p>
            <a:r>
              <a:rPr lang="et-EE" sz="1200" dirty="0"/>
              <a:t>        public string HelloWorld()</a:t>
            </a:r>
          </a:p>
          <a:p>
            <a:r>
              <a:rPr lang="et-EE" sz="1200" dirty="0"/>
              <a:t>        {</a:t>
            </a:r>
          </a:p>
          <a:p>
            <a:r>
              <a:rPr lang="et-EE" sz="1200" dirty="0"/>
              <a:t>            return "Hello, world!";</a:t>
            </a:r>
          </a:p>
          <a:p>
            <a:r>
              <a:rPr lang="et-EE" sz="1200" dirty="0"/>
              <a:t>        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8512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VIEW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Template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+</a:t>
            </a:r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Data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=</a:t>
            </a:r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Generated Output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15871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260648"/>
            <a:ext cx="69847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&lt;div&gt;</a:t>
            </a:r>
          </a:p>
          <a:p>
            <a:r>
              <a:rPr lang="et-EE" dirty="0"/>
              <a:t>	</a:t>
            </a:r>
            <a:r>
              <a:rPr lang="et-EE" dirty="0" smtClean="0"/>
              <a:t>@Model.FirstName</a:t>
            </a:r>
          </a:p>
          <a:p>
            <a:r>
              <a:rPr lang="et-EE" dirty="0" smtClean="0"/>
              <a:t>&lt;/div&gt;</a:t>
            </a:r>
          </a:p>
          <a:p>
            <a:r>
              <a:rPr lang="et-EE" dirty="0" smtClean="0"/>
              <a:t>&lt;div&gt;</a:t>
            </a:r>
          </a:p>
          <a:p>
            <a:r>
              <a:rPr lang="et-EE" dirty="0"/>
              <a:t>	</a:t>
            </a:r>
            <a:r>
              <a:rPr lang="et-EE" dirty="0" smtClean="0"/>
              <a:t>@Model.LastName, child of @Model.FatherName</a:t>
            </a:r>
          </a:p>
          <a:p>
            <a:r>
              <a:rPr lang="et-EE" dirty="0" smtClean="0"/>
              <a:t>&lt;/div</a:t>
            </a:r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2564904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var model = new {Name = „John“, LastName = „Doe“, FatherName=„Mike“}</a:t>
            </a:r>
          </a:p>
          <a:p>
            <a:r>
              <a:rPr lang="et-EE" dirty="0" smtClean="0"/>
              <a:t>return View(model);</a:t>
            </a:r>
            <a:endParaRPr lang="et-EE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4005064"/>
            <a:ext cx="56166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&lt;div&gt;</a:t>
            </a:r>
          </a:p>
          <a:p>
            <a:r>
              <a:rPr lang="et-EE" dirty="0"/>
              <a:t>	</a:t>
            </a:r>
            <a:r>
              <a:rPr lang="et-EE" dirty="0" smtClean="0"/>
              <a:t>John</a:t>
            </a:r>
            <a:endParaRPr lang="et-EE" dirty="0"/>
          </a:p>
          <a:p>
            <a:r>
              <a:rPr lang="et-EE" dirty="0"/>
              <a:t>&lt;/div&gt;</a:t>
            </a:r>
          </a:p>
          <a:p>
            <a:r>
              <a:rPr lang="et-EE" dirty="0"/>
              <a:t>&lt;div&gt;</a:t>
            </a:r>
          </a:p>
          <a:p>
            <a:r>
              <a:rPr lang="et-EE" dirty="0"/>
              <a:t>	</a:t>
            </a:r>
            <a:r>
              <a:rPr lang="et-EE" dirty="0" smtClean="0"/>
              <a:t>Doe, </a:t>
            </a:r>
            <a:r>
              <a:rPr lang="et-EE" dirty="0"/>
              <a:t>child of </a:t>
            </a:r>
            <a:r>
              <a:rPr lang="et-EE" dirty="0" smtClean="0"/>
              <a:t>Mike</a:t>
            </a:r>
            <a:endParaRPr lang="et-EE" dirty="0"/>
          </a:p>
          <a:p>
            <a:r>
              <a:rPr lang="et-EE" dirty="0"/>
              <a:t>&lt;/div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8722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View</a:t>
            </a:r>
            <a:endParaRPr lang="et-E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332656"/>
            <a:ext cx="1943100" cy="1592580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19256" cy="46371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t-EE" dirty="0" smtClean="0"/>
              <a:t>Vaated asuvad kataloogis </a:t>
            </a:r>
            <a:br>
              <a:rPr lang="et-EE" dirty="0" smtClean="0"/>
            </a:br>
            <a:r>
              <a:rPr lang="et-EE" dirty="0" smtClean="0"/>
              <a:t>/Views/ControllerName/ &lt;ActionName&gt;.cshtml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Vaikimisi valitakse vaade kontrollerinime ja action meetodi nime põhjal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Konkreetse vaate valik:</a:t>
            </a:r>
            <a:br>
              <a:rPr lang="et-EE" dirty="0"/>
            </a:br>
            <a:r>
              <a:rPr lang="et-EE" dirty="0"/>
              <a:t>return </a:t>
            </a:r>
            <a:r>
              <a:rPr lang="et-EE" dirty="0" smtClean="0"/>
              <a:t>View(</a:t>
            </a:r>
            <a:r>
              <a:rPr lang="et-EE" dirty="0"/>
              <a:t>"</a:t>
            </a:r>
            <a:r>
              <a:rPr lang="et-EE" dirty="0" smtClean="0"/>
              <a:t>MySpecialSecretView");</a:t>
            </a:r>
            <a:endParaRPr lang="et-E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534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Model, View, Controller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506916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Mudel – kogu äriloogika ja selle püsivus (persistence)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Vaated – šabloon/makett (template) andmete kuvamiseks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Kontroller – suhtlus äriloogika, vaadete ja kasutaja vahel</a:t>
            </a:r>
          </a:p>
          <a:p>
            <a:pPr>
              <a:buFont typeface="Arial" pitchFamily="34" charset="0"/>
              <a:buChar char="•"/>
            </a:pPr>
            <a:endParaRPr lang="et-EE" dirty="0"/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ViewModel – mudelid, mis käigus ainult veebirakendusesiseselt. Kasutusel komplekssete (tugevalt tüübitud) andmete edastamiseks vaadetele. 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1509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View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161277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Lisame uue vaate</a:t>
            </a:r>
            <a:br>
              <a:rPr lang="et-EE" dirty="0" smtClean="0"/>
            </a:br>
            <a:r>
              <a:rPr lang="et-EE" dirty="0" smtClean="0"/>
              <a:t>Views\Home kataloogil hiire parem klikk ja Add-&gt;View...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3829154"/>
            <a:ext cx="39604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@{</a:t>
            </a:r>
          </a:p>
          <a:p>
            <a:r>
              <a:rPr lang="en-US" dirty="0"/>
              <a:t>    </a:t>
            </a:r>
            <a:r>
              <a:rPr lang="en-US" dirty="0" err="1"/>
              <a:t>ViewBag.Title</a:t>
            </a:r>
            <a:r>
              <a:rPr lang="en-US" dirty="0"/>
              <a:t> = "</a:t>
            </a:r>
            <a:r>
              <a:rPr lang="en-US" dirty="0" err="1"/>
              <a:t>HelloView</a:t>
            </a:r>
            <a:r>
              <a:rPr lang="en-US" dirty="0"/>
              <a:t>";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&lt;h2&gt;Hello, World!&lt;/h2&gt;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780928"/>
            <a:ext cx="4465320" cy="357378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9949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View – kust tuli kogu layout?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1324743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Esimesena laetakse sisse</a:t>
            </a:r>
            <a:br>
              <a:rPr lang="et-EE" dirty="0" smtClean="0"/>
            </a:br>
            <a:r>
              <a:rPr lang="et-EE" dirty="0" smtClean="0"/>
              <a:t>\Views\_ViewStart.cshtml</a:t>
            </a:r>
            <a:br>
              <a:rPr lang="et-EE" dirty="0" smtClean="0"/>
            </a:b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2708920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@{</a:t>
            </a:r>
          </a:p>
          <a:p>
            <a:r>
              <a:rPr lang="et-EE" dirty="0"/>
              <a:t>    Layout = "~/Views/Shared/_Layout.cshtml";</a:t>
            </a:r>
          </a:p>
          <a:p>
            <a:r>
              <a:rPr lang="et-EE" dirty="0"/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26817" y="3789040"/>
            <a:ext cx="7467600" cy="1080119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t-EE" dirty="0" smtClean="0"/>
              <a:t>_Layout.cshtml’is on kogu weebi standardlayout. Konkreetne vaade lisatakse siin:</a:t>
            </a:r>
            <a:br>
              <a:rPr lang="et-EE" dirty="0" smtClean="0"/>
            </a:br>
            <a:endParaRPr lang="et-EE" dirty="0"/>
          </a:p>
        </p:txBody>
      </p:sp>
      <p:sp>
        <p:nvSpPr>
          <p:cNvPr id="6" name="TextBox 5"/>
          <p:cNvSpPr txBox="1"/>
          <p:nvPr/>
        </p:nvSpPr>
        <p:spPr>
          <a:xfrm>
            <a:off x="-324544" y="4797152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           </a:t>
            </a:r>
            <a:r>
              <a:rPr lang="et-EE" dirty="0" smtClean="0"/>
              <a:t> </a:t>
            </a:r>
            <a:r>
              <a:rPr lang="et-EE" dirty="0"/>
              <a:t>&lt;section class="content-wrapper main-content clear-fix"&gt;</a:t>
            </a:r>
          </a:p>
          <a:p>
            <a:r>
              <a:rPr lang="et-EE" dirty="0"/>
              <a:t>                @RenderBody()</a:t>
            </a:r>
          </a:p>
          <a:p>
            <a:r>
              <a:rPr lang="et-EE" dirty="0"/>
              <a:t>            &lt;/section&gt;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1270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Razor viewengine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Segu staatilisest HTMList ja C#’ist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C# osa algab @ märgiga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Lõpu leiab Razor enamasti ise ja lülitub ümber HTMLi peale tagasi!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Minimaalne kogus C# koodi vaadetes!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Vaikimisi on kogu väljund HTML-kodeeringus (xss kaitse)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4045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Razor expressions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@muutuja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@csharpmeetod(parameeter)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Rating: @model.rating / 10</a:t>
            </a:r>
            <a:br>
              <a:rPr lang="et-EE" dirty="0" smtClean="0"/>
            </a:br>
            <a:r>
              <a:rPr lang="et-EE" dirty="0" smtClean="0"/>
              <a:t>Rating: 10 / 10</a:t>
            </a:r>
          </a:p>
          <a:p>
            <a:pPr>
              <a:buFont typeface="Arial" pitchFamily="34" charset="0"/>
              <a:buChar char="•"/>
            </a:pPr>
            <a:r>
              <a:rPr lang="et-EE" dirty="0"/>
              <a:t>Rating: </a:t>
            </a:r>
            <a:r>
              <a:rPr lang="et-EE" dirty="0" smtClean="0"/>
              <a:t>@(model.rating </a:t>
            </a:r>
            <a:r>
              <a:rPr lang="et-EE" dirty="0"/>
              <a:t>/ </a:t>
            </a:r>
            <a:r>
              <a:rPr lang="et-EE" dirty="0" smtClean="0"/>
              <a:t>10)</a:t>
            </a:r>
            <a:r>
              <a:rPr lang="et-EE" dirty="0"/>
              <a:t/>
            </a:r>
            <a:br>
              <a:rPr lang="et-EE" dirty="0"/>
            </a:br>
            <a:r>
              <a:rPr lang="et-EE" dirty="0"/>
              <a:t>Rating: </a:t>
            </a:r>
            <a:r>
              <a:rPr lang="et-EE" dirty="0" smtClean="0"/>
              <a:t>1</a:t>
            </a:r>
            <a:endParaRPr lang="et-EE" dirty="0"/>
          </a:p>
          <a:p>
            <a:pPr>
              <a:buFont typeface="Arial" pitchFamily="34" charset="0"/>
              <a:buChar char="•"/>
            </a:pPr>
            <a:endParaRPr lang="et-EE" dirty="0" smtClean="0"/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61935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Razor code blocks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340768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@{</a:t>
            </a:r>
          </a:p>
          <a:p>
            <a:r>
              <a:rPr lang="et-EE" dirty="0" smtClean="0"/>
              <a:t>	siia niipalju C# koodi kui vaja;</a:t>
            </a:r>
            <a:endParaRPr lang="et-EE" dirty="0"/>
          </a:p>
          <a:p>
            <a:r>
              <a:rPr lang="et-EE" dirty="0" smtClean="0"/>
              <a:t>	veel koodi;</a:t>
            </a:r>
          </a:p>
          <a:p>
            <a:r>
              <a:rPr lang="et-EE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2636912"/>
            <a:ext cx="79928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@foreach (var item in Model) {</a:t>
            </a:r>
          </a:p>
          <a:p>
            <a:r>
              <a:rPr lang="et-EE" dirty="0"/>
              <a:t>	</a:t>
            </a:r>
            <a:r>
              <a:rPr lang="et-EE" dirty="0" smtClean="0"/>
              <a:t>&lt;tr&gt;</a:t>
            </a:r>
          </a:p>
          <a:p>
            <a:r>
              <a:rPr lang="et-EE" dirty="0"/>
              <a:t>	</a:t>
            </a:r>
            <a:r>
              <a:rPr lang="et-EE" dirty="0" smtClean="0"/>
              <a:t>	&lt;td&gt;</a:t>
            </a:r>
          </a:p>
          <a:p>
            <a:r>
              <a:rPr lang="et-EE" dirty="0"/>
              <a:t>	</a:t>
            </a:r>
            <a:r>
              <a:rPr lang="et-EE" dirty="0" smtClean="0"/>
              <a:t>		@item.FirstName, @item.LastName</a:t>
            </a:r>
          </a:p>
          <a:p>
            <a:r>
              <a:rPr lang="et-EE" dirty="0"/>
              <a:t>	</a:t>
            </a:r>
            <a:r>
              <a:rPr lang="et-EE" dirty="0" smtClean="0"/>
              <a:t>	&lt;/td&gt;</a:t>
            </a:r>
          </a:p>
          <a:p>
            <a:r>
              <a:rPr lang="et-EE" dirty="0"/>
              <a:t>	</a:t>
            </a:r>
            <a:r>
              <a:rPr lang="et-EE" dirty="0" smtClean="0"/>
              <a:t>&lt;/tr&gt;</a:t>
            </a:r>
          </a:p>
          <a:p>
            <a:r>
              <a:rPr lang="et-EE" dirty="0" smtClean="0"/>
              <a:t>}</a:t>
            </a:r>
            <a:endParaRPr lang="et-EE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5013176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@foreach (var item in Model) {</a:t>
            </a:r>
          </a:p>
          <a:p>
            <a:r>
              <a:rPr lang="et-EE" dirty="0"/>
              <a:t>	</a:t>
            </a:r>
            <a:r>
              <a:rPr lang="et-EE" dirty="0" smtClean="0"/>
              <a:t>KalaMaja &lt;- viga, pole C#!</a:t>
            </a:r>
          </a:p>
          <a:p>
            <a:r>
              <a:rPr lang="et-EE" dirty="0"/>
              <a:t>	</a:t>
            </a:r>
            <a:r>
              <a:rPr lang="et-EE" dirty="0" smtClean="0"/>
              <a:t>@:KalaMaja &lt;-väljundtekst </a:t>
            </a:r>
          </a:p>
          <a:p>
            <a:r>
              <a:rPr lang="et-EE" dirty="0"/>
              <a:t>	</a:t>
            </a:r>
            <a:r>
              <a:rPr lang="et-EE" dirty="0" smtClean="0"/>
              <a:t>&lt;text&gt;KalaMaja&lt;/text&gt; &lt;-väljundtekst</a:t>
            </a:r>
          </a:p>
          <a:p>
            <a:r>
              <a:rPr lang="et-EE" dirty="0" smtClean="0"/>
              <a:t>}</a:t>
            </a:r>
            <a:endParaRPr lang="et-E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81914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HTML Helpers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Teevad standardsete HTML-plokkide genereerimise lihtsaks. 2 versiooni – tugevalt tüübitud (..For) ja mitte.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Inputs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Links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Forms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Validation messages</a:t>
            </a:r>
            <a:br>
              <a:rPr lang="et-EE" dirty="0" smtClean="0"/>
            </a:b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@Html.LabelFor @Html.EditorFor @Html.ValidationMesageFor @Html.ActionLink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2596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Andmete saatmine vaatele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58816" cy="283691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t-EE" sz="2000" dirty="0" smtClean="0"/>
              <a:t>Mittetüübitud vaade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ViewBag (ja TempData) on kasutusel info edastamiseks kontrollerist vaatesse</a:t>
            </a:r>
          </a:p>
          <a:p>
            <a:pPr>
              <a:buFont typeface="Arial" pitchFamily="34" charset="0"/>
              <a:buChar char="•"/>
            </a:pPr>
            <a:r>
              <a:rPr lang="et-EE" sz="2000" dirty="0" smtClean="0"/>
              <a:t>Intellisense tuge ei paku!</a:t>
            </a:r>
            <a:br>
              <a:rPr lang="et-EE" sz="2000" dirty="0" smtClean="0"/>
            </a:br>
            <a:r>
              <a:rPr lang="et-EE" sz="2000" dirty="0" smtClean="0"/>
              <a:t>Kollektsiooni pandud objekte peate ise peast teadma</a:t>
            </a:r>
          </a:p>
          <a:p>
            <a:pPr>
              <a:buFont typeface="Arial" pitchFamily="34" charset="0"/>
              <a:buChar char="•"/>
            </a:pPr>
            <a:endParaRPr lang="et-EE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220072" y="1628800"/>
            <a:ext cx="38884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dirty="0"/>
              <a:t> </a:t>
            </a:r>
            <a:r>
              <a:rPr lang="et-EE" sz="1400" dirty="0" smtClean="0"/>
              <a:t>       public </a:t>
            </a:r>
            <a:r>
              <a:rPr lang="et-EE" sz="1400" dirty="0"/>
              <a:t>ActionResult HelloView()</a:t>
            </a:r>
          </a:p>
          <a:p>
            <a:r>
              <a:rPr lang="et-EE" sz="1400" dirty="0"/>
              <a:t>        {</a:t>
            </a:r>
          </a:p>
          <a:p>
            <a:r>
              <a:rPr lang="et-EE" sz="1400" dirty="0"/>
              <a:t>            ViewBag.FirstName = "John";</a:t>
            </a:r>
          </a:p>
          <a:p>
            <a:r>
              <a:rPr lang="et-EE" sz="1400" dirty="0"/>
              <a:t>            ViewBag.LastName = "Doe";</a:t>
            </a:r>
          </a:p>
          <a:p>
            <a:r>
              <a:rPr lang="et-EE" sz="1400" dirty="0"/>
              <a:t>            return View();</a:t>
            </a:r>
          </a:p>
          <a:p>
            <a:r>
              <a:rPr lang="et-EE" sz="1400" dirty="0"/>
              <a:t>       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16016" y="3378001"/>
            <a:ext cx="45825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@{</a:t>
            </a:r>
          </a:p>
          <a:p>
            <a:r>
              <a:rPr lang="en-US" sz="1200" dirty="0"/>
              <a:t>    </a:t>
            </a:r>
            <a:r>
              <a:rPr lang="en-US" sz="1200" dirty="0" err="1"/>
              <a:t>ViewBag.Title</a:t>
            </a:r>
            <a:r>
              <a:rPr lang="en-US" sz="1200" dirty="0"/>
              <a:t> = "</a:t>
            </a:r>
            <a:r>
              <a:rPr lang="en-US" sz="1200" dirty="0" err="1"/>
              <a:t>HelloView</a:t>
            </a:r>
            <a:r>
              <a:rPr lang="en-US" sz="1200" dirty="0"/>
              <a:t>";</a:t>
            </a:r>
          </a:p>
          <a:p>
            <a:r>
              <a:rPr lang="en-US" sz="1200" dirty="0"/>
              <a:t>}</a:t>
            </a:r>
          </a:p>
          <a:p>
            <a:endParaRPr lang="en-US" sz="1200" dirty="0"/>
          </a:p>
          <a:p>
            <a:r>
              <a:rPr lang="en-US" sz="1200" dirty="0"/>
              <a:t>&lt;h2&gt;Hello, @</a:t>
            </a:r>
            <a:r>
              <a:rPr lang="en-US" sz="1200" dirty="0" err="1"/>
              <a:t>ViewBag.FirstName</a:t>
            </a:r>
            <a:r>
              <a:rPr lang="en-US" sz="1200" dirty="0"/>
              <a:t> @</a:t>
            </a:r>
            <a:r>
              <a:rPr lang="en-US" sz="1200" dirty="0" err="1"/>
              <a:t>ViewBag.LastName</a:t>
            </a:r>
            <a:r>
              <a:rPr lang="en-US" sz="1200" dirty="0"/>
              <a:t>&lt;/h2&gt;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591020"/>
            <a:ext cx="3482340" cy="199644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33629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70186"/>
          </a:xfrm>
        </p:spPr>
        <p:txBody>
          <a:bodyPr>
            <a:normAutofit/>
          </a:bodyPr>
          <a:lstStyle/>
          <a:p>
            <a:r>
              <a:rPr lang="et-EE" dirty="0"/>
              <a:t>Andmete saatmine </a:t>
            </a:r>
            <a:r>
              <a:rPr lang="et-EE" dirty="0" smtClean="0"/>
              <a:t>vaatele – tugevalt tüübitud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8840"/>
            <a:ext cx="7467600" cy="338437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Kontrollerist edastatakse vaatele mudel</a:t>
            </a:r>
          </a:p>
          <a:p>
            <a:pPr>
              <a:buFont typeface="Arial" pitchFamily="34" charset="0"/>
              <a:buChar char="•"/>
            </a:pPr>
            <a:endParaRPr lang="et-EE" dirty="0"/>
          </a:p>
          <a:p>
            <a:pPr>
              <a:buFont typeface="Arial" pitchFamily="34" charset="0"/>
              <a:buChar char="•"/>
            </a:pPr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Vaates defineeritakse, millist mudelit vaade kasutab</a:t>
            </a:r>
            <a:br>
              <a:rPr lang="et-EE" dirty="0" smtClean="0"/>
            </a:b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578497" y="2640687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 public </a:t>
            </a:r>
            <a:r>
              <a:rPr lang="en-US" sz="1200" dirty="0" err="1"/>
              <a:t>ActionResult</a:t>
            </a:r>
            <a:r>
              <a:rPr lang="en-US" sz="1200" dirty="0"/>
              <a:t> </a:t>
            </a:r>
            <a:r>
              <a:rPr lang="en-US" sz="1200" dirty="0" err="1"/>
              <a:t>HelloView</a:t>
            </a:r>
            <a:r>
              <a:rPr lang="en-US" sz="1200" dirty="0"/>
              <a:t>()</a:t>
            </a:r>
          </a:p>
          <a:p>
            <a:r>
              <a:rPr lang="en-US" sz="1200" dirty="0"/>
              <a:t>        {</a:t>
            </a:r>
          </a:p>
          <a:p>
            <a:r>
              <a:rPr lang="en-US" sz="1200" dirty="0"/>
              <a:t>            </a:t>
            </a:r>
            <a:r>
              <a:rPr lang="en-US" sz="1200" dirty="0" err="1"/>
              <a:t>var</a:t>
            </a:r>
            <a:r>
              <a:rPr lang="en-US" sz="1200" dirty="0"/>
              <a:t> model = new Person { </a:t>
            </a:r>
            <a:r>
              <a:rPr lang="en-US" sz="1200" dirty="0" err="1"/>
              <a:t>FirstName</a:t>
            </a:r>
            <a:r>
              <a:rPr lang="en-US" sz="1200" dirty="0"/>
              <a:t> = "John", </a:t>
            </a:r>
            <a:r>
              <a:rPr lang="en-US" sz="1200" dirty="0" err="1"/>
              <a:t>LastName</a:t>
            </a:r>
            <a:r>
              <a:rPr lang="en-US" sz="1200" dirty="0"/>
              <a:t> = "Doe"};</a:t>
            </a:r>
          </a:p>
          <a:p>
            <a:r>
              <a:rPr lang="en-US" sz="1200" dirty="0"/>
              <a:t>            return </a:t>
            </a:r>
            <a:r>
              <a:rPr lang="en-US" sz="1200" dirty="0" smtClean="0"/>
              <a:t>View(</a:t>
            </a:r>
            <a:r>
              <a:rPr lang="et-EE" sz="1200" dirty="0" smtClean="0"/>
              <a:t>model</a:t>
            </a:r>
            <a:r>
              <a:rPr lang="en-US" sz="1200" dirty="0" smtClean="0"/>
              <a:t>);</a:t>
            </a:r>
            <a:endParaRPr lang="en-US" sz="1200" dirty="0"/>
          </a:p>
          <a:p>
            <a:r>
              <a:rPr lang="en-US" sz="1200" dirty="0"/>
              <a:t>        }</a:t>
            </a:r>
            <a:endParaRPr lang="et-EE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10748" y="4725144"/>
            <a:ext cx="7848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@model </a:t>
            </a:r>
            <a:r>
              <a:rPr lang="en-US" dirty="0" err="1"/>
              <a:t>ContactModels.Person</a:t>
            </a:r>
            <a:endParaRPr lang="en-US" dirty="0"/>
          </a:p>
          <a:p>
            <a:r>
              <a:rPr lang="en-US" dirty="0"/>
              <a:t>@{</a:t>
            </a:r>
          </a:p>
          <a:p>
            <a:r>
              <a:rPr lang="en-US" dirty="0"/>
              <a:t>    </a:t>
            </a:r>
            <a:r>
              <a:rPr lang="en-US" dirty="0" err="1"/>
              <a:t>ViewBag.Title</a:t>
            </a:r>
            <a:r>
              <a:rPr lang="en-US" dirty="0"/>
              <a:t> = "</a:t>
            </a:r>
            <a:r>
              <a:rPr lang="en-US" dirty="0" err="1"/>
              <a:t>HelloView</a:t>
            </a:r>
            <a:r>
              <a:rPr lang="en-US" dirty="0"/>
              <a:t>";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&lt;h2&gt;Hello, @</a:t>
            </a:r>
            <a:r>
              <a:rPr lang="en-US" dirty="0" err="1"/>
              <a:t>Model.FirstName</a:t>
            </a:r>
            <a:r>
              <a:rPr lang="en-US" dirty="0"/>
              <a:t> @</a:t>
            </a:r>
            <a:r>
              <a:rPr lang="en-US" dirty="0" err="1"/>
              <a:t>Model.LastName</a:t>
            </a:r>
            <a:r>
              <a:rPr lang="en-US" dirty="0"/>
              <a:t>&lt;/h2&gt;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74416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ViewModel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3701007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Kasutatakse juhul, kui vaates on vaja kasutada rohkem infot kui äriloogika otsesed objektid pakuvad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Tüüpiline kasutusjuht on kõikvõimalikud drop-down listid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Tugevalt tüübitud vaated on kohustuslikud!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8608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Kontrolleri lisamine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384502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Hiire parem klikk Controllers kaustal ja</a:t>
            </a:r>
            <a:br>
              <a:rPr lang="et-EE" dirty="0" smtClean="0"/>
            </a:br>
            <a:r>
              <a:rPr lang="et-EE" dirty="0" smtClean="0"/>
              <a:t>Add-&gt;Controller...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Lisame PersonController’i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Tüüpiliselt loome kontrolleri, kasutades Entity Frameworki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Kirjutame konrtolleri ümber, kasutades Unit of Work mustrit</a:t>
            </a:r>
            <a:endParaRPr lang="et-E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7850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Controller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532655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/>
              <a:t>http://</a:t>
            </a:r>
            <a:r>
              <a:rPr lang="et-EE" dirty="0" smtClean="0"/>
              <a:t>localhost:xxxx/Home/About</a:t>
            </a:r>
            <a:endParaRPr lang="et-E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420888"/>
            <a:ext cx="7414260" cy="298704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97729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Vaate lisamine (Index)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Kontrolleri lähtekoodis parem hiireklikk meetodi sees ja Add View...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Vaate nimi tekib ise meetodi nimest, Intellisense!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Create strongly typed view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Valige sobiv mudel (refereerige eelnevalt oma mudeliprojekti)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Scaffold template: List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2131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4824536" cy="669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100" dirty="0"/>
              <a:t>@model IEnumerable&lt;ContactModels.Person&gt;</a:t>
            </a:r>
          </a:p>
          <a:p>
            <a:endParaRPr lang="et-EE" sz="1100" dirty="0"/>
          </a:p>
          <a:p>
            <a:r>
              <a:rPr lang="et-EE" sz="1100" dirty="0"/>
              <a:t>@{</a:t>
            </a:r>
          </a:p>
          <a:p>
            <a:r>
              <a:rPr lang="et-EE" sz="1100" dirty="0"/>
              <a:t>    ViewBag.Title = "Index";</a:t>
            </a:r>
          </a:p>
          <a:p>
            <a:r>
              <a:rPr lang="et-EE" sz="1100" dirty="0"/>
              <a:t>}</a:t>
            </a:r>
          </a:p>
          <a:p>
            <a:endParaRPr lang="et-EE" sz="1100" dirty="0"/>
          </a:p>
          <a:p>
            <a:r>
              <a:rPr lang="et-EE" sz="1100" dirty="0"/>
              <a:t>&lt;h2&gt;Index&lt;/h2&gt;</a:t>
            </a:r>
          </a:p>
          <a:p>
            <a:endParaRPr lang="et-EE" sz="1100" dirty="0"/>
          </a:p>
          <a:p>
            <a:r>
              <a:rPr lang="et-EE" sz="1100" dirty="0"/>
              <a:t>&lt;p&gt;</a:t>
            </a:r>
          </a:p>
          <a:p>
            <a:r>
              <a:rPr lang="et-EE" sz="1100" dirty="0"/>
              <a:t>    @Html.ActionLink("Create New", "Create")</a:t>
            </a:r>
          </a:p>
          <a:p>
            <a:r>
              <a:rPr lang="et-EE" sz="1100" dirty="0"/>
              <a:t>&lt;/p&gt;</a:t>
            </a:r>
          </a:p>
          <a:p>
            <a:r>
              <a:rPr lang="et-EE" sz="1100" dirty="0"/>
              <a:t>&lt;table&gt;</a:t>
            </a:r>
          </a:p>
          <a:p>
            <a:r>
              <a:rPr lang="et-EE" sz="1100" dirty="0"/>
              <a:t>    &lt;tr&gt;</a:t>
            </a:r>
          </a:p>
          <a:p>
            <a:r>
              <a:rPr lang="et-EE" sz="1100" dirty="0"/>
              <a:t>        &lt;th&gt;</a:t>
            </a:r>
          </a:p>
          <a:p>
            <a:r>
              <a:rPr lang="et-EE" sz="1100" dirty="0"/>
              <a:t>            @Html.DisplayNameFor(model =&gt; model.FirstName)</a:t>
            </a:r>
          </a:p>
          <a:p>
            <a:r>
              <a:rPr lang="et-EE" sz="1100" dirty="0"/>
              <a:t>        &lt;/th&gt;</a:t>
            </a:r>
          </a:p>
          <a:p>
            <a:r>
              <a:rPr lang="et-EE" sz="1100" dirty="0"/>
              <a:t>        &lt;th&gt;</a:t>
            </a:r>
          </a:p>
          <a:p>
            <a:r>
              <a:rPr lang="et-EE" sz="1100" dirty="0"/>
              <a:t>            @Html.DisplayNameFor(model =&gt; model.LastName)</a:t>
            </a:r>
          </a:p>
          <a:p>
            <a:r>
              <a:rPr lang="et-EE" sz="1100" dirty="0"/>
              <a:t>        &lt;/th&gt;</a:t>
            </a:r>
          </a:p>
          <a:p>
            <a:r>
              <a:rPr lang="et-EE" sz="1100" dirty="0"/>
              <a:t>        &lt;th&gt;&lt;/th&gt;</a:t>
            </a:r>
          </a:p>
          <a:p>
            <a:r>
              <a:rPr lang="et-EE" sz="1100" dirty="0"/>
              <a:t>    &lt;/tr&gt;</a:t>
            </a:r>
          </a:p>
          <a:p>
            <a:endParaRPr lang="et-EE" sz="1100" dirty="0"/>
          </a:p>
          <a:p>
            <a:r>
              <a:rPr lang="et-EE" sz="1100" dirty="0"/>
              <a:t>@foreach (var item in Model) {</a:t>
            </a:r>
          </a:p>
          <a:p>
            <a:r>
              <a:rPr lang="et-EE" sz="1100" dirty="0"/>
              <a:t>    &lt;tr&gt;</a:t>
            </a:r>
          </a:p>
          <a:p>
            <a:r>
              <a:rPr lang="et-EE" sz="1100" dirty="0"/>
              <a:t>        &lt;td&gt;</a:t>
            </a:r>
          </a:p>
          <a:p>
            <a:r>
              <a:rPr lang="et-EE" sz="1100" dirty="0"/>
              <a:t>            @Html.DisplayFor(modelItem =&gt; item.FirstName)</a:t>
            </a:r>
          </a:p>
          <a:p>
            <a:r>
              <a:rPr lang="et-EE" sz="1100" dirty="0"/>
              <a:t>        &lt;/td&gt;</a:t>
            </a:r>
          </a:p>
          <a:p>
            <a:r>
              <a:rPr lang="et-EE" sz="1100" dirty="0"/>
              <a:t>        &lt;td&gt;</a:t>
            </a:r>
          </a:p>
          <a:p>
            <a:r>
              <a:rPr lang="et-EE" sz="1100" dirty="0"/>
              <a:t>            @Html.DisplayFor(modelItem =&gt; item.LastName)</a:t>
            </a:r>
          </a:p>
          <a:p>
            <a:r>
              <a:rPr lang="et-EE" sz="1100" dirty="0"/>
              <a:t>        &lt;/td&gt;</a:t>
            </a:r>
          </a:p>
          <a:p>
            <a:r>
              <a:rPr lang="et-EE" sz="1100" dirty="0"/>
              <a:t>        &lt;td&gt;</a:t>
            </a:r>
          </a:p>
          <a:p>
            <a:r>
              <a:rPr lang="et-EE" sz="1100" dirty="0"/>
              <a:t>            @Html.ActionLink("Edit", "Edit", new { id=item.PersonID }) |</a:t>
            </a:r>
          </a:p>
          <a:p>
            <a:r>
              <a:rPr lang="et-EE" sz="1100" dirty="0"/>
              <a:t>            @Html.ActionLink("Details", "Details", new { id=item.PersonID }) |</a:t>
            </a:r>
          </a:p>
          <a:p>
            <a:r>
              <a:rPr lang="et-EE" sz="1100" dirty="0"/>
              <a:t>            @Html.ActionLink("Delete", "Delete", new { id=item.PersonID })</a:t>
            </a:r>
          </a:p>
          <a:p>
            <a:r>
              <a:rPr lang="et-EE" sz="1100" dirty="0"/>
              <a:t>        &lt;/td&gt;</a:t>
            </a:r>
          </a:p>
          <a:p>
            <a:r>
              <a:rPr lang="et-EE" sz="1100" dirty="0"/>
              <a:t>    &lt;/tr&gt;</a:t>
            </a:r>
          </a:p>
          <a:p>
            <a:r>
              <a:rPr lang="et-EE" sz="1100" dirty="0"/>
              <a:t>}</a:t>
            </a:r>
          </a:p>
          <a:p>
            <a:endParaRPr lang="et-EE" sz="1100" dirty="0"/>
          </a:p>
          <a:p>
            <a:r>
              <a:rPr lang="et-EE" sz="1100" dirty="0"/>
              <a:t>&lt;/table&gt;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635896" y="116632"/>
            <a:ext cx="5256584" cy="1080120"/>
          </a:xfrm>
        </p:spPr>
        <p:txBody>
          <a:bodyPr>
            <a:noAutofit/>
          </a:bodyPr>
          <a:lstStyle/>
          <a:p>
            <a:pPr algn="r"/>
            <a:r>
              <a:rPr lang="et-EE" sz="2800" dirty="0" smtClean="0"/>
              <a:t>/Views/Person/Index.cshtml</a:t>
            </a:r>
            <a:endParaRPr lang="et-EE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34554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DI/UOW kasutamine </a:t>
            </a:r>
            <a:r>
              <a:rPr lang="et-EE" dirty="0" smtClean="0"/>
              <a:t>kontrolleris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1396751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DI initsialiseerib UOW konstruktoris</a:t>
            </a:r>
            <a:endParaRPr lang="et-EE" dirty="0" smtClean="0"/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Pärida andmed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Laadida andmed mudelisse ja edastada vaatele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2924944"/>
            <a:ext cx="8496944" cy="323165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UsersController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: </a:t>
            </a:r>
            <a:r>
              <a:rPr lang="en-US" sz="12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Controller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readonly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NLog.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Logger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_logger =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NLog.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LogManager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.GetCurrentClassLogger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readonly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_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instanceId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Guid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.NewGuid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().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ToString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sz="12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private</a:t>
            </a:r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readonly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IUOW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_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uow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UsersController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2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IUOW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uow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en-US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_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logger.Info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2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"_</a:t>
            </a:r>
            <a:r>
              <a:rPr lang="en-US" sz="1200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instanceId</a:t>
            </a:r>
            <a:r>
              <a:rPr lang="en-US" sz="1200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: "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_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instanceId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pl-PL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</a:t>
            </a:r>
            <a:r>
              <a:rPr lang="pl-PL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_</a:t>
            </a:r>
            <a:r>
              <a:rPr lang="pl-PL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uow</a:t>
            </a:r>
            <a:r>
              <a:rPr lang="pl-PL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pl-PL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uow</a:t>
            </a:r>
            <a:r>
              <a:rPr lang="pl-PL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r>
              <a:rPr lang="pl-PL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endParaRPr lang="pl-PL" sz="12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pl-PL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200" dirty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GET: </a:t>
            </a:r>
            <a:r>
              <a:rPr lang="pl-PL" sz="1200" dirty="0" err="1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Users</a:t>
            </a:r>
            <a:endParaRPr lang="pl-PL" sz="12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pl-PL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pl-PL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200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ActionResult</a:t>
            </a:r>
            <a:r>
              <a:rPr lang="pl-PL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Index()</a:t>
            </a:r>
          </a:p>
          <a:p>
            <a:r>
              <a:rPr lang="pl-PL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pl-PL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pl-PL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/>
            </a:r>
            <a:r>
              <a:rPr lang="pl-PL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2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pl-PL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View</a:t>
            </a:r>
            <a:r>
              <a:rPr lang="pl-PL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(_</a:t>
            </a:r>
            <a:r>
              <a:rPr lang="pl-PL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uow.Users.All</a:t>
            </a:r>
            <a:r>
              <a:rPr lang="pl-PL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pl-PL" sz="12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</a:t>
            </a:r>
            <a:r>
              <a:rPr lang="pl-PL" sz="12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et-EE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78581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844824"/>
            <a:ext cx="6652260" cy="367284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6868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Controller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507288" cy="1728191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Routing määrab, milline kontroller ja milline meetod sellest kontrollerist välja kutsutakse http päringu peale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Routing defineeritakse failis App_Start\RouteConfig.cs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Standard: kontrollerinimi/meetodinimi/id</a:t>
            </a:r>
            <a:r>
              <a:rPr lang="et-EE"/>
              <a:t/>
            </a:r>
            <a:br>
              <a:rPr lang="et-EE"/>
            </a:br>
            <a:r>
              <a:rPr lang="et-EE" smtClean="0"/>
              <a:t>http://localhost/</a:t>
            </a:r>
            <a:r>
              <a:rPr lang="et-EE" dirty="0" smtClean="0"/>
              <a:t>Clients/Edit/789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8406" y="4077072"/>
            <a:ext cx="83529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namespace ContactWeb.Controllers</a:t>
            </a:r>
          </a:p>
          <a:p>
            <a:r>
              <a:rPr lang="et-EE" dirty="0"/>
              <a:t>{</a:t>
            </a:r>
          </a:p>
          <a:p>
            <a:r>
              <a:rPr lang="et-EE" dirty="0"/>
              <a:t>    public class HomeController : Controller</a:t>
            </a:r>
          </a:p>
          <a:p>
            <a:r>
              <a:rPr lang="et-EE" dirty="0"/>
              <a:t>    {</a:t>
            </a:r>
          </a:p>
          <a:p>
            <a:r>
              <a:rPr lang="et-EE" dirty="0"/>
              <a:t> </a:t>
            </a:r>
            <a:r>
              <a:rPr lang="et-EE" dirty="0" smtClean="0"/>
              <a:t>       public </a:t>
            </a:r>
            <a:r>
              <a:rPr lang="et-EE" dirty="0"/>
              <a:t>ActionResult About()</a:t>
            </a:r>
          </a:p>
          <a:p>
            <a:r>
              <a:rPr lang="et-EE" dirty="0"/>
              <a:t>        {</a:t>
            </a:r>
          </a:p>
          <a:p>
            <a:r>
              <a:rPr lang="et-EE" dirty="0"/>
              <a:t>            ViewBag.Message = "Your app description page.";</a:t>
            </a:r>
          </a:p>
          <a:p>
            <a:r>
              <a:rPr lang="et-EE" dirty="0" smtClean="0"/>
              <a:t>            return View();</a:t>
            </a:r>
          </a:p>
          <a:p>
            <a:r>
              <a:rPr lang="et-EE" dirty="0" smtClean="0"/>
              <a:t>        </a:t>
            </a:r>
            <a:r>
              <a:rPr lang="et-EE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2721" y="2780928"/>
            <a:ext cx="758997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dirty="0"/>
              <a:t>routes.MapRoute(</a:t>
            </a:r>
          </a:p>
          <a:p>
            <a:r>
              <a:rPr lang="et-EE" sz="1400" dirty="0"/>
              <a:t>                name: "Default",</a:t>
            </a:r>
          </a:p>
          <a:p>
            <a:r>
              <a:rPr lang="et-EE" sz="1400" dirty="0"/>
              <a:t>                url: "{controller}/{action}/{id}",</a:t>
            </a:r>
          </a:p>
          <a:p>
            <a:r>
              <a:rPr lang="et-EE" sz="1400" dirty="0"/>
              <a:t>                defaults: new { controller = "Home", action = "Index", id = UrlParameter.Optional }</a:t>
            </a:r>
          </a:p>
          <a:p>
            <a:r>
              <a:rPr lang="et-EE" sz="1400" dirty="0"/>
              <a:t>            );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68278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Controller – custom route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412776"/>
            <a:ext cx="7992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200" dirty="0"/>
              <a:t> public static void RegisterRoutes(RouteCollection routes)</a:t>
            </a:r>
          </a:p>
          <a:p>
            <a:r>
              <a:rPr lang="et-EE" sz="1200" dirty="0"/>
              <a:t>        {</a:t>
            </a:r>
          </a:p>
          <a:p>
            <a:r>
              <a:rPr lang="et-EE" sz="1200" dirty="0" smtClean="0"/>
              <a:t>...</a:t>
            </a:r>
            <a:endParaRPr lang="et-EE" sz="1200" dirty="0"/>
          </a:p>
          <a:p>
            <a:r>
              <a:rPr lang="et-EE" sz="1200" dirty="0"/>
              <a:t>            routes.MapRoute(</a:t>
            </a:r>
          </a:p>
          <a:p>
            <a:r>
              <a:rPr lang="et-EE" sz="1200" dirty="0"/>
              <a:t>                "Test",</a:t>
            </a:r>
          </a:p>
          <a:p>
            <a:r>
              <a:rPr lang="et-EE" sz="1200" dirty="0"/>
              <a:t>                "Test/{name}",</a:t>
            </a:r>
          </a:p>
          <a:p>
            <a:r>
              <a:rPr lang="et-EE" sz="1200" dirty="0"/>
              <a:t>                new { controller = "Home", action = "TestAction", name = "DefaultName" });</a:t>
            </a:r>
          </a:p>
          <a:p>
            <a:endParaRPr lang="et-EE" sz="1200" dirty="0"/>
          </a:p>
          <a:p>
            <a:r>
              <a:rPr lang="et-EE" sz="1200" dirty="0"/>
              <a:t>            routes.MapRoute(</a:t>
            </a:r>
          </a:p>
          <a:p>
            <a:r>
              <a:rPr lang="et-EE" sz="1200" dirty="0"/>
              <a:t>                name: "Default</a:t>
            </a:r>
            <a:r>
              <a:rPr lang="et-EE" sz="1200" dirty="0" smtClean="0"/>
              <a:t>",</a:t>
            </a:r>
          </a:p>
          <a:p>
            <a:r>
              <a:rPr lang="et-EE" sz="1200" dirty="0" smtClean="0"/>
              <a:t>...</a:t>
            </a:r>
            <a:endParaRPr lang="et-EE" sz="1200" dirty="0"/>
          </a:p>
          <a:p>
            <a:r>
              <a:rPr lang="et-EE" sz="1200" dirty="0" smtClean="0"/>
              <a:t>}</a:t>
            </a:r>
            <a:endParaRPr lang="et-EE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340768"/>
            <a:ext cx="2491740" cy="10134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068960"/>
            <a:ext cx="2819400" cy="10363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9552" y="4509120"/>
            <a:ext cx="69127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public class </a:t>
            </a:r>
            <a:r>
              <a:rPr lang="en-US" dirty="0" err="1"/>
              <a:t>HomeController</a:t>
            </a:r>
            <a:r>
              <a:rPr lang="en-US" dirty="0"/>
              <a:t> : Controller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public </a:t>
            </a:r>
            <a:r>
              <a:rPr lang="en-US" dirty="0" err="1"/>
              <a:t>ActionResult</a:t>
            </a:r>
            <a:r>
              <a:rPr lang="en-US" dirty="0"/>
              <a:t> </a:t>
            </a:r>
            <a:r>
              <a:rPr lang="en-US" dirty="0" err="1"/>
              <a:t>TestAction</a:t>
            </a:r>
            <a:r>
              <a:rPr lang="en-US" dirty="0"/>
              <a:t>(String name)</a:t>
            </a:r>
          </a:p>
          <a:p>
            <a:r>
              <a:rPr lang="en-US" dirty="0"/>
              <a:t>        {</a:t>
            </a:r>
          </a:p>
          <a:p>
            <a:r>
              <a:rPr lang="en-US" dirty="0"/>
              <a:t>            return Content(name);</a:t>
            </a:r>
          </a:p>
          <a:p>
            <a:r>
              <a:rPr lang="en-US" dirty="0"/>
              <a:t>        }</a:t>
            </a:r>
            <a:endParaRPr lang="et-E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56452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Controller - parameetrid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2836911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Meetodi signatuuris kirjeldada parameetrid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Asp.net MVC raamistik üritab need väärtustada igal võimalikul viisil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Routing infost, get ja post parameetritest</a:t>
            </a:r>
          </a:p>
          <a:p>
            <a:pPr>
              <a:buFont typeface="Arial" pitchFamily="34" charset="0"/>
              <a:buChar char="•"/>
            </a:pP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4221088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 public </a:t>
            </a:r>
            <a:r>
              <a:rPr lang="en-US" sz="1400" dirty="0" err="1"/>
              <a:t>ActionResult</a:t>
            </a:r>
            <a:r>
              <a:rPr lang="en-US" sz="1400" dirty="0"/>
              <a:t> </a:t>
            </a:r>
            <a:r>
              <a:rPr lang="en-US" sz="1400" dirty="0" err="1"/>
              <a:t>TestAction</a:t>
            </a:r>
            <a:r>
              <a:rPr lang="en-US" sz="1400" dirty="0"/>
              <a:t>(String name, String </a:t>
            </a:r>
            <a:r>
              <a:rPr lang="en-US" sz="1400" dirty="0" err="1"/>
              <a:t>secondName</a:t>
            </a:r>
            <a:r>
              <a:rPr lang="en-US" sz="1400" dirty="0"/>
              <a:t>)</a:t>
            </a:r>
          </a:p>
          <a:p>
            <a:r>
              <a:rPr lang="en-US" sz="1400" dirty="0"/>
              <a:t>        {</a:t>
            </a:r>
          </a:p>
          <a:p>
            <a:r>
              <a:rPr lang="en-US" sz="1400" dirty="0"/>
              <a:t>            return Content(name+"::"+</a:t>
            </a:r>
            <a:r>
              <a:rPr lang="en-US" sz="1400" dirty="0" err="1"/>
              <a:t>secondName</a:t>
            </a:r>
            <a:r>
              <a:rPr lang="en-US" sz="1400" dirty="0"/>
              <a:t>);</a:t>
            </a:r>
          </a:p>
          <a:p>
            <a:r>
              <a:rPr lang="en-US" sz="1400" dirty="0"/>
              <a:t>        }</a:t>
            </a:r>
            <a:endParaRPr lang="et-EE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805264"/>
            <a:ext cx="4381500" cy="55626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4038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Controller – info tagastamine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532656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Kõige lihtsam HelloWorld</a:t>
            </a:r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780928"/>
            <a:ext cx="3566160" cy="1371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9552" y="2420888"/>
            <a:ext cx="47525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using System;</a:t>
            </a:r>
          </a:p>
          <a:p>
            <a:r>
              <a:rPr lang="et-EE" dirty="0"/>
              <a:t>using System.Collections.Generic;</a:t>
            </a:r>
          </a:p>
          <a:p>
            <a:r>
              <a:rPr lang="et-EE" dirty="0"/>
              <a:t>using System.Linq;</a:t>
            </a:r>
          </a:p>
          <a:p>
            <a:r>
              <a:rPr lang="et-EE" dirty="0"/>
              <a:t>using System.Web;</a:t>
            </a:r>
          </a:p>
          <a:p>
            <a:r>
              <a:rPr lang="et-EE" dirty="0"/>
              <a:t>using System.Web.Mvc;</a:t>
            </a:r>
          </a:p>
          <a:p>
            <a:endParaRPr lang="et-EE" dirty="0"/>
          </a:p>
          <a:p>
            <a:r>
              <a:rPr lang="et-EE" dirty="0"/>
              <a:t>namespace ContactWeb.Controllers</a:t>
            </a:r>
          </a:p>
          <a:p>
            <a:r>
              <a:rPr lang="et-EE" dirty="0"/>
              <a:t>{</a:t>
            </a:r>
          </a:p>
          <a:p>
            <a:r>
              <a:rPr lang="et-EE" dirty="0"/>
              <a:t>    public class HomeController : Controller</a:t>
            </a:r>
          </a:p>
          <a:p>
            <a:r>
              <a:rPr lang="et-EE" dirty="0"/>
              <a:t>    {</a:t>
            </a:r>
          </a:p>
          <a:p>
            <a:r>
              <a:rPr lang="et-EE" dirty="0"/>
              <a:t>        public string HelloWorld()</a:t>
            </a:r>
          </a:p>
          <a:p>
            <a:r>
              <a:rPr lang="et-EE" dirty="0"/>
              <a:t>        {</a:t>
            </a:r>
          </a:p>
          <a:p>
            <a:r>
              <a:rPr lang="et-EE" dirty="0"/>
              <a:t>            return "Hello, world!";</a:t>
            </a:r>
          </a:p>
          <a:p>
            <a:r>
              <a:rPr lang="et-EE" dirty="0"/>
              <a:t>        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5303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922114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Controller – view (vaate) tagastamine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340768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public </a:t>
            </a:r>
            <a:r>
              <a:rPr lang="en-US" dirty="0" err="1"/>
              <a:t>ActionResult</a:t>
            </a:r>
            <a:r>
              <a:rPr lang="en-US" dirty="0"/>
              <a:t> </a:t>
            </a:r>
            <a:r>
              <a:rPr lang="en-US" dirty="0" err="1"/>
              <a:t>HelloView</a:t>
            </a:r>
            <a:r>
              <a:rPr lang="en-US" dirty="0"/>
              <a:t>()</a:t>
            </a:r>
          </a:p>
          <a:p>
            <a:r>
              <a:rPr lang="en-US" dirty="0"/>
              <a:t>        {</a:t>
            </a:r>
          </a:p>
          <a:p>
            <a:r>
              <a:rPr lang="en-US" dirty="0"/>
              <a:t>            return View();</a:t>
            </a:r>
          </a:p>
          <a:p>
            <a:r>
              <a:rPr lang="en-US" dirty="0"/>
              <a:t>        }</a:t>
            </a:r>
            <a:endParaRPr lang="et-E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708920"/>
            <a:ext cx="7650480" cy="12573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1560" y="4221088"/>
            <a:ext cx="58326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~/Views/Home/HelloView.aspx</a:t>
            </a:r>
          </a:p>
          <a:p>
            <a:r>
              <a:rPr lang="et-EE" dirty="0"/>
              <a:t>~/Views/Home/HelloView.ascx</a:t>
            </a:r>
          </a:p>
          <a:p>
            <a:r>
              <a:rPr lang="et-EE" dirty="0"/>
              <a:t>~/Views/Shared/HelloView.aspx</a:t>
            </a:r>
          </a:p>
          <a:p>
            <a:r>
              <a:rPr lang="et-EE" dirty="0"/>
              <a:t>~/Views/Shared/HelloView.ascx</a:t>
            </a:r>
          </a:p>
          <a:p>
            <a:r>
              <a:rPr lang="et-EE" dirty="0"/>
              <a:t>~/Views/Home/HelloView.cshtml</a:t>
            </a:r>
          </a:p>
          <a:p>
            <a:r>
              <a:rPr lang="et-EE" dirty="0"/>
              <a:t>~/Views/Home/HelloView.vbhtml</a:t>
            </a:r>
          </a:p>
          <a:p>
            <a:r>
              <a:rPr lang="et-EE" dirty="0"/>
              <a:t>~/Views/Shared/HelloView.cshtml</a:t>
            </a:r>
          </a:p>
          <a:p>
            <a:r>
              <a:rPr lang="et-EE" dirty="0"/>
              <a:t>~/Views/Shared/HelloView.vbhtml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8</a:t>
            </a:fld>
            <a:endParaRPr kumimoji="0" lang="en-US"/>
          </a:p>
        </p:txBody>
      </p:sp>
      <p:sp>
        <p:nvSpPr>
          <p:cNvPr id="7" name="TextBox 6"/>
          <p:cNvSpPr txBox="1"/>
          <p:nvPr/>
        </p:nvSpPr>
        <p:spPr>
          <a:xfrm>
            <a:off x="4468396" y="4878452"/>
            <a:ext cx="3951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Vaikimisi vaate võimalikud nimed!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12036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706090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Controller - ActionResult</a:t>
            </a:r>
            <a:endParaRPr lang="et-E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097988"/>
              </p:ext>
            </p:extLst>
          </p:nvPr>
        </p:nvGraphicFramePr>
        <p:xfrm>
          <a:off x="395536" y="1124744"/>
          <a:ext cx="8424936" cy="5371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3168352"/>
                <a:gridCol w="2592288"/>
              </a:tblGrid>
              <a:tr h="408279">
                <a:tc>
                  <a:txBody>
                    <a:bodyPr/>
                    <a:lstStyle/>
                    <a:p>
                      <a:r>
                        <a:rPr lang="et-EE" dirty="0" smtClean="0"/>
                        <a:t>Nimi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Raamistiku käitumine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Meetod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ContentResult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Tagastab</a:t>
                      </a:r>
                      <a:r>
                        <a:rPr lang="et-EE" baseline="0" dirty="0" smtClean="0"/>
                        <a:t> sõne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Content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EmptyResult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Ei tagasta midagi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FileContentResult</a:t>
                      </a:r>
                      <a:r>
                        <a:rPr lang="et-EE" baseline="0" dirty="0" smtClean="0"/>
                        <a:t> </a:t>
                      </a:r>
                      <a:r>
                        <a:rPr lang="et-EE" dirty="0" smtClean="0"/>
                        <a:t>FilePathResult FileStreamResult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Faili sisu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File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HttpUnauthorizedResult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HTTP 403 staatus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JavaScriptResult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Script käivitamiseks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JavaScript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RedirectResult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JSON</a:t>
                      </a:r>
                      <a:r>
                        <a:rPr lang="et-EE" baseline="0" dirty="0" smtClean="0"/>
                        <a:t> formaadis data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Json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RedirectToResult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Ümbersuunamine</a:t>
                      </a:r>
                      <a:r>
                        <a:rPr lang="et-EE" baseline="0" dirty="0" smtClean="0"/>
                        <a:t> uuele URLile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Redirect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RedirectToRouteResult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Ümbersuunamine</a:t>
                      </a:r>
                      <a:r>
                        <a:rPr lang="et-EE" baseline="0" dirty="0" smtClean="0"/>
                        <a:t> teisele meetodile või kontroller/meetodile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RedirectToRoute</a:t>
                      </a:r>
                    </a:p>
                    <a:p>
                      <a:r>
                        <a:rPr lang="et-EE" dirty="0" smtClean="0"/>
                        <a:t>RedirectToAction</a:t>
                      </a:r>
                      <a:endParaRPr lang="et-E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/>
                        <a:t>ViewResult</a:t>
                      </a:r>
                    </a:p>
                    <a:p>
                      <a:r>
                        <a:rPr lang="et-EE" dirty="0" smtClean="0"/>
                        <a:t>PartialViewResult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Tagastuse eest hoolitseb ViewEngine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View / PartialView</a:t>
                      </a:r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92514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1812</TotalTime>
  <Words>1800</Words>
  <Application>Microsoft Macintosh PowerPoint</Application>
  <PresentationFormat>On-screen Show (4:3)</PresentationFormat>
  <Paragraphs>434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Technic</vt:lpstr>
      <vt:lpstr>Asp.net mvc</vt:lpstr>
      <vt:lpstr>Model, View, Controller</vt:lpstr>
      <vt:lpstr>Controller</vt:lpstr>
      <vt:lpstr>Controller</vt:lpstr>
      <vt:lpstr>Controller – custom route</vt:lpstr>
      <vt:lpstr>Controller - parameetrid</vt:lpstr>
      <vt:lpstr>Controller – info tagastamine</vt:lpstr>
      <vt:lpstr>Controller – view (vaate) tagastamine</vt:lpstr>
      <vt:lpstr>Controller - ActionResult</vt:lpstr>
      <vt:lpstr>Controller – Action Selectors</vt:lpstr>
      <vt:lpstr>Controller – Action Filters</vt:lpstr>
      <vt:lpstr>Controller – Action Filters</vt:lpstr>
      <vt:lpstr>Controller – Global Filters</vt:lpstr>
      <vt:lpstr>Filter - HandleErrorAttribute</vt:lpstr>
      <vt:lpstr>Filter - HandleErrorAttribute</vt:lpstr>
      <vt:lpstr>Filter - Custom</vt:lpstr>
      <vt:lpstr>VIEW</vt:lpstr>
      <vt:lpstr>PowerPoint Presentation</vt:lpstr>
      <vt:lpstr>View</vt:lpstr>
      <vt:lpstr>View</vt:lpstr>
      <vt:lpstr>View – kust tuli kogu layout?</vt:lpstr>
      <vt:lpstr>Razor viewengine</vt:lpstr>
      <vt:lpstr>Razor expressions</vt:lpstr>
      <vt:lpstr>Razor code blocks</vt:lpstr>
      <vt:lpstr>HTML Helpers</vt:lpstr>
      <vt:lpstr>Andmete saatmine vaatele</vt:lpstr>
      <vt:lpstr>Andmete saatmine vaatele – tugevalt tüübitud</vt:lpstr>
      <vt:lpstr>ViewModel</vt:lpstr>
      <vt:lpstr>Kontrolleri lisamine</vt:lpstr>
      <vt:lpstr>Vaate lisamine (Index)</vt:lpstr>
      <vt:lpstr>/Views/Person/Index.cshtml</vt:lpstr>
      <vt:lpstr>DI/UOW kasutamine kontrolleris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mvc</dc:title>
  <dc:creator>user</dc:creator>
  <cp:lastModifiedBy>Andres Kaver</cp:lastModifiedBy>
  <cp:revision>73</cp:revision>
  <dcterms:created xsi:type="dcterms:W3CDTF">2013-03-22T18:29:38Z</dcterms:created>
  <dcterms:modified xsi:type="dcterms:W3CDTF">2015-04-16T06:22:50Z</dcterms:modified>
</cp:coreProperties>
</file>