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6" r:id="rId3"/>
    <p:sldId id="268" r:id="rId4"/>
    <p:sldId id="267" r:id="rId5"/>
    <p:sldId id="269" r:id="rId6"/>
    <p:sldId id="281" r:id="rId7"/>
    <p:sldId id="270" r:id="rId8"/>
    <p:sldId id="271" r:id="rId9"/>
    <p:sldId id="272" r:id="rId10"/>
    <p:sldId id="273" r:id="rId11"/>
    <p:sldId id="274" r:id="rId12"/>
    <p:sldId id="275" r:id="rId13"/>
    <p:sldId id="279" r:id="rId14"/>
    <p:sldId id="276" r:id="rId15"/>
    <p:sldId id="280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05/20/15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05/20/15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05/20/15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05/20/15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05/20/15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05/20/15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05/20/15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05/20/15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05/20/15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05/20/15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05/20/15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05/20/15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05/20/15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679440" cy="2301240"/>
          </a:xfrm>
        </p:spPr>
        <p:txBody>
          <a:bodyPr/>
          <a:lstStyle/>
          <a:p>
            <a:pPr algn="ctr"/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18516" y="2060848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Session, TempData, Cache</a:t>
            </a:r>
            <a:endParaRPr lang="et-EE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2015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headers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827584" y="2348880"/>
            <a:ext cx="7848872" cy="175432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OutputCache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(Duration = 60,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VaryByHeader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"Accept-Language"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Contact(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search)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View();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2060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Location – location of cached item</a:t>
            </a:r>
            <a:br>
              <a:rPr lang="en-US" dirty="0" smtClean="0"/>
            </a:br>
            <a:r>
              <a:rPr lang="en-US" b="1" dirty="0"/>
              <a:t>Any</a:t>
            </a:r>
            <a:r>
              <a:rPr lang="en-US" dirty="0"/>
              <a:t> – stores the output cache on the client’s browser, on the proxy server (or any other server) that participates in the request, or on the server where the request is processed. </a:t>
            </a:r>
            <a:r>
              <a:rPr lang="en-US" dirty="0" smtClean="0"/>
              <a:t>Default value. </a:t>
            </a:r>
            <a:br>
              <a:rPr lang="en-US" dirty="0" smtClean="0"/>
            </a:br>
            <a:r>
              <a:rPr lang="en-US" b="1" dirty="0" smtClean="0"/>
              <a:t>Client</a:t>
            </a:r>
            <a:r>
              <a:rPr lang="en-US" dirty="0" smtClean="0"/>
              <a:t> </a:t>
            </a:r>
            <a:r>
              <a:rPr lang="en-US" dirty="0"/>
              <a:t>– stores the output cache on the client’s </a:t>
            </a:r>
            <a:r>
              <a:rPr lang="en-US" dirty="0" smtClean="0"/>
              <a:t>browser.</a:t>
            </a:r>
            <a:br>
              <a:rPr lang="en-US" dirty="0" smtClean="0"/>
            </a:br>
            <a:r>
              <a:rPr lang="en-US" b="1" dirty="0" smtClean="0"/>
              <a:t>Downstream</a:t>
            </a:r>
            <a:r>
              <a:rPr lang="en-US" dirty="0" smtClean="0"/>
              <a:t> </a:t>
            </a:r>
            <a:r>
              <a:rPr lang="en-US" dirty="0"/>
              <a:t>– stores the output cache on any cache-capable devices (other than the origin server) that participates in the </a:t>
            </a:r>
            <a:r>
              <a:rPr lang="en-US" dirty="0" smtClean="0"/>
              <a:t>request.</a:t>
            </a:r>
            <a:br>
              <a:rPr lang="en-US" dirty="0" smtClean="0"/>
            </a:br>
            <a:r>
              <a:rPr lang="en-US" b="1" dirty="0" smtClean="0"/>
              <a:t>Server</a:t>
            </a:r>
            <a:r>
              <a:rPr lang="en-US" dirty="0" smtClean="0"/>
              <a:t> </a:t>
            </a:r>
            <a:r>
              <a:rPr lang="en-US" dirty="0"/>
              <a:t>– stores the output cache on the Web </a:t>
            </a:r>
            <a:r>
              <a:rPr lang="en-US" dirty="0" smtClean="0"/>
              <a:t>server.</a:t>
            </a:r>
            <a:br>
              <a:rPr lang="en-US" dirty="0" smtClean="0"/>
            </a:br>
            <a:r>
              <a:rPr lang="en-US" b="1" dirty="0" smtClean="0"/>
              <a:t>None</a:t>
            </a:r>
            <a:r>
              <a:rPr lang="en-US" dirty="0" smtClean="0"/>
              <a:t> </a:t>
            </a:r>
            <a:r>
              <a:rPr lang="en-US" dirty="0"/>
              <a:t>– turns off the output cache.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14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SqlDependency</a:t>
            </a:r>
            <a:r>
              <a:rPr lang="en-US" dirty="0"/>
              <a:t> </a:t>
            </a:r>
            <a:r>
              <a:rPr lang="en-US" dirty="0" smtClean="0"/>
              <a:t>– set </a:t>
            </a:r>
            <a:r>
              <a:rPr lang="en-US" dirty="0"/>
              <a:t>a dependency between the </a:t>
            </a:r>
            <a:r>
              <a:rPr lang="en-US" dirty="0" err="1" smtClean="0"/>
              <a:t>db</a:t>
            </a:r>
            <a:r>
              <a:rPr lang="en-US" dirty="0" smtClean="0"/>
              <a:t> and </a:t>
            </a:r>
            <a:r>
              <a:rPr lang="en-US" dirty="0"/>
              <a:t>the cache. At any time something is changed within the </a:t>
            </a:r>
            <a:r>
              <a:rPr lang="en-US" dirty="0" smtClean="0"/>
              <a:t>tracked table</a:t>
            </a:r>
            <a:r>
              <a:rPr lang="en-US" dirty="0"/>
              <a:t>(s</a:t>
            </a:r>
            <a:r>
              <a:rPr lang="en-US" dirty="0" smtClean="0"/>
              <a:t>), new </a:t>
            </a:r>
            <a:r>
              <a:rPr lang="en-US" dirty="0"/>
              <a:t>instance of the action result will be created in the cache</a:t>
            </a:r>
            <a:r>
              <a:rPr lang="en-US" dirty="0" smtClean="0"/>
              <a:t>.</a:t>
            </a:r>
          </a:p>
          <a:p>
            <a:r>
              <a:rPr lang="en-US" b="1" dirty="0" err="1"/>
              <a:t>CacheProfile</a:t>
            </a:r>
            <a:r>
              <a:rPr lang="en-US" dirty="0"/>
              <a:t> </a:t>
            </a:r>
            <a:r>
              <a:rPr lang="en-US" dirty="0" smtClean="0"/>
              <a:t>–make </a:t>
            </a:r>
            <a:r>
              <a:rPr lang="en-US" dirty="0"/>
              <a:t>an Output cache profile in the </a:t>
            </a:r>
            <a:r>
              <a:rPr lang="en-US" dirty="0" err="1" smtClean="0"/>
              <a:t>Web.config</a:t>
            </a:r>
            <a:r>
              <a:rPr lang="en-US" dirty="0"/>
              <a:t> </a:t>
            </a:r>
            <a:r>
              <a:rPr lang="en-US" dirty="0" smtClean="0"/>
              <a:t>– so no recompile is needed for cache configuration.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427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412776"/>
            <a:ext cx="7848872" cy="45243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dirty="0">
                <a:solidFill>
                  <a:srgbClr val="6B0001"/>
                </a:solidFill>
                <a:latin typeface="Consolas"/>
              </a:rPr>
              <a:t>caching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6B0001"/>
                </a:solidFill>
                <a:latin typeface="Consolas"/>
              </a:rPr>
              <a:t>outputCacheSettings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6B0001"/>
                </a:solidFill>
                <a:latin typeface="Consolas"/>
              </a:rPr>
              <a:t>outputCacheProfiles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6B0001"/>
                </a:solidFill>
                <a:latin typeface="Consolas"/>
              </a:rPr>
              <a:t>add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</a:t>
            </a:r>
            <a:r>
              <a:rPr lang="en-US" dirty="0">
                <a:solidFill>
                  <a:srgbClr val="FB0007"/>
                </a:solidFill>
                <a:latin typeface="Consolas"/>
              </a:rPr>
              <a:t>name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MyCacheProfile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         </a:t>
            </a:r>
            <a:r>
              <a:rPr lang="en-US" dirty="0">
                <a:solidFill>
                  <a:srgbClr val="FB0007"/>
                </a:solidFill>
                <a:latin typeface="Consolas"/>
              </a:rPr>
              <a:t>duration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="30"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pt-BR" dirty="0">
                <a:solidFill>
                  <a:srgbClr val="0E0E0E"/>
                </a:solidFill>
                <a:latin typeface="Consolas"/>
              </a:rPr>
              <a:t>               </a:t>
            </a:r>
            <a:r>
              <a:rPr lang="pt-BR" dirty="0" err="1">
                <a:solidFill>
                  <a:srgbClr val="FB0007"/>
                </a:solidFill>
                <a:latin typeface="Consolas"/>
              </a:rPr>
              <a:t>varyByParam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="id"</a:t>
            </a:r>
            <a:endParaRPr lang="pt-BR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         </a:t>
            </a:r>
            <a:r>
              <a:rPr lang="en-US" dirty="0">
                <a:solidFill>
                  <a:srgbClr val="FB0007"/>
                </a:solidFill>
                <a:latin typeface="Consolas"/>
              </a:rPr>
              <a:t>location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="Any"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6B0001"/>
                </a:solidFill>
                <a:latin typeface="Consolas"/>
              </a:rPr>
              <a:t>outputCacheProfiles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6B0001"/>
                </a:solidFill>
                <a:latin typeface="Consolas"/>
              </a:rPr>
              <a:t>outputCacheSettings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pl-PL" dirty="0">
                <a:solidFill>
                  <a:srgbClr val="0E0E0E"/>
                </a:solidFill>
                <a:latin typeface="Consolas"/>
              </a:rPr>
              <a:t>    </a:t>
            </a:r>
            <a:r>
              <a:rPr lang="pl-PL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pl-PL" dirty="0" err="1">
                <a:solidFill>
                  <a:srgbClr val="6B0001"/>
                </a:solidFill>
                <a:latin typeface="Consolas"/>
              </a:rPr>
              <a:t>caching</a:t>
            </a:r>
            <a:r>
              <a:rPr lang="pl-PL" dirty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pl-PL" dirty="0" smtClean="0">
                <a:solidFill>
                  <a:srgbClr val="0000FF"/>
                </a:solidFill>
                <a:latin typeface="Consolas"/>
              </a:rPr>
              <a:t>……</a:t>
            </a: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[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OutputCache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CacheProfile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= </a:t>
            </a:r>
            <a:r>
              <a:rPr lang="en-US" dirty="0">
                <a:solidFill>
                  <a:srgbClr val="6B006D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6B006D"/>
                </a:solidFill>
                <a:latin typeface="Consolas"/>
              </a:rPr>
              <a:t>MyCacheProfile</a:t>
            </a:r>
            <a:r>
              <a:rPr lang="en-US" dirty="0">
                <a:solidFill>
                  <a:srgbClr val="6B006D"/>
                </a:solidFill>
                <a:latin typeface="Consolas"/>
              </a:rPr>
              <a:t>"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)]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ActionResult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E0E0E"/>
                </a:solidFill>
                <a:latin typeface="Consolas"/>
              </a:rPr>
              <a:t>Index(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)</a:t>
            </a: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{  </a:t>
            </a: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View();</a:t>
            </a: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0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ache </a:t>
            </a:r>
            <a:r>
              <a:rPr lang="en-US" dirty="0"/>
              <a:t>only the data and not the whole </a:t>
            </a:r>
            <a:r>
              <a:rPr lang="en-US" dirty="0" smtClean="0"/>
              <a:t>page</a:t>
            </a:r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“</a:t>
            </a:r>
            <a:r>
              <a:rPr lang="en-US" dirty="0" err="1"/>
              <a:t>HttpContext.Cache</a:t>
            </a:r>
            <a:r>
              <a:rPr lang="en-US" dirty="0" smtClean="0"/>
              <a:t>”</a:t>
            </a:r>
          </a:p>
          <a:p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one instance of the Cache class per application </a:t>
            </a:r>
            <a:r>
              <a:rPr lang="en-US" dirty="0" smtClean="0"/>
              <a:t>domain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4221088"/>
            <a:ext cx="8892480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ActionResult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E0E0E"/>
                </a:solidFill>
                <a:latin typeface="Consolas"/>
              </a:rPr>
              <a:t>Index(){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(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System.Web.HttpContext.Current.Cache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[</a:t>
            </a:r>
            <a:r>
              <a:rPr lang="en-US" dirty="0">
                <a:solidFill>
                  <a:srgbClr val="6B006D"/>
                </a:solidFill>
                <a:latin typeface="Consolas"/>
              </a:rPr>
              <a:t>"time"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] ==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null</a:t>
            </a:r>
            <a:r>
              <a:rPr lang="en-US" dirty="0" smtClean="0">
                <a:solidFill>
                  <a:srgbClr val="0E0E0E"/>
                </a:solidFill>
                <a:latin typeface="Consolas"/>
              </a:rPr>
              <a:t>){</a:t>
            </a:r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    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System.Web.HttpContext.Current.Cache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[</a:t>
            </a:r>
            <a:r>
              <a:rPr lang="en-US" dirty="0">
                <a:solidFill>
                  <a:srgbClr val="6B006D"/>
                </a:solidFill>
                <a:latin typeface="Consolas"/>
              </a:rPr>
              <a:t>"time"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] = 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DateTime.Now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}</a:t>
            </a:r>
          </a:p>
          <a:p>
            <a:endParaRPr lang="en-US" dirty="0">
              <a:solidFill>
                <a:srgbClr val="0E0E0E"/>
              </a:solidFill>
              <a:latin typeface="Consolas"/>
            </a:endParaRP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ViewBag.Time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= ((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DateTime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)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System.Web.HttpContext.Current.Cache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[</a:t>
            </a:r>
            <a:r>
              <a:rPr lang="en-US" dirty="0">
                <a:solidFill>
                  <a:srgbClr val="6B006D"/>
                </a:solidFill>
                <a:latin typeface="Consolas"/>
              </a:rPr>
              <a:t>"time"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]).</a:t>
            </a:r>
            <a:r>
              <a:rPr lang="en-US" dirty="0" err="1">
                <a:solidFill>
                  <a:srgbClr val="0E0E0E"/>
                </a:solidFill>
                <a:latin typeface="Consolas"/>
              </a:rPr>
              <a:t>ToString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E0E0E"/>
                </a:solidFill>
                <a:latin typeface="Consolas"/>
              </a:rPr>
              <a:t> View();</a:t>
            </a:r>
          </a:p>
          <a:p>
            <a:r>
              <a:rPr lang="en-US" dirty="0">
                <a:solidFill>
                  <a:srgbClr val="0E0E0E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1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7992888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Object Add(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key,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	Object value,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CacheDependency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dependencies,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DateTime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absoluteExpiration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TimeSpan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slidingExpiration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CacheItemPriority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priority,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CacheItemRemovedCallback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onRemoveCallback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3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Key</a:t>
            </a:r>
            <a:r>
              <a:rPr lang="en-US" dirty="0"/>
              <a:t> – the name with which </a:t>
            </a:r>
            <a:r>
              <a:rPr lang="en-US" dirty="0" smtClean="0"/>
              <a:t>to access item.</a:t>
            </a:r>
            <a:r>
              <a:rPr lang="en-US" dirty="0"/>
              <a:t> </a:t>
            </a:r>
          </a:p>
          <a:p>
            <a:r>
              <a:rPr lang="en-US" b="1" dirty="0"/>
              <a:t>Value</a:t>
            </a:r>
            <a:r>
              <a:rPr lang="en-US" dirty="0"/>
              <a:t> – the object that we </a:t>
            </a:r>
            <a:r>
              <a:rPr lang="en-US" dirty="0" smtClean="0"/>
              <a:t>store </a:t>
            </a:r>
            <a:r>
              <a:rPr lang="en-US" dirty="0"/>
              <a:t>in the cache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Dependencies</a:t>
            </a:r>
            <a:r>
              <a:rPr lang="en-US" dirty="0"/>
              <a:t> – used to </a:t>
            </a:r>
            <a:r>
              <a:rPr lang="en-US" dirty="0" smtClean="0"/>
              <a:t>configure cache </a:t>
            </a:r>
            <a:r>
              <a:rPr lang="en-US" dirty="0"/>
              <a:t>dependencies, indicating when </a:t>
            </a:r>
            <a:r>
              <a:rPr lang="en-US" dirty="0" smtClean="0"/>
              <a:t>object </a:t>
            </a:r>
            <a:r>
              <a:rPr lang="en-US" dirty="0"/>
              <a:t>will be removed from the cache</a:t>
            </a:r>
            <a:r>
              <a:rPr lang="en-US" dirty="0" smtClean="0"/>
              <a:t>.</a:t>
            </a:r>
          </a:p>
          <a:p>
            <a:r>
              <a:rPr lang="en-US" b="1" dirty="0" err="1"/>
              <a:t>AbsoluteExpiration</a:t>
            </a:r>
            <a:r>
              <a:rPr lang="en-US" dirty="0"/>
              <a:t> – configures the time for which </a:t>
            </a:r>
            <a:r>
              <a:rPr lang="en-US" dirty="0" smtClean="0"/>
              <a:t>object </a:t>
            </a:r>
            <a:r>
              <a:rPr lang="en-US" dirty="0"/>
              <a:t>will stay in the cache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err="1"/>
              <a:t>SlidingExpiration</a:t>
            </a:r>
            <a:r>
              <a:rPr lang="en-US" dirty="0"/>
              <a:t> – sets how much time after the last accessing </a:t>
            </a:r>
            <a:r>
              <a:rPr lang="en-US" dirty="0" smtClean="0"/>
              <a:t>cached </a:t>
            </a:r>
            <a:r>
              <a:rPr lang="en-US" dirty="0"/>
              <a:t>object will expire. To be able to use this </a:t>
            </a:r>
            <a:r>
              <a:rPr lang="en-US" dirty="0" smtClean="0"/>
              <a:t>configure the </a:t>
            </a:r>
            <a:r>
              <a:rPr lang="en-US" dirty="0" err="1" smtClean="0"/>
              <a:t>AbsoluteExpiration</a:t>
            </a:r>
            <a:r>
              <a:rPr lang="en-US" dirty="0" smtClean="0"/>
              <a:t> </a:t>
            </a:r>
            <a:r>
              <a:rPr lang="en-US" dirty="0"/>
              <a:t>property to </a:t>
            </a:r>
            <a:r>
              <a:rPr lang="en-US" dirty="0" err="1"/>
              <a:t>Cache.NoAbsoluteExpiration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964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CacheItemPriority</a:t>
            </a:r>
            <a:r>
              <a:rPr lang="en-US" dirty="0"/>
              <a:t> – defines the priority of the cached item – the items with a lower priority will be removed first when the server releases the system memory. The default value is normal</a:t>
            </a:r>
            <a:r>
              <a:rPr lang="en-US" dirty="0" smtClean="0"/>
              <a:t>.</a:t>
            </a:r>
          </a:p>
          <a:p>
            <a:r>
              <a:rPr lang="en-US" b="1" dirty="0" err="1"/>
              <a:t>CacheItemRemovedCallback</a:t>
            </a:r>
            <a:r>
              <a:rPr lang="en-US" dirty="0"/>
              <a:t> – defines what happens when a data in the cache expires. This property needs an instance of the </a:t>
            </a:r>
            <a:r>
              <a:rPr lang="en-US" dirty="0" err="1"/>
              <a:t>CacheItemRemovedCallback</a:t>
            </a:r>
            <a:r>
              <a:rPr lang="en-US" dirty="0"/>
              <a:t> class. The method that we pass to the </a:t>
            </a:r>
            <a:r>
              <a:rPr lang="en-US" dirty="0" err="1"/>
              <a:t>CacheItemRemovedCallback</a:t>
            </a:r>
            <a:r>
              <a:rPr lang="en-US" dirty="0"/>
              <a:t> constructor should be ‘void’ with the following parameters – string key, Object </a:t>
            </a:r>
            <a:r>
              <a:rPr lang="en-US" dirty="0" err="1"/>
              <a:t>val</a:t>
            </a:r>
            <a:r>
              <a:rPr lang="en-US" dirty="0"/>
              <a:t>, </a:t>
            </a:r>
            <a:r>
              <a:rPr lang="en-US" dirty="0" err="1"/>
              <a:t>CacheItemRemovedReason</a:t>
            </a:r>
            <a:r>
              <a:rPr lang="en-US" dirty="0"/>
              <a:t> reason.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215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dirty="0" err="1" smtClean="0"/>
              <a:t>System.Web.HttpContext.Current.Session</a:t>
            </a:r>
            <a:endParaRPr lang="en-US" dirty="0" smtClean="0"/>
          </a:p>
          <a:p>
            <a:r>
              <a:rPr lang="en-US" dirty="0" smtClean="0"/>
              <a:t>Works like </a:t>
            </a:r>
            <a:r>
              <a:rPr lang="en-US" dirty="0" err="1" smtClean="0"/>
              <a:t>ViewBag</a:t>
            </a:r>
            <a:r>
              <a:rPr lang="en-US" dirty="0" smtClean="0"/>
              <a:t> – you can save anything into it</a:t>
            </a:r>
          </a:p>
          <a:p>
            <a:r>
              <a:rPr lang="en-US" dirty="0" smtClean="0"/>
              <a:t>Default lifetime of session is 20 minutes</a:t>
            </a:r>
          </a:p>
          <a:p>
            <a:r>
              <a:rPr lang="en-US" dirty="0" smtClean="0"/>
              <a:t>Is persisted over all requests, unlike </a:t>
            </a:r>
            <a:r>
              <a:rPr lang="en-US" dirty="0" err="1" smtClean="0"/>
              <a:t>TempData</a:t>
            </a:r>
            <a:endParaRPr lang="en-US" dirty="0" smtClean="0"/>
          </a:p>
          <a:p>
            <a:r>
              <a:rPr lang="en-US" dirty="0" err="1" smtClean="0"/>
              <a:t>TempData</a:t>
            </a:r>
            <a:r>
              <a:rPr lang="en-US" dirty="0" smtClean="0"/>
              <a:t> is valid only for single redirect</a:t>
            </a:r>
          </a:p>
          <a:p>
            <a:r>
              <a:rPr lang="en-US" dirty="0" smtClean="0"/>
              <a:t>Typecasting and checking for null values is required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21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Lifetime 20 min</a:t>
            </a:r>
          </a:p>
          <a:p>
            <a:endParaRPr lang="en-US" dirty="0" smtClean="0"/>
          </a:p>
          <a:p>
            <a:r>
              <a:rPr lang="en-US" dirty="0" err="1" smtClean="0"/>
              <a:t>Web.config</a:t>
            </a:r>
            <a:r>
              <a:rPr lang="en-US" dirty="0" smtClean="0"/>
              <a:t>, </a:t>
            </a:r>
            <a:r>
              <a:rPr lang="en-US" dirty="0" err="1" smtClean="0"/>
              <a:t>system.web</a:t>
            </a:r>
            <a:r>
              <a:rPr lang="en-US" dirty="0" smtClean="0"/>
              <a:t>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115616" y="3429000"/>
            <a:ext cx="439248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B2713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2B2713"/>
                </a:solidFill>
                <a:latin typeface="Consolas"/>
              </a:rPr>
              <a:t>sessionState</a:t>
            </a:r>
            <a:r>
              <a:rPr lang="en-US" dirty="0">
                <a:solidFill>
                  <a:srgbClr val="2B2713"/>
                </a:solidFill>
                <a:latin typeface="Consolas"/>
              </a:rPr>
              <a:t> timeout=</a:t>
            </a:r>
            <a:r>
              <a:rPr lang="en-US" dirty="0">
                <a:solidFill>
                  <a:srgbClr val="6B0001"/>
                </a:solidFill>
                <a:latin typeface="Consolas"/>
              </a:rPr>
              <a:t>"30"</a:t>
            </a:r>
            <a:r>
              <a:rPr lang="en-US" dirty="0">
                <a:solidFill>
                  <a:srgbClr val="2B2713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2B2713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2B2713"/>
                </a:solidFill>
                <a:latin typeface="Consolas"/>
              </a:rPr>
              <a:t>sessionState</a:t>
            </a:r>
            <a:r>
              <a:rPr lang="en-US" dirty="0">
                <a:solidFill>
                  <a:srgbClr val="2B2713"/>
                </a:solidFill>
                <a:latin typeface="Consolas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 data to session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Accessing data from session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2276872"/>
            <a:ext cx="828092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ourier"/>
              </a:rPr>
              <a:t>System.Web.HttpContext.Current.Session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[</a:t>
            </a:r>
            <a:r>
              <a:rPr lang="en-US" dirty="0">
                <a:solidFill>
                  <a:srgbClr val="6B0001"/>
                </a:solidFill>
                <a:latin typeface="Courier"/>
              </a:rPr>
              <a:t>"</a:t>
            </a:r>
            <a:r>
              <a:rPr lang="en-US" dirty="0" err="1">
                <a:solidFill>
                  <a:srgbClr val="6B0001"/>
                </a:solidFill>
                <a:latin typeface="Courier"/>
              </a:rPr>
              <a:t>sessionString</a:t>
            </a:r>
            <a:r>
              <a:rPr lang="en-US" dirty="0">
                <a:solidFill>
                  <a:srgbClr val="6B0001"/>
                </a:solidFill>
                <a:latin typeface="Courier"/>
              </a:rPr>
              <a:t>"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] </a:t>
            </a:r>
            <a:endParaRPr lang="en-US" dirty="0" smtClean="0">
              <a:solidFill>
                <a:prstClr val="black"/>
              </a:solidFill>
              <a:latin typeface="Courier"/>
            </a:endParaRPr>
          </a:p>
          <a:p>
            <a:r>
              <a:rPr lang="en-US" dirty="0">
                <a:solidFill>
                  <a:prstClr val="black"/>
                </a:solidFill>
                <a:latin typeface="Courier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=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dirty="0" err="1">
                <a:solidFill>
                  <a:prstClr val="black"/>
                </a:solidFill>
                <a:latin typeface="Courier"/>
              </a:rPr>
              <a:t>sessionValue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; 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861048"/>
            <a:ext cx="835292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  <a:latin typeface="Courier"/>
              </a:rPr>
              <a:t>var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urier"/>
              </a:rPr>
              <a:t>myStr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= </a:t>
            </a:r>
            <a:r>
              <a:rPr lang="en-US" b="1" dirty="0" err="1">
                <a:solidFill>
                  <a:srgbClr val="2B13FF"/>
                </a:solidFill>
                <a:latin typeface="Courier-Bold"/>
              </a:rPr>
              <a:t>TryCast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(</a:t>
            </a:r>
          </a:p>
          <a:p>
            <a:r>
              <a:rPr lang="en-US" dirty="0">
                <a:solidFill>
                  <a:prstClr val="black"/>
                </a:solidFill>
                <a:latin typeface="Courier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urier"/>
              </a:rPr>
              <a:t>System.Web.HttpContext.Current.Session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(</a:t>
            </a:r>
            <a:r>
              <a:rPr lang="en-US" dirty="0">
                <a:solidFill>
                  <a:srgbClr val="6B0001"/>
                </a:solidFill>
                <a:latin typeface="Courier"/>
              </a:rPr>
              <a:t>"</a:t>
            </a:r>
            <a:r>
              <a:rPr lang="en-US" dirty="0" err="1">
                <a:solidFill>
                  <a:srgbClr val="6B0001"/>
                </a:solidFill>
                <a:latin typeface="Courier"/>
              </a:rPr>
              <a:t>sessionString</a:t>
            </a:r>
            <a:r>
              <a:rPr lang="en-US" dirty="0">
                <a:solidFill>
                  <a:srgbClr val="6B0001"/>
                </a:solidFill>
                <a:latin typeface="Courier"/>
              </a:rPr>
              <a:t>"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), </a:t>
            </a:r>
            <a:endParaRPr lang="en-US" dirty="0" smtClean="0">
              <a:solidFill>
                <a:prstClr val="black"/>
              </a:solidFill>
              <a:latin typeface="Courier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urier"/>
              </a:rPr>
              <a:t>  [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]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);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8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- Extension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412776"/>
            <a:ext cx="8784976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B13FF"/>
                </a:solidFill>
                <a:latin typeface="Courier-Bold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class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dirty="0" err="1">
                <a:solidFill>
                  <a:prstClr val="black"/>
                </a:solidFill>
                <a:latin typeface="Courier"/>
              </a:rPr>
              <a:t>SessionExtensions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</a:p>
          <a:p>
            <a:r>
              <a:rPr lang="en-US" dirty="0">
                <a:solidFill>
                  <a:prstClr val="black"/>
                </a:solidFill>
                <a:latin typeface="Courier"/>
              </a:rPr>
              <a:t>   { </a:t>
            </a:r>
          </a:p>
          <a:p>
            <a:r>
              <a:rPr lang="en-US" dirty="0">
                <a:solidFill>
                  <a:prstClr val="black"/>
                </a:solidFill>
                <a:latin typeface="Courier"/>
              </a:rPr>
              <a:t>       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T </a:t>
            </a:r>
            <a:r>
              <a:rPr lang="en-US" dirty="0" err="1">
                <a:solidFill>
                  <a:prstClr val="black"/>
                </a:solidFill>
                <a:latin typeface="Courier"/>
              </a:rPr>
              <a:t>GetDataFromSession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&lt;T&gt;</a:t>
            </a:r>
            <a:r>
              <a:rPr lang="en-US" dirty="0" smtClean="0">
                <a:solidFill>
                  <a:prstClr val="black"/>
                </a:solidFill>
                <a:latin typeface="Courier"/>
              </a:rPr>
              <a:t>(</a:t>
            </a:r>
          </a:p>
          <a:p>
            <a:r>
              <a:rPr lang="en-US" b="1" dirty="0">
                <a:solidFill>
                  <a:prstClr val="black"/>
                </a:solidFill>
                <a:latin typeface="Courier"/>
              </a:rPr>
              <a:t>	</a:t>
            </a:r>
            <a:r>
              <a:rPr lang="en-US" b="1" dirty="0" smtClean="0">
                <a:solidFill>
                  <a:prstClr val="black"/>
                </a:solidFill>
                <a:latin typeface="Courier"/>
              </a:rPr>
              <a:t>	</a:t>
            </a:r>
            <a:r>
              <a:rPr lang="en-US" b="1" dirty="0" smtClean="0">
                <a:solidFill>
                  <a:srgbClr val="2B13FF"/>
                </a:solidFill>
                <a:latin typeface="Courier-Bold"/>
              </a:rPr>
              <a:t>this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dirty="0" err="1">
                <a:solidFill>
                  <a:prstClr val="black"/>
                </a:solidFill>
                <a:latin typeface="Courier"/>
              </a:rPr>
              <a:t>HttpSessionStateBase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session, 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key) </a:t>
            </a:r>
          </a:p>
          <a:p>
            <a:r>
              <a:rPr lang="en-US" dirty="0">
                <a:solidFill>
                  <a:prstClr val="black"/>
                </a:solidFill>
                <a:latin typeface="Courier"/>
              </a:rPr>
              <a:t>       {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          </a:t>
            </a:r>
            <a:r>
              <a:rPr lang="fi-FI" b="1" dirty="0" err="1">
                <a:solidFill>
                  <a:srgbClr val="2B13FF"/>
                </a:solidFill>
                <a:latin typeface="Courier-Bold"/>
              </a:rPr>
              <a:t>return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(</a:t>
            </a:r>
            <a:r>
              <a:rPr lang="fi-FI" dirty="0" err="1">
                <a:solidFill>
                  <a:prstClr val="black"/>
                </a:solidFill>
                <a:latin typeface="Courier"/>
              </a:rPr>
              <a:t>T)session[key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];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      }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      </a:t>
            </a:r>
            <a:r>
              <a:rPr lang="fi-FI" b="1" dirty="0" err="1">
                <a:solidFill>
                  <a:srgbClr val="2B13FF"/>
                </a:solidFill>
                <a:latin typeface="Courier-Bold"/>
              </a:rPr>
              <a:t>public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</a:t>
            </a:r>
            <a:r>
              <a:rPr lang="fi-FI" b="1" dirty="0" err="1">
                <a:solidFill>
                  <a:srgbClr val="2B13FF"/>
                </a:solidFill>
                <a:latin typeface="Courier-Bold"/>
              </a:rPr>
              <a:t>static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</a:t>
            </a:r>
            <a:r>
              <a:rPr lang="fi-FI" b="1" dirty="0" err="1">
                <a:solidFill>
                  <a:srgbClr val="2B13FF"/>
                </a:solidFill>
                <a:latin typeface="Courier-Bold"/>
              </a:rPr>
              <a:t>void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</a:t>
            </a:r>
            <a:r>
              <a:rPr lang="fi-FI" dirty="0" err="1">
                <a:solidFill>
                  <a:prstClr val="black"/>
                </a:solidFill>
                <a:latin typeface="Courier"/>
              </a:rPr>
              <a:t>SetDataToSession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&lt;T&gt;</a:t>
            </a:r>
            <a:r>
              <a:rPr lang="fi-FI" dirty="0" smtClean="0">
                <a:solidFill>
                  <a:prstClr val="black"/>
                </a:solidFill>
                <a:latin typeface="Courier"/>
              </a:rPr>
              <a:t>(</a:t>
            </a:r>
          </a:p>
          <a:p>
            <a:r>
              <a:rPr lang="fi-FI" b="1" dirty="0">
                <a:solidFill>
                  <a:prstClr val="black"/>
                </a:solidFill>
                <a:latin typeface="Courier"/>
              </a:rPr>
              <a:t>	</a:t>
            </a:r>
            <a:r>
              <a:rPr lang="fi-FI" b="1" dirty="0" smtClean="0">
                <a:solidFill>
                  <a:prstClr val="black"/>
                </a:solidFill>
                <a:latin typeface="Courier"/>
              </a:rPr>
              <a:t>	</a:t>
            </a:r>
            <a:r>
              <a:rPr lang="fi-FI" b="1" dirty="0" err="1" smtClean="0">
                <a:solidFill>
                  <a:srgbClr val="2B13FF"/>
                </a:solidFill>
                <a:latin typeface="Courier-Bold"/>
              </a:rPr>
              <a:t>this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</a:t>
            </a:r>
            <a:r>
              <a:rPr lang="fi-FI" dirty="0" err="1">
                <a:solidFill>
                  <a:prstClr val="black"/>
                </a:solidFill>
                <a:latin typeface="Courier"/>
              </a:rPr>
              <a:t>HttpSessionStateBase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session, </a:t>
            </a:r>
            <a:endParaRPr lang="fi-FI" dirty="0" smtClean="0">
              <a:solidFill>
                <a:prstClr val="black"/>
              </a:solidFill>
              <a:latin typeface="Courier"/>
            </a:endParaRPr>
          </a:p>
          <a:p>
            <a:r>
              <a:rPr lang="fi-FI" b="1" dirty="0">
                <a:solidFill>
                  <a:prstClr val="black"/>
                </a:solidFill>
                <a:latin typeface="Courier"/>
              </a:rPr>
              <a:t>	</a:t>
            </a:r>
            <a:r>
              <a:rPr lang="fi-FI" b="1" dirty="0" smtClean="0">
                <a:solidFill>
                  <a:prstClr val="black"/>
                </a:solidFill>
                <a:latin typeface="Courier"/>
              </a:rPr>
              <a:t>	</a:t>
            </a:r>
            <a:r>
              <a:rPr lang="fi-FI" b="1" dirty="0" err="1" smtClean="0">
                <a:solidFill>
                  <a:srgbClr val="2B13FF"/>
                </a:solidFill>
                <a:latin typeface="Courier-Bold"/>
              </a:rPr>
              <a:t>string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</a:t>
            </a:r>
            <a:r>
              <a:rPr lang="fi-FI" dirty="0" err="1">
                <a:solidFill>
                  <a:prstClr val="black"/>
                </a:solidFill>
                <a:latin typeface="Courier"/>
              </a:rPr>
              <a:t>key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, </a:t>
            </a:r>
            <a:r>
              <a:rPr lang="fi-FI" b="1" dirty="0" err="1">
                <a:solidFill>
                  <a:srgbClr val="2B13FF"/>
                </a:solidFill>
                <a:latin typeface="Courier-Bold"/>
              </a:rPr>
              <a:t>object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 </a:t>
            </a:r>
            <a:r>
              <a:rPr lang="fi-FI" b="1" dirty="0" err="1">
                <a:solidFill>
                  <a:srgbClr val="2B13FF"/>
                </a:solidFill>
                <a:latin typeface="Courier-Bold"/>
              </a:rPr>
              <a:t>value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)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      {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          </a:t>
            </a:r>
            <a:r>
              <a:rPr lang="fi-FI" dirty="0" err="1">
                <a:solidFill>
                  <a:prstClr val="black"/>
                </a:solidFill>
                <a:latin typeface="Courier"/>
              </a:rPr>
              <a:t>session[key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] = </a:t>
            </a:r>
            <a:r>
              <a:rPr lang="fi-FI" b="1" dirty="0" err="1">
                <a:solidFill>
                  <a:srgbClr val="2B13FF"/>
                </a:solidFill>
                <a:latin typeface="Courier-Bold"/>
              </a:rPr>
              <a:t>value</a:t>
            </a:r>
            <a:r>
              <a:rPr lang="fi-FI" dirty="0">
                <a:solidFill>
                  <a:prstClr val="black"/>
                </a:solidFill>
                <a:latin typeface="Courier"/>
              </a:rPr>
              <a:t>;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      } </a:t>
            </a:r>
          </a:p>
          <a:p>
            <a:r>
              <a:rPr lang="fi-FI" dirty="0">
                <a:solidFill>
                  <a:prstClr val="black"/>
                </a:solidFill>
                <a:latin typeface="Courier"/>
              </a:rPr>
              <a:t>   } 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949280"/>
            <a:ext cx="777686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ourier"/>
              </a:rPr>
              <a:t>Session.SetDataToSession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&lt;string&gt;(</a:t>
            </a:r>
            <a:r>
              <a:rPr lang="en-US" dirty="0">
                <a:solidFill>
                  <a:srgbClr val="6B0001"/>
                </a:solidFill>
                <a:latin typeface="Courier"/>
              </a:rPr>
              <a:t>"key1"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, </a:t>
            </a:r>
            <a:r>
              <a:rPr lang="en-US" dirty="0" err="1">
                <a:solidFill>
                  <a:prstClr val="black"/>
                </a:solidFill>
                <a:latin typeface="Courier"/>
              </a:rPr>
              <a:t>sessionValue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); </a:t>
            </a:r>
            <a:endParaRPr lang="en-US" dirty="0" smtClean="0">
              <a:solidFill>
                <a:prstClr val="black"/>
              </a:solidFill>
              <a:latin typeface="Courier"/>
            </a:endParaRPr>
          </a:p>
          <a:p>
            <a:r>
              <a:rPr lang="en-US" b="1" dirty="0" err="1" smtClean="0">
                <a:solidFill>
                  <a:srgbClr val="2B13FF"/>
                </a:solidFill>
                <a:latin typeface="Courier-Bold"/>
              </a:rPr>
              <a:t>var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value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 = </a:t>
            </a:r>
            <a:r>
              <a:rPr lang="en-US" dirty="0" err="1">
                <a:solidFill>
                  <a:prstClr val="black"/>
                </a:solidFill>
                <a:latin typeface="Courier"/>
              </a:rPr>
              <a:t>Session.GetDataFromSession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&lt;</a:t>
            </a:r>
            <a:r>
              <a:rPr lang="en-US" b="1" dirty="0">
                <a:solidFill>
                  <a:srgbClr val="2B13FF"/>
                </a:solidFill>
                <a:latin typeface="Courier-Bold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&gt;(</a:t>
            </a:r>
            <a:r>
              <a:rPr lang="en-US" dirty="0">
                <a:solidFill>
                  <a:srgbClr val="6B0001"/>
                </a:solidFill>
                <a:latin typeface="Courier"/>
              </a:rPr>
              <a:t>"key1"</a:t>
            </a:r>
            <a:r>
              <a:rPr lang="en-US" dirty="0">
                <a:solidFill>
                  <a:prstClr val="black"/>
                </a:solidFill>
                <a:latin typeface="Courier"/>
              </a:rPr>
              <a:t>);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2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</a:p>
          <a:p>
            <a:r>
              <a:rPr lang="en-US" dirty="0" smtClean="0"/>
              <a:t>Clear</a:t>
            </a:r>
          </a:p>
          <a:p>
            <a:r>
              <a:rPr lang="en-US" dirty="0" smtClean="0"/>
              <a:t>Remove</a:t>
            </a:r>
          </a:p>
          <a:p>
            <a:r>
              <a:rPr lang="en-US" dirty="0" err="1" smtClean="0"/>
              <a:t>RemoveAll</a:t>
            </a:r>
            <a:r>
              <a:rPr lang="en-US" dirty="0" smtClean="0"/>
              <a:t>, </a:t>
            </a:r>
            <a:r>
              <a:rPr lang="en-US" dirty="0" err="1" smtClean="0"/>
              <a:t>RemoveAt</a:t>
            </a:r>
            <a:endParaRPr lang="en-US" dirty="0" smtClean="0"/>
          </a:p>
          <a:p>
            <a:r>
              <a:rPr lang="en-US" dirty="0" err="1" smtClean="0"/>
              <a:t>IsNewSession</a:t>
            </a:r>
            <a:endParaRPr lang="en-US" dirty="0" smtClean="0"/>
          </a:p>
          <a:p>
            <a:r>
              <a:rPr lang="en-US" dirty="0" err="1" smtClean="0"/>
              <a:t>IsReadOnly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461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live data really needed?</a:t>
            </a:r>
          </a:p>
          <a:p>
            <a:r>
              <a:rPr lang="en-US" dirty="0" smtClean="0"/>
              <a:t>Live data can be really expensive (</a:t>
            </a:r>
            <a:r>
              <a:rPr lang="en-US" dirty="0" err="1" smtClean="0"/>
              <a:t>cpu</a:t>
            </a:r>
            <a:r>
              <a:rPr lang="en-US" dirty="0" smtClean="0"/>
              <a:t>, database, </a:t>
            </a:r>
            <a:r>
              <a:rPr lang="en-US" dirty="0" err="1" smtClean="0"/>
              <a:t>bandwith</a:t>
            </a:r>
            <a:r>
              <a:rPr lang="en-US" dirty="0" smtClean="0"/>
              <a:t>, time)</a:t>
            </a:r>
          </a:p>
          <a:p>
            <a:r>
              <a:rPr lang="en-US" dirty="0" smtClean="0"/>
              <a:t>In most cases, live data is not needed. Few minutes old data is good enough, but web page that loads few minutes – impossible.</a:t>
            </a:r>
          </a:p>
          <a:p>
            <a:r>
              <a:rPr lang="en-US" dirty="0" smtClean="0"/>
              <a:t>After well structured and optimized code – cache can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059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/>
          </a:bodyPr>
          <a:lstStyle/>
          <a:p>
            <a:r>
              <a:rPr lang="en-US" dirty="0" err="1" smtClean="0"/>
              <a:t>OutputCache</a:t>
            </a:r>
            <a:r>
              <a:rPr lang="en-US" dirty="0" smtClean="0"/>
              <a:t> </a:t>
            </a:r>
            <a:r>
              <a:rPr lang="en-US" dirty="0" err="1" smtClean="0"/>
              <a:t>atribute</a:t>
            </a:r>
            <a:r>
              <a:rPr lang="en-US" dirty="0" smtClean="0"/>
              <a:t>, with duration parameter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Duration is  mandatory, time in seconds – for how long will this output stay in cache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899592" y="2780928"/>
            <a:ext cx="6192688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[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OutputCache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(Duration=60)]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Index()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View();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5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generate new content? </a:t>
            </a:r>
          </a:p>
          <a:p>
            <a:r>
              <a:rPr lang="en-US" dirty="0" smtClean="0"/>
              <a:t>When parameters change:</a:t>
            </a:r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2924944"/>
            <a:ext cx="8568952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[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OutputCache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(Duration = 60,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VaryByParam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"search"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Contact(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search)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View();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4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7877</TotalTime>
  <Words>596</Words>
  <Application>Microsoft Macintosh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Asp.net mvc</vt:lpstr>
      <vt:lpstr>Session</vt:lpstr>
      <vt:lpstr>Session</vt:lpstr>
      <vt:lpstr>Session</vt:lpstr>
      <vt:lpstr>Session - Extension method</vt:lpstr>
      <vt:lpstr>Session - methods</vt:lpstr>
      <vt:lpstr>Cache</vt:lpstr>
      <vt:lpstr>Cache - Output</vt:lpstr>
      <vt:lpstr>Cache - Output</vt:lpstr>
      <vt:lpstr>Cache - Output</vt:lpstr>
      <vt:lpstr>Cache - Output</vt:lpstr>
      <vt:lpstr>Cache - Output</vt:lpstr>
      <vt:lpstr>Cache - Output</vt:lpstr>
      <vt:lpstr>Cache - Data</vt:lpstr>
      <vt:lpstr>Cache - Data</vt:lpstr>
      <vt:lpstr>Cache - Data</vt:lpstr>
      <vt:lpstr>Cache -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124</cp:revision>
  <dcterms:created xsi:type="dcterms:W3CDTF">2013-03-22T18:29:38Z</dcterms:created>
  <dcterms:modified xsi:type="dcterms:W3CDTF">2015-05-21T09:24:58Z</dcterms:modified>
</cp:coreProperties>
</file>