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  <p:sldId id="279" r:id="rId25"/>
    <p:sldId id="280" r:id="rId26"/>
    <p:sldId id="281" r:id="rId27"/>
    <p:sldId id="282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1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2/21/16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844" y="2748044"/>
            <a:ext cx="9144000" cy="1641490"/>
          </a:xfrm>
        </p:spPr>
        <p:txBody>
          <a:bodyPr>
            <a:noAutofit/>
          </a:bodyPr>
          <a:lstStyle/>
          <a:p>
            <a:r>
              <a:rPr lang="en-US" sz="6000" dirty="0" smtClean="0"/>
              <a:t>TESTING</a:t>
            </a:r>
            <a:br>
              <a:rPr lang="en-US" sz="6000" dirty="0" smtClean="0"/>
            </a:br>
            <a:r>
              <a:rPr lang="en-US" sz="6000" dirty="0" smtClean="0"/>
              <a:t>TEST DRIVEN DEVELOPMENT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8843" y="1978391"/>
            <a:ext cx="9144000" cy="754025"/>
          </a:xfrm>
        </p:spPr>
        <p:txBody>
          <a:bodyPr/>
          <a:lstStyle/>
          <a:p>
            <a:r>
              <a:rPr lang="en-US" dirty="0" smtClean="0"/>
              <a:t>ASP.NET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943" y="6406738"/>
            <a:ext cx="6002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Andres </a:t>
            </a:r>
            <a:r>
              <a:rPr lang="en-US" dirty="0" err="1" smtClean="0"/>
              <a:t>Käver</a:t>
            </a:r>
            <a:r>
              <a:rPr lang="en-US" dirty="0" smtClean="0"/>
              <a:t>, IT </a:t>
            </a:r>
            <a:r>
              <a:rPr lang="en-US" dirty="0" err="1" smtClean="0"/>
              <a:t>Kolled</a:t>
            </a:r>
            <a:r>
              <a:rPr lang="et-EE" dirty="0" err="1" smtClean="0"/>
              <a:t>ž</a:t>
            </a:r>
            <a:r>
              <a:rPr lang="et-EE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1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</a:t>
            </a:r>
            <a:r>
              <a:rPr lang="en-US" dirty="0" err="1" smtClean="0"/>
              <a:t>xUnit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from </a:t>
            </a:r>
            <a:r>
              <a:rPr lang="en-US" dirty="0" err="1" smtClean="0"/>
              <a:t>NuGet</a:t>
            </a:r>
            <a:r>
              <a:rPr lang="en-US" dirty="0" smtClean="0"/>
              <a:t> – </a:t>
            </a:r>
            <a:r>
              <a:rPr lang="en-US" dirty="0" err="1" smtClean="0"/>
              <a:t>xUnit.net</a:t>
            </a:r>
            <a:endParaRPr lang="en-US" dirty="0" smtClean="0"/>
          </a:p>
          <a:p>
            <a:r>
              <a:rPr lang="en-US" dirty="0" smtClean="0"/>
              <a:t>Add support for </a:t>
            </a:r>
            <a:r>
              <a:rPr lang="en-US" dirty="0" err="1" smtClean="0"/>
              <a:t>Resharper</a:t>
            </a:r>
            <a:r>
              <a:rPr lang="en-US" dirty="0" smtClean="0"/>
              <a:t> test runner</a:t>
            </a:r>
          </a:p>
          <a:p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[Fact]</a:t>
            </a:r>
          </a:p>
          <a:p>
            <a:pPr lvl="1"/>
            <a:r>
              <a:rPr lang="en-US" dirty="0" smtClean="0"/>
              <a:t>[Theory]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InlineData</a:t>
            </a:r>
            <a:r>
              <a:rPr lang="en-US" dirty="0" smtClean="0"/>
              <a:t>()]</a:t>
            </a:r>
          </a:p>
          <a:p>
            <a:pPr lvl="1"/>
            <a:r>
              <a:rPr lang="en-US" dirty="0" smtClean="0"/>
              <a:t>[Trait]</a:t>
            </a:r>
            <a:endParaRPr lang="en-US" dirty="0" smtClean="0"/>
          </a:p>
          <a:p>
            <a:r>
              <a:rPr lang="en-US" dirty="0" smtClean="0"/>
              <a:t>Asserting</a:t>
            </a:r>
          </a:p>
          <a:p>
            <a:pPr lvl="1"/>
            <a:r>
              <a:rPr lang="en-US" dirty="0" smtClean="0"/>
              <a:t>Assert.*****()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7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assert </a:t>
            </a:r>
            <a:r>
              <a:rPr lang="en-US" dirty="0" smtClean="0"/>
              <a:t>– 3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Triple A - AAA</a:t>
            </a:r>
          </a:p>
          <a:p>
            <a:pPr lvl="1"/>
            <a:r>
              <a:rPr lang="en-US" dirty="0" smtClean="0"/>
              <a:t>Arrange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sut</a:t>
            </a:r>
            <a:r>
              <a:rPr lang="en-US" dirty="0" smtClean="0"/>
              <a:t> – system under test)</a:t>
            </a:r>
          </a:p>
          <a:p>
            <a:pPr lvl="1"/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Assert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16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assert - numeric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Assert.****(expected, actual)</a:t>
            </a:r>
          </a:p>
          <a:p>
            <a:r>
              <a:rPr lang="en-US" dirty="0" smtClean="0"/>
              <a:t>Numeric results</a:t>
            </a:r>
          </a:p>
          <a:p>
            <a:pPr lvl="1"/>
            <a:r>
              <a:rPr lang="en-US" dirty="0" err="1" smtClean="0"/>
              <a:t>Assert.Equal</a:t>
            </a:r>
            <a:endParaRPr lang="en-US" dirty="0" smtClean="0"/>
          </a:p>
          <a:p>
            <a:r>
              <a:rPr lang="en-US" dirty="0" smtClean="0"/>
              <a:t>Floating point values</a:t>
            </a:r>
          </a:p>
          <a:p>
            <a:pPr lvl="1"/>
            <a:r>
              <a:rPr lang="en-US" dirty="0" err="1" smtClean="0"/>
              <a:t>Asset.Equal</a:t>
            </a:r>
            <a:r>
              <a:rPr lang="en-US" dirty="0" smtClean="0"/>
              <a:t>(</a:t>
            </a:r>
            <a:r>
              <a:rPr lang="en-US" dirty="0" err="1" smtClean="0"/>
              <a:t>expected,actual,precision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665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assert -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Strings</a:t>
            </a:r>
          </a:p>
          <a:p>
            <a:pPr lvl="1"/>
            <a:r>
              <a:rPr lang="en-US" dirty="0" err="1" smtClean="0"/>
              <a:t>Assert.Equal</a:t>
            </a:r>
            <a:endParaRPr lang="en-US" dirty="0" smtClean="0"/>
          </a:p>
          <a:p>
            <a:r>
              <a:rPr lang="en-US" dirty="0" smtClean="0"/>
              <a:t>Ignore case</a:t>
            </a:r>
          </a:p>
          <a:p>
            <a:pPr lvl="1"/>
            <a:r>
              <a:rPr lang="en-US" dirty="0" err="1" smtClean="0"/>
              <a:t>Assert.Equal</a:t>
            </a:r>
            <a:r>
              <a:rPr lang="en-US" dirty="0" smtClean="0"/>
              <a:t>(expected, actual, </a:t>
            </a:r>
            <a:r>
              <a:rPr lang="en-US" dirty="0" err="1" smtClean="0"/>
              <a:t>ignoreCase</a:t>
            </a:r>
            <a:r>
              <a:rPr lang="en-US" dirty="0" smtClean="0"/>
              <a:t>: true)</a:t>
            </a:r>
          </a:p>
          <a:p>
            <a:r>
              <a:rPr lang="en-US" dirty="0" smtClean="0"/>
              <a:t>Contains</a:t>
            </a:r>
          </a:p>
          <a:p>
            <a:pPr lvl="1"/>
            <a:r>
              <a:rPr lang="en-US" dirty="0" err="1" smtClean="0"/>
              <a:t>Assert.Contains</a:t>
            </a:r>
            <a:endParaRPr lang="en-US" dirty="0" smtClean="0"/>
          </a:p>
          <a:p>
            <a:r>
              <a:rPr lang="en-US" dirty="0" smtClean="0"/>
              <a:t>Starts with, Ends with</a:t>
            </a:r>
          </a:p>
          <a:p>
            <a:pPr lvl="1"/>
            <a:r>
              <a:rPr lang="en-US" dirty="0" err="1" smtClean="0"/>
              <a:t>Assert.StartsWith</a:t>
            </a:r>
            <a:r>
              <a:rPr lang="en-US" dirty="0" smtClean="0"/>
              <a:t> </a:t>
            </a:r>
            <a:r>
              <a:rPr lang="en-US" dirty="0" err="1" smtClean="0"/>
              <a:t>Assert.EndsWith</a:t>
            </a:r>
            <a:endParaRPr lang="en-US" dirty="0" smtClean="0"/>
          </a:p>
          <a:p>
            <a:r>
              <a:rPr lang="en-US" dirty="0" smtClean="0"/>
              <a:t>Regex</a:t>
            </a:r>
          </a:p>
          <a:p>
            <a:pPr lvl="1"/>
            <a:r>
              <a:rPr lang="en-US" dirty="0" err="1" smtClean="0"/>
              <a:t>Assert.Matches</a:t>
            </a:r>
            <a:r>
              <a:rPr lang="en-US" dirty="0" smtClean="0"/>
              <a:t>(regex, actual)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4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assert – </a:t>
            </a:r>
            <a:r>
              <a:rPr lang="en-US" dirty="0" err="1" smtClean="0"/>
              <a:t>boolean</a:t>
            </a:r>
            <a:r>
              <a:rPr lang="en-US" dirty="0" smtClean="0"/>
              <a:t>,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Boolean, Null</a:t>
            </a:r>
          </a:p>
          <a:p>
            <a:pPr lvl="1"/>
            <a:r>
              <a:rPr lang="en-US" dirty="0" err="1" smtClean="0"/>
              <a:t>Assert.False</a:t>
            </a:r>
            <a:endParaRPr lang="en-US" dirty="0" smtClean="0"/>
          </a:p>
          <a:p>
            <a:pPr lvl="1"/>
            <a:r>
              <a:rPr lang="en-US" dirty="0" err="1" smtClean="0"/>
              <a:t>Assert.True</a:t>
            </a:r>
            <a:endParaRPr lang="en-US" dirty="0" smtClean="0"/>
          </a:p>
          <a:p>
            <a:pPr lvl="1"/>
            <a:r>
              <a:rPr lang="en-US" dirty="0" err="1" smtClean="0"/>
              <a:t>Assert.Null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-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items in collection</a:t>
            </a:r>
          </a:p>
          <a:p>
            <a:pPr lvl="1"/>
            <a:r>
              <a:rPr lang="en-US" dirty="0" err="1" smtClean="0"/>
              <a:t>Assert.All</a:t>
            </a:r>
            <a:r>
              <a:rPr lang="en-US" dirty="0" smtClean="0"/>
              <a:t>(collection, </a:t>
            </a:r>
            <a:r>
              <a:rPr lang="en-US" dirty="0" err="1" smtClean="0"/>
              <a:t>lambda_or_method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Assert.All</a:t>
            </a:r>
            <a:r>
              <a:rPr lang="en-US" dirty="0" smtClean="0"/>
              <a:t>(</a:t>
            </a:r>
            <a:r>
              <a:rPr lang="en-US" dirty="0" err="1" smtClean="0"/>
              <a:t>stringlist</a:t>
            </a:r>
            <a:r>
              <a:rPr lang="en-US" dirty="0" smtClean="0"/>
              <a:t>, s =&gt; </a:t>
            </a:r>
            <a:r>
              <a:rPr lang="en-US" dirty="0" err="1" smtClean="0"/>
              <a:t>Assert.False</a:t>
            </a:r>
            <a:r>
              <a:rPr lang="en-US" dirty="0" smtClean="0"/>
              <a:t>(</a:t>
            </a:r>
            <a:r>
              <a:rPr lang="en-US" dirty="0" err="1" smtClean="0"/>
              <a:t>s.IsNullOrWhiteSpace</a:t>
            </a:r>
            <a:r>
              <a:rPr lang="en-US" dirty="0" smtClean="0"/>
              <a:t>(s</a:t>
            </a:r>
            <a:r>
              <a:rPr lang="en-US" dirty="0" smtClean="0"/>
              <a:t>)));</a:t>
            </a:r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Contains </a:t>
            </a:r>
            <a:r>
              <a:rPr lang="en-US" dirty="0"/>
              <a:t>specific item</a:t>
            </a:r>
          </a:p>
          <a:p>
            <a:pPr lvl="1"/>
            <a:r>
              <a:rPr lang="en-US" dirty="0" err="1" smtClean="0"/>
              <a:t>Assert.Contains</a:t>
            </a:r>
            <a:r>
              <a:rPr lang="en-US" dirty="0" smtClean="0"/>
              <a:t>(item, </a:t>
            </a:r>
            <a:r>
              <a:rPr lang="en-US" dirty="0" err="1" smtClean="0"/>
              <a:t>ListOfItems</a:t>
            </a:r>
            <a:r>
              <a:rPr lang="en-US" dirty="0" smtClean="0"/>
              <a:t>)</a:t>
            </a:r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Does </a:t>
            </a:r>
            <a:r>
              <a:rPr lang="en-US" dirty="0"/>
              <a:t>not contain specific item</a:t>
            </a:r>
          </a:p>
          <a:p>
            <a:pPr lvl="1"/>
            <a:r>
              <a:rPr lang="en-US" dirty="0" err="1" smtClean="0"/>
              <a:t>Assert.DoesNotContain</a:t>
            </a:r>
            <a:r>
              <a:rPr lang="en-US" dirty="0" smtClean="0"/>
              <a:t>(item, </a:t>
            </a:r>
            <a:r>
              <a:rPr lang="en-US" dirty="0" err="1" smtClean="0"/>
              <a:t>ListOfItems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-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Satisfying predicate (function that returns </a:t>
            </a:r>
            <a:r>
              <a:rPr lang="en-US" dirty="0" err="1"/>
              <a:t>boolean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Assert.Containt</a:t>
            </a:r>
            <a:r>
              <a:rPr lang="en-US" dirty="0"/>
              <a:t>(</a:t>
            </a:r>
            <a:r>
              <a:rPr lang="en-US" dirty="0" err="1"/>
              <a:t>ListOfItems</a:t>
            </a:r>
            <a:r>
              <a:rPr lang="en-US" dirty="0"/>
              <a:t>, item =&gt; </a:t>
            </a:r>
            <a:r>
              <a:rPr lang="en-US" dirty="0" err="1"/>
              <a:t>item.SomeOperation</a:t>
            </a:r>
            <a:r>
              <a:rPr lang="en-US" dirty="0" smtClean="0"/>
              <a:t>())</a:t>
            </a:r>
          </a:p>
          <a:p>
            <a:pPr marL="228600" lvl="1">
              <a:spcBef>
                <a:spcPts val="1000"/>
              </a:spcBef>
            </a:pP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Has </a:t>
            </a:r>
            <a:r>
              <a:rPr lang="en-US" dirty="0"/>
              <a:t>all expected </a:t>
            </a:r>
            <a:r>
              <a:rPr lang="en-US" dirty="0" smtClean="0"/>
              <a:t>items</a:t>
            </a:r>
          </a:p>
          <a:p>
            <a:pPr marL="685800" lvl="2">
              <a:spcBef>
                <a:spcPts val="1000"/>
              </a:spcBef>
            </a:pPr>
            <a:r>
              <a:rPr lang="en-US" dirty="0" err="1" smtClean="0"/>
              <a:t>Assert.Equal</a:t>
            </a:r>
            <a:r>
              <a:rPr lang="en-US" dirty="0" smtClean="0"/>
              <a:t>(</a:t>
            </a:r>
            <a:r>
              <a:rPr lang="en-US" dirty="0" err="1" smtClean="0"/>
              <a:t>expectedList</a:t>
            </a:r>
            <a:r>
              <a:rPr lang="en-US" dirty="0" smtClean="0"/>
              <a:t>, </a:t>
            </a:r>
            <a:r>
              <a:rPr lang="en-US" dirty="0" err="1" smtClean="0"/>
              <a:t>listToTest</a:t>
            </a:r>
            <a:r>
              <a:rPr lang="en-US" dirty="0" smtClean="0"/>
              <a:t>)</a:t>
            </a:r>
          </a:p>
          <a:p>
            <a:pPr marL="685800" lvl="2">
              <a:spcBef>
                <a:spcPts val="1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41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numeric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Assert.InRange</a:t>
            </a:r>
            <a:r>
              <a:rPr lang="en-US" dirty="0" smtClean="0"/>
              <a:t>(actual, low, high)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8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-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Assert.Throws</a:t>
            </a:r>
            <a:r>
              <a:rPr lang="en-US" dirty="0" smtClean="0"/>
              <a:t>&lt;</a:t>
            </a:r>
            <a:r>
              <a:rPr lang="en-US" dirty="0" err="1" smtClean="0"/>
              <a:t>ExceptionTypeExpected</a:t>
            </a:r>
            <a:r>
              <a:rPr lang="en-US" dirty="0" smtClean="0"/>
              <a:t>&gt;(</a:t>
            </a:r>
            <a:r>
              <a:rPr lang="en-US" dirty="0" err="1" smtClean="0"/>
              <a:t>methodToCall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Assert.Throws</a:t>
            </a:r>
            <a:r>
              <a:rPr lang="en-US" dirty="0" smtClean="0"/>
              <a:t>&lt;</a:t>
            </a:r>
            <a:r>
              <a:rPr lang="en-US" dirty="0" err="1" smtClean="0"/>
              <a:t>DividedByZeroExcpetion</a:t>
            </a:r>
            <a:r>
              <a:rPr lang="en-US" dirty="0" smtClean="0"/>
              <a:t>&gt;(() =&gt; 5/0)</a:t>
            </a:r>
          </a:p>
          <a:p>
            <a:endParaRPr lang="en-US" dirty="0" smtClean="0"/>
          </a:p>
          <a:p>
            <a:r>
              <a:rPr lang="en-US" dirty="0" smtClean="0"/>
              <a:t>Inspecting exception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ex = </a:t>
            </a:r>
            <a:r>
              <a:rPr lang="en-US" dirty="0" err="1" smtClean="0"/>
              <a:t>Assert.Throws</a:t>
            </a:r>
            <a:r>
              <a:rPr lang="en-US" dirty="0" smtClean="0"/>
              <a:t>&lt;</a:t>
            </a:r>
            <a:r>
              <a:rPr lang="en-US" dirty="0" err="1" smtClean="0"/>
              <a:t>ExceptionTypeExpected</a:t>
            </a:r>
            <a:r>
              <a:rPr lang="en-US" dirty="0" smtClean="0"/>
              <a:t>&gt;(</a:t>
            </a:r>
            <a:r>
              <a:rPr lang="en-US" dirty="0" err="1"/>
              <a:t>methodToCall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err="1" smtClean="0"/>
              <a:t>Assert.Equal</a:t>
            </a:r>
            <a:r>
              <a:rPr lang="en-US" dirty="0" smtClean="0"/>
              <a:t>(“</a:t>
            </a:r>
            <a:r>
              <a:rPr lang="en-US" dirty="0" err="1" smtClean="0"/>
              <a:t>parameterName</a:t>
            </a:r>
            <a:r>
              <a:rPr lang="en-US" dirty="0" smtClean="0"/>
              <a:t>”,</a:t>
            </a:r>
            <a:r>
              <a:rPr lang="en-US" dirty="0" err="1" smtClean="0"/>
              <a:t>ex.ParamName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0306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object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object type</a:t>
            </a:r>
          </a:p>
          <a:p>
            <a:pPr lvl="1"/>
            <a:r>
              <a:rPr lang="en-US" dirty="0" err="1" smtClean="0"/>
              <a:t>Assert.IsType</a:t>
            </a:r>
            <a:r>
              <a:rPr lang="en-US" dirty="0" smtClean="0"/>
              <a:t>(</a:t>
            </a:r>
            <a:r>
              <a:rPr lang="en-US" dirty="0" err="1" smtClean="0"/>
              <a:t>typeof</a:t>
            </a:r>
            <a:r>
              <a:rPr lang="en-US" dirty="0" smtClean="0"/>
              <a:t>(Class), </a:t>
            </a:r>
            <a:r>
              <a:rPr lang="en-US" dirty="0" err="1" smtClean="0"/>
              <a:t>actualObject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Derived object type</a:t>
            </a:r>
          </a:p>
          <a:p>
            <a:pPr lvl="1"/>
            <a:r>
              <a:rPr lang="en-US" dirty="0" err="1" smtClean="0"/>
              <a:t>Assert.IsAssignableFrom</a:t>
            </a:r>
            <a:r>
              <a:rPr lang="en-US" dirty="0" smtClean="0"/>
              <a:t>(</a:t>
            </a:r>
            <a:r>
              <a:rPr lang="en-US" dirty="0" err="1" smtClean="0"/>
              <a:t>typeof</a:t>
            </a:r>
            <a:r>
              <a:rPr lang="en-US" dirty="0" smtClean="0"/>
              <a:t>(Class), </a:t>
            </a:r>
            <a:r>
              <a:rPr lang="en-US" dirty="0" err="1" smtClean="0"/>
              <a:t>actualObject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Casting for </a:t>
            </a:r>
            <a:r>
              <a:rPr lang="en-US" dirty="0" err="1" smtClean="0"/>
              <a:t>futher</a:t>
            </a:r>
            <a:r>
              <a:rPr lang="en-US" dirty="0" smtClean="0"/>
              <a:t> examination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</a:t>
            </a:r>
            <a:r>
              <a:rPr lang="en-US" dirty="0" err="1" smtClean="0"/>
              <a:t>Assert.IsType</a:t>
            </a:r>
            <a:r>
              <a:rPr lang="en-US" dirty="0" smtClean="0"/>
              <a:t>&lt;</a:t>
            </a:r>
            <a:r>
              <a:rPr lang="en-US" dirty="0" err="1" smtClean="0"/>
              <a:t>ClassToCast</a:t>
            </a:r>
            <a:r>
              <a:rPr lang="en-US" dirty="0" smtClean="0"/>
              <a:t>&gt;(</a:t>
            </a:r>
            <a:r>
              <a:rPr lang="en-US" dirty="0" err="1" smtClean="0"/>
              <a:t>actualObject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Assert.XXXX</a:t>
            </a:r>
            <a:r>
              <a:rPr lang="en-US" dirty="0" smtClean="0"/>
              <a:t>(expected, </a:t>
            </a:r>
            <a:r>
              <a:rPr lang="en-US" dirty="0" err="1" smtClean="0"/>
              <a:t>obj.Actual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0933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I don’t test. I’m a developer. I Create.</a:t>
            </a:r>
          </a:p>
          <a:p>
            <a:r>
              <a:rPr lang="en-US" dirty="0" smtClean="0"/>
              <a:t>Managers</a:t>
            </a:r>
          </a:p>
          <a:p>
            <a:pPr lvl="1"/>
            <a:r>
              <a:rPr lang="en-US" dirty="0" smtClean="0"/>
              <a:t>I don</a:t>
            </a:r>
            <a:r>
              <a:rPr lang="uk-UA" dirty="0" smtClean="0"/>
              <a:t>’</a:t>
            </a:r>
            <a:r>
              <a:rPr lang="en-US" dirty="0" smtClean="0"/>
              <a:t>t want to pay developers to test. That’s why I pay testers.</a:t>
            </a:r>
          </a:p>
          <a:p>
            <a:r>
              <a:rPr lang="en-US" dirty="0" smtClean="0"/>
              <a:t>BUT!</a:t>
            </a:r>
          </a:p>
          <a:p>
            <a:pPr lvl="1"/>
            <a:r>
              <a:rPr lang="en-US" dirty="0" smtClean="0"/>
              <a:t>It costs up to 500% more to fix a bug in production, than to fix it before </a:t>
            </a:r>
            <a:r>
              <a:rPr lang="en-US" dirty="0" err="1" smtClean="0"/>
              <a:t>commiting</a:t>
            </a:r>
            <a:r>
              <a:rPr lang="en-US" dirty="0" smtClean="0"/>
              <a:t> it to source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test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tests</a:t>
            </a:r>
          </a:p>
          <a:p>
            <a:pPr lvl="1"/>
            <a:r>
              <a:rPr lang="en-US" dirty="0" smtClean="0"/>
              <a:t>[Trait(“Category”,”</a:t>
            </a:r>
            <a:r>
              <a:rPr lang="en-US" dirty="0" err="1" smtClean="0"/>
              <a:t>SomeCategoryName</a:t>
            </a:r>
            <a:r>
              <a:rPr lang="en-US" dirty="0" smtClean="0"/>
              <a:t>”)]</a:t>
            </a:r>
          </a:p>
          <a:p>
            <a:pPr lvl="2"/>
            <a:r>
              <a:rPr lang="en-US" dirty="0" smtClean="0"/>
              <a:t>name-value pairs</a:t>
            </a:r>
          </a:p>
          <a:p>
            <a:pPr lvl="2"/>
            <a:r>
              <a:rPr lang="en-US" dirty="0" smtClean="0"/>
              <a:t>“Category” – conventional name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be applied to single test or to whole class</a:t>
            </a:r>
          </a:p>
          <a:p>
            <a:pPr lvl="1"/>
            <a:r>
              <a:rPr lang="en-US" dirty="0" smtClean="0"/>
              <a:t>Can use several different traits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986331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diagnostic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test frameworks (and </a:t>
            </a:r>
            <a:r>
              <a:rPr lang="en-US" dirty="0" err="1" smtClean="0"/>
              <a:t>xUnit</a:t>
            </a:r>
            <a:r>
              <a:rPr lang="en-US" dirty="0" smtClean="0"/>
              <a:t> &lt; 2.0) allow to use</a:t>
            </a:r>
          </a:p>
          <a:p>
            <a:pPr lvl="1"/>
            <a:r>
              <a:rPr lang="en-US" dirty="0" err="1" smtClean="0"/>
              <a:t>Console.WriteLine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xUnit</a:t>
            </a:r>
            <a:r>
              <a:rPr lang="en-US" dirty="0" smtClean="0"/>
              <a:t> 2 you have to use </a:t>
            </a:r>
            <a:r>
              <a:rPr lang="en-US" dirty="0" err="1" smtClean="0"/>
              <a:t>ITestOutputHelper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Xunit.Abstractions</a:t>
            </a:r>
            <a:endParaRPr lang="en-US" dirty="0" smtClean="0"/>
          </a:p>
          <a:p>
            <a:pPr lvl="1"/>
            <a:r>
              <a:rPr lang="en-US" dirty="0" smtClean="0"/>
              <a:t>Declare private field in test class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rivate </a:t>
            </a:r>
            <a:r>
              <a:rPr lang="en-US" dirty="0" err="1" smtClean="0"/>
              <a:t>readonly</a:t>
            </a:r>
            <a:r>
              <a:rPr lang="en-US" dirty="0" smtClean="0"/>
              <a:t> </a:t>
            </a:r>
            <a:r>
              <a:rPr lang="en-US" dirty="0" err="1" smtClean="0"/>
              <a:t>ITestOutputHelper</a:t>
            </a:r>
            <a:r>
              <a:rPr lang="en-US" dirty="0" smtClean="0"/>
              <a:t> _</a:t>
            </a:r>
            <a:r>
              <a:rPr lang="en-US" dirty="0" err="1" smtClean="0"/>
              <a:t>testOutputHelper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Initialize it in constructor</a:t>
            </a:r>
            <a:br>
              <a:rPr lang="en-US" dirty="0" smtClean="0"/>
            </a:br>
            <a:r>
              <a:rPr lang="en-US" dirty="0" smtClean="0"/>
              <a:t>public </a:t>
            </a:r>
            <a:r>
              <a:rPr lang="en-US" dirty="0" err="1" smtClean="0"/>
              <a:t>ClassName</a:t>
            </a:r>
            <a:r>
              <a:rPr lang="en-US" dirty="0" smtClean="0"/>
              <a:t>(</a:t>
            </a:r>
            <a:r>
              <a:rPr lang="en-US" dirty="0" err="1" smtClean="0"/>
              <a:t>ITestOutputHelper</a:t>
            </a:r>
            <a:r>
              <a:rPr lang="en-US" dirty="0" smtClean="0"/>
              <a:t> helper){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_</a:t>
            </a:r>
            <a:r>
              <a:rPr lang="en-US" dirty="0" err="1" smtClean="0"/>
              <a:t>testOutputHelper</a:t>
            </a:r>
            <a:r>
              <a:rPr lang="en-US" dirty="0" smtClean="0"/>
              <a:t> = helper;</a:t>
            </a:r>
          </a:p>
          <a:p>
            <a:pPr lvl="1"/>
            <a:r>
              <a:rPr lang="en-US" dirty="0" smtClean="0"/>
              <a:t>Use it in place of </a:t>
            </a:r>
            <a:r>
              <a:rPr lang="en-US" dirty="0" err="1" smtClean="0"/>
              <a:t>Console.WriteLine</a:t>
            </a:r>
            <a:endParaRPr lang="en-US" dirty="0" smtClean="0"/>
          </a:p>
          <a:p>
            <a:pPr lvl="2"/>
            <a:r>
              <a:rPr lang="en-US" dirty="0"/>
              <a:t>_</a:t>
            </a:r>
            <a:r>
              <a:rPr lang="en-US" dirty="0" err="1" smtClean="0"/>
              <a:t>testOutputHelper.WriteLine</a:t>
            </a:r>
            <a:r>
              <a:rPr lang="en-US" dirty="0" smtClean="0"/>
              <a:t>(</a:t>
            </a:r>
            <a:r>
              <a:rPr lang="is-IS" dirty="0" smtClean="0"/>
              <a:t>…..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97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setup and clean-up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code before and after each test</a:t>
            </a:r>
          </a:p>
          <a:p>
            <a:pPr lvl="1"/>
            <a:r>
              <a:rPr lang="en-US" dirty="0" smtClean="0"/>
              <a:t>Constructor for setup (initialize </a:t>
            </a:r>
            <a:r>
              <a:rPr lang="en-US" dirty="0" err="1" smtClean="0"/>
              <a:t>sut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Dispose() for cleanup (implement </a:t>
            </a:r>
            <a:r>
              <a:rPr lang="en-US" dirty="0" err="1" smtClean="0"/>
              <a:t>IDisposable</a:t>
            </a:r>
            <a:r>
              <a:rPr lang="en-US" dirty="0" smtClean="0"/>
              <a:t> in </a:t>
            </a:r>
            <a:r>
              <a:rPr lang="en-US" dirty="0" err="1" smtClean="0"/>
              <a:t>testclass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xUnit</a:t>
            </a:r>
            <a:r>
              <a:rPr lang="en-US" dirty="0" smtClean="0"/>
              <a:t> creates new instance of test class for every test in </a:t>
            </a:r>
            <a:r>
              <a:rPr lang="en-US" dirty="0" err="1" smtClean="0"/>
              <a:t>testclass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74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</a:t>
            </a:r>
            <a:r>
              <a:rPr lang="en-US" dirty="0" smtClean="0"/>
              <a:t>– test runner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test runner names are too long</a:t>
            </a:r>
          </a:p>
          <a:p>
            <a:pPr lvl="1"/>
            <a:r>
              <a:rPr lang="en-US" dirty="0" err="1" smtClean="0"/>
              <a:t>Namespace.ProjectName.MethodName</a:t>
            </a:r>
            <a:endParaRPr lang="en-US" dirty="0" smtClean="0"/>
          </a:p>
          <a:p>
            <a:r>
              <a:rPr lang="en-US" dirty="0" smtClean="0"/>
              <a:t>Configure </a:t>
            </a:r>
            <a:r>
              <a:rPr lang="en-US" dirty="0" err="1" smtClean="0"/>
              <a:t>app.config</a:t>
            </a:r>
            <a:endParaRPr lang="en-US" dirty="0" smtClean="0"/>
          </a:p>
          <a:p>
            <a:pPr lvl="1"/>
            <a:r>
              <a:rPr lang="en-US" dirty="0" smtClean="0"/>
              <a:t>&lt;configuration&gt;&lt;</a:t>
            </a:r>
            <a:r>
              <a:rPr lang="en-US" dirty="0" err="1" smtClean="0"/>
              <a:t>appsetings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&lt;add key=”</a:t>
            </a:r>
            <a:r>
              <a:rPr lang="en-US" dirty="0" err="1" smtClean="0"/>
              <a:t>xunit.methodDisplay</a:t>
            </a:r>
            <a:r>
              <a:rPr lang="en-US" dirty="0" smtClean="0"/>
              <a:t>” value=“method”&gt;</a:t>
            </a:r>
          </a:p>
          <a:p>
            <a:pPr lvl="1"/>
            <a:r>
              <a:rPr lang="en-US" dirty="0" smtClean="0"/>
              <a:t>Will only display method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81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- </a:t>
            </a:r>
            <a:r>
              <a:rPr lang="en-US" dirty="0" err="1" smtClean="0"/>
              <a:t>testFixture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Used, when </a:t>
            </a:r>
            <a:r>
              <a:rPr lang="en-US" dirty="0" err="1" smtClean="0"/>
              <a:t>sut</a:t>
            </a:r>
            <a:r>
              <a:rPr lang="en-US" dirty="0" smtClean="0"/>
              <a:t> is very expensive/slow to create (</a:t>
            </a:r>
            <a:r>
              <a:rPr lang="en-US" dirty="0" err="1" smtClean="0"/>
              <a:t>ef</a:t>
            </a:r>
            <a:r>
              <a:rPr lang="en-US" dirty="0" smtClean="0"/>
              <a:t> database for example)</a:t>
            </a:r>
          </a:p>
          <a:p>
            <a:r>
              <a:rPr lang="en-US" dirty="0" smtClean="0"/>
              <a:t>Create </a:t>
            </a:r>
            <a:r>
              <a:rPr lang="en-US" dirty="0" err="1" smtClean="0"/>
              <a:t>sut</a:t>
            </a:r>
            <a:r>
              <a:rPr lang="en-US" dirty="0" smtClean="0"/>
              <a:t> only once and use it in all tests</a:t>
            </a:r>
          </a:p>
          <a:p>
            <a:r>
              <a:rPr lang="en-US" dirty="0" smtClean="0"/>
              <a:t>Create separate class to hold your </a:t>
            </a:r>
            <a:r>
              <a:rPr lang="en-US" dirty="0" err="1" smtClean="0"/>
              <a:t>sut</a:t>
            </a:r>
            <a:r>
              <a:rPr lang="en-US" dirty="0" smtClean="0"/>
              <a:t> (and initialize </a:t>
            </a:r>
            <a:r>
              <a:rPr lang="en-US" dirty="0" err="1" smtClean="0"/>
              <a:t>sut</a:t>
            </a:r>
            <a:r>
              <a:rPr lang="en-US" dirty="0" smtClean="0"/>
              <a:t> in fixture constructor) (implement </a:t>
            </a:r>
            <a:r>
              <a:rPr lang="en-US" dirty="0" err="1" smtClean="0"/>
              <a:t>IDisposable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IClassFixture</a:t>
            </a:r>
            <a:r>
              <a:rPr lang="en-US" dirty="0" smtClean="0"/>
              <a:t>&lt;</a:t>
            </a:r>
            <a:r>
              <a:rPr lang="en-US" dirty="0" err="1" smtClean="0"/>
              <a:t>YourFixtureClass</a:t>
            </a:r>
            <a:r>
              <a:rPr lang="en-US" dirty="0" smtClean="0"/>
              <a:t>&gt; in </a:t>
            </a:r>
            <a:r>
              <a:rPr lang="en-US" dirty="0" err="1" smtClean="0"/>
              <a:t>testclass</a:t>
            </a:r>
            <a:endParaRPr lang="en-US" dirty="0" smtClean="0"/>
          </a:p>
          <a:p>
            <a:r>
              <a:rPr lang="en-US" dirty="0" smtClean="0"/>
              <a:t>Get and save instance in </a:t>
            </a:r>
            <a:r>
              <a:rPr lang="en-US" dirty="0" err="1" smtClean="0"/>
              <a:t>testclass</a:t>
            </a:r>
            <a:r>
              <a:rPr lang="en-US" dirty="0" smtClean="0"/>
              <a:t> </a:t>
            </a:r>
            <a:r>
              <a:rPr lang="en-US" dirty="0" err="1" smtClean="0"/>
              <a:t>contructor</a:t>
            </a:r>
            <a:endParaRPr lang="en-US" dirty="0" smtClean="0"/>
          </a:p>
          <a:p>
            <a:pPr lvl="1"/>
            <a:r>
              <a:rPr lang="en-US" dirty="0"/>
              <a:t>public </a:t>
            </a:r>
            <a:r>
              <a:rPr lang="en-US" dirty="0" err="1"/>
              <a:t>ClassName</a:t>
            </a:r>
            <a:r>
              <a:rPr lang="en-US" dirty="0"/>
              <a:t>(</a:t>
            </a:r>
            <a:r>
              <a:rPr lang="en-US" dirty="0" err="1"/>
              <a:t>ITestOutputHelper</a:t>
            </a:r>
            <a:r>
              <a:rPr lang="en-US" dirty="0"/>
              <a:t> </a:t>
            </a:r>
            <a:r>
              <a:rPr lang="en-US" dirty="0" smtClean="0"/>
              <a:t>helper, </a:t>
            </a:r>
            <a:r>
              <a:rPr lang="en-US" dirty="0" err="1"/>
              <a:t>IClassFixture</a:t>
            </a:r>
            <a:r>
              <a:rPr lang="en-US" dirty="0"/>
              <a:t>&lt;</a:t>
            </a:r>
            <a:r>
              <a:rPr lang="en-US" dirty="0" err="1"/>
              <a:t>YourFixtureClass</a:t>
            </a:r>
            <a:r>
              <a:rPr lang="en-US" dirty="0" smtClean="0"/>
              <a:t>&gt; fixture){</a:t>
            </a:r>
            <a:br>
              <a:rPr lang="en-US" dirty="0" smtClean="0"/>
            </a:br>
            <a:r>
              <a:rPr lang="en-US" dirty="0" smtClean="0"/>
              <a:t>    _fixture = fixture;</a:t>
            </a:r>
            <a:br>
              <a:rPr lang="en-US" dirty="0" smtClean="0"/>
            </a:br>
            <a:r>
              <a:rPr lang="en-US" dirty="0" smtClean="0"/>
              <a:t>    _</a:t>
            </a:r>
            <a:r>
              <a:rPr lang="en-US" dirty="0" err="1" smtClean="0"/>
              <a:t>fixture.Cleanup</a:t>
            </a:r>
            <a:r>
              <a:rPr lang="en-US" dirty="0" smtClean="0"/>
              <a:t>() &lt;-!!!!!!</a:t>
            </a:r>
          </a:p>
          <a:p>
            <a:r>
              <a:rPr lang="en-US" dirty="0" smtClean="0"/>
              <a:t>Cleanup _</a:t>
            </a:r>
            <a:r>
              <a:rPr lang="en-US" dirty="0" err="1" smtClean="0"/>
              <a:t>fixture.sut</a:t>
            </a:r>
            <a:r>
              <a:rPr lang="en-US" dirty="0" smtClean="0"/>
              <a:t> in </a:t>
            </a:r>
            <a:r>
              <a:rPr lang="en-US" dirty="0" err="1" smtClean="0"/>
              <a:t>testclasses</a:t>
            </a:r>
            <a:r>
              <a:rPr lang="en-US" dirty="0" smtClean="0"/>
              <a:t> constructor (implementation is up to you)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87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sharing fixture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this attribute to several </a:t>
            </a:r>
            <a:r>
              <a:rPr lang="en-US" dirty="0" err="1" smtClean="0"/>
              <a:t>testclasses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[Collection(“</a:t>
            </a:r>
            <a:r>
              <a:rPr lang="en-US" dirty="0" err="1" smtClean="0"/>
              <a:t>SomeCollectionName</a:t>
            </a:r>
            <a:r>
              <a:rPr lang="en-US" dirty="0" smtClean="0"/>
              <a:t> Collection”)]</a:t>
            </a:r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IClassFixture</a:t>
            </a:r>
            <a:r>
              <a:rPr lang="en-US" dirty="0" smtClean="0"/>
              <a:t>&lt;</a:t>
            </a:r>
            <a:r>
              <a:rPr lang="en-US" dirty="0" err="1"/>
              <a:t>YourFixtureClass</a:t>
            </a:r>
            <a:r>
              <a:rPr lang="en-US" dirty="0" smtClean="0"/>
              <a:t>&gt; from </a:t>
            </a:r>
            <a:r>
              <a:rPr lang="en-US" dirty="0" err="1" smtClean="0"/>
              <a:t>testclasses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custom collection class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CollectionDefinition</a:t>
            </a:r>
            <a:r>
              <a:rPr lang="en-US" dirty="0"/>
              <a:t>(“</a:t>
            </a:r>
            <a:r>
              <a:rPr lang="en-US" dirty="0" err="1"/>
              <a:t>SomeCollectionName</a:t>
            </a:r>
            <a:r>
              <a:rPr lang="en-US" dirty="0"/>
              <a:t> Collection</a:t>
            </a:r>
            <a:r>
              <a:rPr lang="en-US" dirty="0" smtClean="0"/>
              <a:t>”) attribute</a:t>
            </a:r>
            <a:endParaRPr lang="en-US" dirty="0" smtClean="0"/>
          </a:p>
          <a:p>
            <a:pPr lvl="1"/>
            <a:r>
              <a:rPr lang="en-US" dirty="0" err="1" smtClean="0"/>
              <a:t>Implemet</a:t>
            </a:r>
            <a:r>
              <a:rPr lang="en-US" dirty="0" smtClean="0"/>
              <a:t> </a:t>
            </a:r>
            <a:r>
              <a:rPr lang="en-US" dirty="0" err="1" smtClean="0"/>
              <a:t>ICollectionFixture</a:t>
            </a:r>
            <a:r>
              <a:rPr lang="en-US" dirty="0" smtClean="0"/>
              <a:t>&lt;</a:t>
            </a:r>
            <a:r>
              <a:rPr lang="en-US" dirty="0" err="1"/>
              <a:t>YourFixtureClass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30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 smtClean="0"/>
              <a:t>xUnit</a:t>
            </a:r>
            <a:r>
              <a:rPr lang="en-US" dirty="0" smtClean="0"/>
              <a:t> – data driven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Driven Test</a:t>
            </a:r>
          </a:p>
          <a:p>
            <a:pPr lvl="1"/>
            <a:r>
              <a:rPr lang="en-US" dirty="0" smtClean="0"/>
              <a:t>A single test method that can be executed multiple times, each time using a discreet set of test data, with each execution representing an individual test case.</a:t>
            </a:r>
          </a:p>
          <a:p>
            <a:pPr lvl="1"/>
            <a:r>
              <a:rPr lang="en-US" dirty="0" smtClean="0"/>
              <a:t>Reduced test code duplication</a:t>
            </a:r>
          </a:p>
          <a:p>
            <a:pPr lvl="1"/>
            <a:r>
              <a:rPr lang="en-US" dirty="0" smtClean="0"/>
              <a:t>Reduced maintenance cost</a:t>
            </a:r>
          </a:p>
          <a:p>
            <a:pPr lvl="1"/>
            <a:r>
              <a:rPr lang="en-US" dirty="0" smtClean="0"/>
              <a:t>Add new test cases quickly</a:t>
            </a:r>
          </a:p>
          <a:p>
            <a:pPr lvl="1"/>
            <a:r>
              <a:rPr lang="en-US" dirty="0" smtClean="0"/>
              <a:t>External test cases (database, csv, </a:t>
            </a:r>
            <a:r>
              <a:rPr lang="is-IS" dirty="0" smtClean="0"/>
              <a:t>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85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– data driven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[Theory] and [</a:t>
            </a:r>
            <a:r>
              <a:rPr lang="en-US" dirty="0" err="1" smtClean="0"/>
              <a:t>InlineData</a:t>
            </a:r>
            <a:r>
              <a:rPr lang="en-US" dirty="0" smtClean="0"/>
              <a:t>] attribute</a:t>
            </a:r>
          </a:p>
          <a:p>
            <a:pPr lvl="1"/>
            <a:r>
              <a:rPr lang="en-US" dirty="0" smtClean="0"/>
              <a:t>[Theory]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InlineData</a:t>
            </a:r>
            <a:r>
              <a:rPr lang="en-US" dirty="0" smtClean="0"/>
              <a:t>(10,0)]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 smtClean="0"/>
              <a:t>InlineData</a:t>
            </a:r>
            <a:r>
              <a:rPr lang="en-US" dirty="0" smtClean="0"/>
              <a:t>(20,2)]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public void </a:t>
            </a:r>
            <a:r>
              <a:rPr lang="en-US" dirty="0" err="1" smtClean="0"/>
              <a:t>ShouldDivideByZero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b){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/>
              <a:t>Assert.Throws</a:t>
            </a:r>
            <a:r>
              <a:rPr lang="en-US" dirty="0"/>
              <a:t>&lt;</a:t>
            </a:r>
            <a:r>
              <a:rPr lang="en-US" dirty="0" err="1"/>
              <a:t>DividedByZeroExcpetion</a:t>
            </a:r>
            <a:r>
              <a:rPr lang="en-US" dirty="0"/>
              <a:t>&gt;(() =&gt; </a:t>
            </a:r>
            <a:r>
              <a:rPr lang="en-US" dirty="0" smtClean="0"/>
              <a:t>a/b)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Unlimited count of parameters and </a:t>
            </a:r>
            <a:r>
              <a:rPr lang="en-US" dirty="0" err="1" smtClean="0"/>
              <a:t>InlineData</a:t>
            </a:r>
            <a:r>
              <a:rPr lang="en-US" dirty="0" smtClean="0"/>
              <a:t> attributes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04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</a:t>
            </a:r>
            <a:r>
              <a:rPr lang="en-US" dirty="0" smtClean="0"/>
              <a:t>– data driven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MemberData</a:t>
            </a:r>
            <a:r>
              <a:rPr lang="en-US" dirty="0" smtClean="0"/>
              <a:t>(“</a:t>
            </a:r>
            <a:r>
              <a:rPr lang="en-US" dirty="0" err="1" smtClean="0"/>
              <a:t>propertyName</a:t>
            </a:r>
            <a:r>
              <a:rPr lang="en-US" dirty="0" smtClean="0"/>
              <a:t>”)]</a:t>
            </a:r>
          </a:p>
          <a:p>
            <a:r>
              <a:rPr lang="en-US" dirty="0" err="1" smtClean="0"/>
              <a:t>propertyName</a:t>
            </a:r>
            <a:r>
              <a:rPr lang="en-US" dirty="0" smtClean="0"/>
              <a:t> – public static field</a:t>
            </a:r>
            <a:br>
              <a:rPr lang="en-US" dirty="0" smtClean="0"/>
            </a:br>
            <a:r>
              <a:rPr lang="en-US" dirty="0" smtClean="0"/>
              <a:t>public static </a:t>
            </a:r>
            <a:r>
              <a:rPr lang="en-US" dirty="0" err="1" smtClean="0"/>
              <a:t>IENumberable</a:t>
            </a:r>
            <a:r>
              <a:rPr lang="en-US" dirty="0" smtClean="0"/>
              <a:t>&lt;object[]&gt; </a:t>
            </a:r>
            <a:r>
              <a:rPr lang="en-US" dirty="0" err="1" smtClean="0"/>
              <a:t>propertyName</a:t>
            </a: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get{</a:t>
            </a:r>
            <a:br>
              <a:rPr lang="en-US" dirty="0" smtClean="0"/>
            </a:br>
            <a:r>
              <a:rPr lang="en-US" dirty="0"/>
              <a:t>		yield return new object[] {10,0};</a:t>
            </a:r>
            <a:br>
              <a:rPr lang="en-US" dirty="0"/>
            </a:br>
            <a:r>
              <a:rPr lang="en-US" dirty="0"/>
              <a:t>		yield return new object[] </a:t>
            </a:r>
            <a:r>
              <a:rPr lang="en-US" dirty="0" smtClean="0"/>
              <a:t>{20,2};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}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[Theory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MemberData</a:t>
            </a:r>
            <a:r>
              <a:rPr lang="en-US" dirty="0" smtClean="0"/>
              <a:t>(“</a:t>
            </a:r>
            <a:r>
              <a:rPr lang="en-US" dirty="0" err="1"/>
              <a:t>propertyName</a:t>
            </a:r>
            <a:r>
              <a:rPr lang="en-US" dirty="0" smtClean="0"/>
              <a:t>”)]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ShouldDivideByZero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</a:t>
            </a:r>
            <a:r>
              <a:rPr lang="en-US" dirty="0" err="1"/>
              <a:t>int</a:t>
            </a:r>
            <a:r>
              <a:rPr lang="en-US" dirty="0"/>
              <a:t> b){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Assert.Throws</a:t>
            </a:r>
            <a:r>
              <a:rPr lang="en-US" dirty="0"/>
              <a:t>&lt;</a:t>
            </a:r>
            <a:r>
              <a:rPr lang="en-US" dirty="0" err="1"/>
              <a:t>DividedByZeroExcpetion</a:t>
            </a:r>
            <a:r>
              <a:rPr lang="en-US" dirty="0"/>
              <a:t>&gt;(() =&gt; a/b)</a:t>
            </a:r>
            <a:br>
              <a:rPr lang="en-US" dirty="0"/>
            </a:b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45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data driven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data to separate class</a:t>
            </a:r>
          </a:p>
          <a:p>
            <a:r>
              <a:rPr lang="en-US" dirty="0" smtClean="0"/>
              <a:t>Use attribute on test method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MemberData</a:t>
            </a:r>
            <a:r>
              <a:rPr lang="en-US" dirty="0" smtClean="0"/>
              <a:t>(“</a:t>
            </a:r>
            <a:r>
              <a:rPr lang="en-US" dirty="0" err="1"/>
              <a:t>propertyName</a:t>
            </a:r>
            <a:r>
              <a:rPr lang="en-US" dirty="0" smtClean="0"/>
              <a:t>”, </a:t>
            </a:r>
            <a:r>
              <a:rPr lang="en-US" dirty="0" err="1" smtClean="0"/>
              <a:t>MemberType</a:t>
            </a:r>
            <a:r>
              <a:rPr lang="en-US" dirty="0" smtClean="0"/>
              <a:t> = </a:t>
            </a:r>
            <a:r>
              <a:rPr lang="en-US" dirty="0" err="1" smtClean="0"/>
              <a:t>typeof</a:t>
            </a:r>
            <a:r>
              <a:rPr lang="en-US" dirty="0" smtClean="0"/>
              <a:t>(</a:t>
            </a:r>
            <a:r>
              <a:rPr lang="en-US" dirty="0" err="1" smtClean="0"/>
              <a:t>SeparateClass</a:t>
            </a:r>
            <a:r>
              <a:rPr lang="en-US" dirty="0" smtClean="0"/>
              <a:t>))]</a:t>
            </a:r>
          </a:p>
        </p:txBody>
      </p:sp>
    </p:spTree>
    <p:extLst>
      <p:ext uri="{BB962C8B-B14F-4D97-AF65-F5344CB8AC3E}">
        <p14:creationId xmlns:p14="http://schemas.microsoft.com/office/powerpoint/2010/main" val="20173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quality</a:t>
            </a:r>
          </a:p>
          <a:p>
            <a:r>
              <a:rPr lang="en-US" dirty="0" smtClean="0"/>
              <a:t>Living documentation</a:t>
            </a:r>
          </a:p>
          <a:p>
            <a:r>
              <a:rPr lang="en-US" dirty="0" smtClean="0"/>
              <a:t>Well-crafted code</a:t>
            </a:r>
          </a:p>
          <a:p>
            <a:r>
              <a:rPr lang="en-US" dirty="0" smtClean="0"/>
              <a:t>Automatic regression harness</a:t>
            </a:r>
          </a:p>
          <a:p>
            <a:r>
              <a:rPr lang="en-US" dirty="0" smtClean="0"/>
              <a:t>Relative cost of testing</a:t>
            </a:r>
          </a:p>
          <a:p>
            <a:pPr lvl="1"/>
            <a:r>
              <a:rPr lang="en-US" dirty="0" smtClean="0"/>
              <a:t>Unit Testing – 2</a:t>
            </a:r>
          </a:p>
          <a:p>
            <a:pPr lvl="1"/>
            <a:r>
              <a:rPr lang="en-US" dirty="0" smtClean="0"/>
              <a:t>Integration Testing – 6</a:t>
            </a:r>
          </a:p>
          <a:p>
            <a:pPr lvl="1"/>
            <a:r>
              <a:rPr lang="en-US" dirty="0" smtClean="0"/>
              <a:t>System Testing – 12</a:t>
            </a:r>
          </a:p>
          <a:p>
            <a:pPr lvl="1"/>
            <a:r>
              <a:rPr lang="en-US" dirty="0" smtClean="0"/>
              <a:t>Functional Testing - 12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8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– </a:t>
            </a:r>
            <a:r>
              <a:rPr lang="en-US" dirty="0" err="1"/>
              <a:t>xUnit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/>
              <a:t>data driven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custom data source attributes</a:t>
            </a:r>
          </a:p>
          <a:p>
            <a:pPr lvl="1"/>
            <a:r>
              <a:rPr lang="en-US" dirty="0" smtClean="0"/>
              <a:t>Inherit from </a:t>
            </a:r>
            <a:r>
              <a:rPr lang="en-US" smtClean="0"/>
              <a:t>DataAttribute</a:t>
            </a:r>
            <a:endParaRPr lang="en-US" dirty="0" smtClean="0"/>
          </a:p>
          <a:p>
            <a:pPr lvl="1"/>
            <a:r>
              <a:rPr lang="en-US" dirty="0" smtClean="0"/>
              <a:t>Implement </a:t>
            </a:r>
            <a:r>
              <a:rPr lang="en-US" dirty="0" err="1" smtClean="0"/>
              <a:t>GetData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Use custom attribute in test method</a:t>
            </a:r>
          </a:p>
          <a:p>
            <a:r>
              <a:rPr lang="en-US" dirty="0" smtClean="0"/>
              <a:t>Anonymous </a:t>
            </a:r>
            <a:r>
              <a:rPr lang="en-US" dirty="0" err="1" smtClean="0"/>
              <a:t>AutoFixture</a:t>
            </a:r>
            <a:r>
              <a:rPr lang="en-US" dirty="0" smtClean="0"/>
              <a:t> test data supplied to data driven tests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AutoData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[</a:t>
            </a:r>
            <a:r>
              <a:rPr lang="en-US" dirty="0" err="1" smtClean="0"/>
              <a:t>InlineAutoData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http</a:t>
            </a:r>
            <a:r>
              <a:rPr lang="en-US" dirty="0" smtClean="0">
                <a:sym typeface="Wingdings"/>
              </a:rPr>
              <a:t>://</a:t>
            </a:r>
            <a:r>
              <a:rPr lang="en-US" dirty="0" err="1">
                <a:sym typeface="Wingdings"/>
              </a:rPr>
              <a:t>g</a:t>
            </a:r>
            <a:r>
              <a:rPr lang="en-US" dirty="0" err="1" smtClean="0"/>
              <a:t>ithub.com</a:t>
            </a:r>
            <a:r>
              <a:rPr lang="en-US" dirty="0" smtClean="0"/>
              <a:t>/</a:t>
            </a:r>
            <a:r>
              <a:rPr lang="en-US" dirty="0" err="1" smtClean="0"/>
              <a:t>AutoFixture</a:t>
            </a:r>
            <a:r>
              <a:rPr lang="en-US" dirty="0" smtClean="0"/>
              <a:t>/</a:t>
            </a:r>
            <a:r>
              <a:rPr lang="en-US" dirty="0" err="1" smtClean="0"/>
              <a:t>AutoFixture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– Unit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 TEST</a:t>
            </a:r>
          </a:p>
          <a:p>
            <a:pPr lvl="1"/>
            <a:r>
              <a:rPr lang="en-US" dirty="0" smtClean="0"/>
              <a:t>A unit test confirms functionality of a small unit of functionality or component in a larger system</a:t>
            </a:r>
          </a:p>
          <a:p>
            <a:r>
              <a:rPr lang="en-US" dirty="0" smtClean="0"/>
              <a:t>Much easier in new code (Greenfield)</a:t>
            </a:r>
          </a:p>
          <a:p>
            <a:r>
              <a:rPr lang="en-US" dirty="0" smtClean="0"/>
              <a:t>Harder in legacy code (Brownfield) – code was often not written with testability in mind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1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Nunit</a:t>
            </a:r>
            <a:r>
              <a:rPr lang="en-US" dirty="0" smtClean="0"/>
              <a:t> – </a:t>
            </a:r>
            <a:r>
              <a:rPr lang="en-US" dirty="0" err="1" smtClean="0"/>
              <a:t>www.nunit.com</a:t>
            </a:r>
            <a:endParaRPr lang="en-US" dirty="0" smtClean="0"/>
          </a:p>
          <a:p>
            <a:r>
              <a:rPr lang="en-US" dirty="0" err="1" smtClean="0"/>
              <a:t>xUnit</a:t>
            </a:r>
            <a:r>
              <a:rPr lang="en-US" dirty="0" smtClean="0"/>
              <a:t> – </a:t>
            </a:r>
            <a:r>
              <a:rPr lang="en-US" dirty="0" err="1" smtClean="0"/>
              <a:t>xunit.codeplex.com</a:t>
            </a:r>
            <a:endParaRPr lang="en-US" dirty="0" smtClean="0"/>
          </a:p>
          <a:p>
            <a:r>
              <a:rPr lang="en-US" dirty="0" err="1" smtClean="0"/>
              <a:t>MSpec</a:t>
            </a:r>
            <a:r>
              <a:rPr lang="en-US" dirty="0" smtClean="0"/>
              <a:t> </a:t>
            </a:r>
            <a:r>
              <a:rPr lang="en-US" dirty="0"/>
              <a:t>- https://</a:t>
            </a:r>
            <a:r>
              <a:rPr lang="en-US" dirty="0" err="1"/>
              <a:t>github.com</a:t>
            </a:r>
            <a:r>
              <a:rPr lang="en-US" dirty="0"/>
              <a:t>/machine/</a:t>
            </a:r>
            <a:r>
              <a:rPr lang="en-US" dirty="0" err="1"/>
              <a:t>machine.specifications</a:t>
            </a:r>
            <a:endParaRPr lang="en-US" dirty="0" smtClean="0"/>
          </a:p>
          <a:p>
            <a:r>
              <a:rPr lang="en-US" dirty="0" err="1" smtClean="0"/>
              <a:t>MSTest</a:t>
            </a:r>
            <a:r>
              <a:rPr lang="en-US" dirty="0" smtClean="0"/>
              <a:t> – included in visual studio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4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frameworks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007" y="2198007"/>
            <a:ext cx="8929150" cy="3978955"/>
          </a:xfrm>
        </p:spPr>
      </p:pic>
    </p:spTree>
    <p:extLst>
      <p:ext uri="{BB962C8B-B14F-4D97-AF65-F5344CB8AC3E}">
        <p14:creationId xmlns:p14="http://schemas.microsoft.com/office/powerpoint/2010/main" val="6020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jig (template)</a:t>
            </a:r>
          </a:p>
          <a:p>
            <a:r>
              <a:rPr lang="en-US" dirty="0" smtClean="0"/>
              <a:t>Jig – a shape/form upon which something else is built</a:t>
            </a:r>
          </a:p>
          <a:p>
            <a:r>
              <a:rPr lang="en-US" dirty="0" smtClean="0"/>
              <a:t>Jig is the specification for the thing being built</a:t>
            </a:r>
          </a:p>
          <a:p>
            <a:r>
              <a:rPr lang="en-US" dirty="0" smtClean="0"/>
              <a:t>Remove the jig after completion</a:t>
            </a:r>
          </a:p>
          <a:p>
            <a:r>
              <a:rPr lang="en-US" dirty="0" smtClean="0"/>
              <a:t>In software development, the jig (</a:t>
            </a:r>
            <a:r>
              <a:rPr lang="en-US" dirty="0" err="1" smtClean="0"/>
              <a:t>testsuite</a:t>
            </a:r>
            <a:r>
              <a:rPr lang="en-US" dirty="0" smtClean="0"/>
              <a:t>) is often built just ahead of the actual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7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Driven Development</a:t>
            </a:r>
          </a:p>
          <a:p>
            <a:pPr lvl="1"/>
            <a:r>
              <a:rPr lang="en-US" dirty="0" smtClean="0"/>
              <a:t>Create a failing test</a:t>
            </a:r>
          </a:p>
          <a:p>
            <a:pPr lvl="2"/>
            <a:r>
              <a:rPr lang="en-US" dirty="0" smtClean="0"/>
              <a:t>RED</a:t>
            </a:r>
          </a:p>
          <a:p>
            <a:pPr lvl="1"/>
            <a:r>
              <a:rPr lang="en-US" dirty="0" smtClean="0"/>
              <a:t>Make a test pass</a:t>
            </a:r>
          </a:p>
          <a:p>
            <a:pPr lvl="2"/>
            <a:r>
              <a:rPr lang="en-US" dirty="0" smtClean="0"/>
              <a:t>GREEN</a:t>
            </a:r>
          </a:p>
          <a:p>
            <a:pPr lvl="1"/>
            <a:r>
              <a:rPr lang="en-US" dirty="0" smtClean="0"/>
              <a:t>Refactor</a:t>
            </a:r>
          </a:p>
          <a:p>
            <a:pPr lvl="2"/>
            <a:r>
              <a:rPr lang="en-US" dirty="0" smtClean="0"/>
              <a:t>Improve the internal implementation</a:t>
            </a:r>
            <a:br>
              <a:rPr lang="en-US" dirty="0" smtClean="0"/>
            </a:br>
            <a:r>
              <a:rPr lang="en-US" dirty="0" smtClean="0"/>
              <a:t>without </a:t>
            </a:r>
            <a:r>
              <a:rPr lang="en-US" dirty="0" err="1" smtClean="0"/>
              <a:t>changig</a:t>
            </a:r>
            <a:r>
              <a:rPr lang="en-US" dirty="0" smtClean="0"/>
              <a:t> the external contract</a:t>
            </a:r>
            <a:br>
              <a:rPr lang="en-US" dirty="0" smtClean="0"/>
            </a:br>
            <a:r>
              <a:rPr lang="en-US" dirty="0" smtClean="0"/>
              <a:t>or behavior (cleaning while we cook</a:t>
            </a:r>
            <a:r>
              <a:rPr lang="is-IS" dirty="0" smtClean="0"/>
              <a:t>…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89" y="1253882"/>
            <a:ext cx="4557981" cy="421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- TDD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TESTS ARE THE SPEC!!!!!</a:t>
            </a:r>
          </a:p>
          <a:p>
            <a:pPr lvl="1"/>
            <a:r>
              <a:rPr lang="en-US" dirty="0" smtClean="0"/>
              <a:t>MS Word docs cant prove, that software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358</TotalTime>
  <Words>905</Words>
  <Application>Microsoft Macintosh PowerPoint</Application>
  <PresentationFormat>Widescreen</PresentationFormat>
  <Paragraphs>192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Corbel</vt:lpstr>
      <vt:lpstr>Wingdings</vt:lpstr>
      <vt:lpstr>Arial</vt:lpstr>
      <vt:lpstr>Depth</vt:lpstr>
      <vt:lpstr>TESTING TEST DRIVEN DEVELOPMENT</vt:lpstr>
      <vt:lpstr>TESTING - Intro</vt:lpstr>
      <vt:lpstr>Testing - Benefits</vt:lpstr>
      <vt:lpstr>Testing – Unit test</vt:lpstr>
      <vt:lpstr>Testing - frameworks</vt:lpstr>
      <vt:lpstr>Testing - frameworks</vt:lpstr>
      <vt:lpstr>Testing - TDD</vt:lpstr>
      <vt:lpstr>Testing - TDD</vt:lpstr>
      <vt:lpstr>Testing - TDD</vt:lpstr>
      <vt:lpstr>Testing - xUnit</vt:lpstr>
      <vt:lpstr>Testing – xUnit assert – 3 phases</vt:lpstr>
      <vt:lpstr>Testing – xUnit assert - numeric</vt:lpstr>
      <vt:lpstr>Testing – xUnit assert - strings</vt:lpstr>
      <vt:lpstr>Testing – xUnit assert – boolean, null</vt:lpstr>
      <vt:lpstr>Testing – xUnit - collection</vt:lpstr>
      <vt:lpstr>Testing – xUnit - collection</vt:lpstr>
      <vt:lpstr>Testing – xUnit – numeric range</vt:lpstr>
      <vt:lpstr>Testing – xUnit - exceptions</vt:lpstr>
      <vt:lpstr>Testing – xUnit – object types</vt:lpstr>
      <vt:lpstr>Testing – xUnit – test grouping</vt:lpstr>
      <vt:lpstr>Testing – xUnit – diagnostic output</vt:lpstr>
      <vt:lpstr>Testing – xUnit – setup and clean-up</vt:lpstr>
      <vt:lpstr>Testing – xUnit – test runner option</vt:lpstr>
      <vt:lpstr>Testing – xUnit - testFixture</vt:lpstr>
      <vt:lpstr>Testing – xUnit – sharing fixture</vt:lpstr>
      <vt:lpstr>Testing – xUnit – data driven tests</vt:lpstr>
      <vt:lpstr>Testing – xUnit – data driven tests</vt:lpstr>
      <vt:lpstr>Testing – xUnit – data driven test</vt:lpstr>
      <vt:lpstr>Testing – xUnit – data driven test</vt:lpstr>
      <vt:lpstr>Testing – xUnit – data driven 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TEST DRIVEN DEVELOPMENT</dc:title>
  <dc:creator>andres käver</dc:creator>
  <cp:lastModifiedBy>andres käver</cp:lastModifiedBy>
  <cp:revision>25</cp:revision>
  <dcterms:created xsi:type="dcterms:W3CDTF">2016-02-19T06:49:25Z</dcterms:created>
  <dcterms:modified xsi:type="dcterms:W3CDTF">2016-02-21T22:18:03Z</dcterms:modified>
</cp:coreProperties>
</file>