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1" r:id="rId7"/>
    <p:sldId id="263" r:id="rId8"/>
    <p:sldId id="261" r:id="rId9"/>
    <p:sldId id="270" r:id="rId10"/>
    <p:sldId id="262" r:id="rId11"/>
    <p:sldId id="264" r:id="rId12"/>
    <p:sldId id="267" r:id="rId13"/>
    <p:sldId id="268" r:id="rId14"/>
    <p:sldId id="269" r:id="rId15"/>
    <p:sldId id="265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89478" autoAdjust="0"/>
  </p:normalViewPr>
  <p:slideViewPr>
    <p:cSldViewPr>
      <p:cViewPr varScale="1">
        <p:scale>
          <a:sx n="73" d="100"/>
          <a:sy n="73" d="100"/>
        </p:scale>
        <p:origin x="18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B9900-5EA0-45DA-89FD-9863C15AB354}" type="datetimeFigureOut">
              <a:rPr lang="et-EE" smtClean="0"/>
              <a:t>10.03.2016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C5C29-AABE-40B8-B754-00AB9F08FF3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25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Idempotente – vahet pole mitu korda kutsud, effekt on sama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C5C29-AABE-40B8-B754-00AB9F08FF3F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163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CA5CD4-96C6-4813-A589-E799F2C312FC}" type="datetime1">
              <a:rPr lang="en-US" smtClean="0"/>
              <a:t>3/10/2016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079637C-E92B-4BD4-BC1F-FC01CC735541}" type="datetime1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F7A9663-29E4-4AD5-9261-4CDD9A205361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5576D6-D246-43AB-BC5D-F30F4726C87A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2A49DA-8D9A-4A5E-BA00-A4835ED2B46B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9BA1C7-F0EA-48ED-8D3C-8F6F8F03FEAA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4DB1D58-A041-45D8-A13C-2251911CE6BD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D9CA7E5-FBB8-4CC5-8A17-6E755A86F1AA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0284F11-F2E8-41A5-9C32-49EF722E7A8C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09058B1-CFBD-42F6-B036-FAAEA258C3EC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08F19A57-8D5F-4FC1-8262-955EE9CCFA4A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255515E5-2BE5-49F1-89AE-35569AF86ACF}" type="datetime1">
              <a:rPr lang="en-US" smtClean="0"/>
              <a:t>3/10/2016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.../Hel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.../resour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1512168"/>
          </a:xfrm>
        </p:spPr>
        <p:txBody>
          <a:bodyPr/>
          <a:lstStyle/>
          <a:p>
            <a:pPr algn="ctr"/>
            <a:r>
              <a:rPr lang="et-EE" dirty="0"/>
              <a:t>ASP.NET Web API</a:t>
            </a:r>
            <a:br>
              <a:rPr lang="et-EE" dirty="0"/>
            </a:br>
            <a:r>
              <a:rPr lang="et-EE" dirty="0"/>
              <a:t>SIssejuhatus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Mait Poska &amp; Andres Käver, IT Kolledž 2016</a:t>
            </a:r>
          </a:p>
        </p:txBody>
      </p:sp>
    </p:spTree>
    <p:extLst>
      <p:ext uri="{BB962C8B-B14F-4D97-AF65-F5344CB8AC3E}">
        <p14:creationId xmlns:p14="http://schemas.microsoft.com/office/powerpoint/2010/main" val="264345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854968"/>
          </a:xfrm>
        </p:spPr>
        <p:txBody>
          <a:bodyPr/>
          <a:lstStyle/>
          <a:p>
            <a:r>
              <a:rPr lang="et-EE" dirty="0"/>
              <a:t>JSON vs XML - näide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7" name="Shape 148"/>
          <p:cNvSpPr txBox="1"/>
          <p:nvPr/>
        </p:nvSpPr>
        <p:spPr>
          <a:xfrm>
            <a:off x="248539" y="2624066"/>
            <a:ext cx="7481399" cy="4032448"/>
          </a:xfrm>
          <a:prstGeom prst="rect">
            <a:avLst/>
          </a:prstGeom>
          <a:solidFill>
            <a:schemeClr val="bg1"/>
          </a:solidFill>
          <a:ln w="19050" cap="flat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{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"menu"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{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  "id"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"file"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  "value"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"File"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  "popup"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{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    "menuitem"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[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      {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"value"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"New"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"onclick"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"CreateNewDoc()"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},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      {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"value"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"Open"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"onclick"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"OpenDoc()"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},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      {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"value"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"Close"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"onclick"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 b="1" dirty="0">
                <a:solidFill>
                  <a:srgbClr val="808080"/>
                </a:solidFill>
                <a:latin typeface="Verdana"/>
                <a:ea typeface="Verdana"/>
                <a:cs typeface="Verdana"/>
                <a:sym typeface="Verdana"/>
              </a:rPr>
              <a:t>"CloseDoc()"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    ]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  }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}}</a:t>
            </a:r>
          </a:p>
          <a:p>
            <a:endParaRPr lang="en" b="1" dirty="0">
              <a:latin typeface="Verdana"/>
              <a:ea typeface="Verdana"/>
              <a:cs typeface="Verdana"/>
              <a:sym typeface="Verdana"/>
            </a:endParaRPr>
          </a:p>
          <a:p>
            <a:endParaRPr lang="en" b="1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Shape 150"/>
          <p:cNvSpPr txBox="1">
            <a:spLocks/>
          </p:cNvSpPr>
          <p:nvPr/>
        </p:nvSpPr>
        <p:spPr>
          <a:xfrm>
            <a:off x="2686379" y="908721"/>
            <a:ext cx="6454688" cy="1944216"/>
          </a:xfrm>
          <a:prstGeom prst="rect">
            <a:avLst/>
          </a:prstGeom>
          <a:solidFill>
            <a:srgbClr val="EFEFEF"/>
          </a:solidFill>
          <a:ln w="19050" cap="flat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horz" lIns="91425" tIns="91425" rIns="91425" bIns="91425" anchor="t" anchorCtr="0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&lt;menu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id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"file"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value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"File"</a:t>
            </a: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&lt;popup&gt;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  &lt;menuitem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value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"New"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onclick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"CreateNewDoc()"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  &lt;menuitem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value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"Open"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onclick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"OpenDoc()"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    &lt;menuitem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value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"Close"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onclick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1400" b="1" dirty="0">
                <a:solidFill>
                  <a:srgbClr val="8000FF"/>
                </a:solidFill>
                <a:latin typeface="Verdana"/>
                <a:ea typeface="Verdana"/>
                <a:cs typeface="Verdana"/>
                <a:sym typeface="Verdana"/>
              </a:rPr>
              <a:t>"CloseDoc()"</a:t>
            </a:r>
            <a:r>
              <a:rPr lang="en" sz="1400" b="1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/&gt;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    &lt;/popup&gt;</a:t>
            </a:r>
          </a:p>
          <a:p>
            <a:pPr>
              <a:buFont typeface="Wingdings 2"/>
              <a:buNone/>
            </a:pPr>
            <a:r>
              <a:rPr lang="en" sz="1400" b="1" dirty="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&lt;/menu&gt;</a:t>
            </a:r>
          </a:p>
          <a:p>
            <a:endParaRPr lang="en" sz="1400" b="1" dirty="0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" sz="1400" b="1" dirty="0">
              <a:solidFill>
                <a:srgbClr val="0000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912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ASP.NET WEB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Eraldati WCFist, kogu edasine REST-teenuste arendus MS poolt toimub WEB APIs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Baseerub ASP.NET MVC arhitektuuril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ASP.NET routing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Mudel – kontroller – vaade (väljundi formaatija)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Saab kasutada nii üksi kui ka koos MVC-</a:t>
            </a:r>
            <a:r>
              <a:rPr lang="et-EE" dirty="0" err="1"/>
              <a:t>ga</a:t>
            </a: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/>
              <a:t>ASP.NET Web API ei sunni peale kindlat arhitektuuri – osaline või täielik REST, ODATA – nii nagu arendaja tahab/vajab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912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MVC (...MVP, MVVM ja muud)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Pärit smalltalk’i tiimist, esimene vastav akadeemiline paber aastast 1979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MODEL – äriinfo ja loogika (objektid)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Hea näide siin on tänapäevane veeb – HTML kui mudel, CSS kui view ja brauser kui kontroller</a:t>
            </a:r>
          </a:p>
        </p:txBody>
      </p:sp>
    </p:spTree>
    <p:extLst>
      <p:ext uri="{BB962C8B-B14F-4D97-AF65-F5344CB8AC3E}">
        <p14:creationId xmlns:p14="http://schemas.microsoft.com/office/powerpoint/2010/main" val="343708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MVC tänapäeval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15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Miks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Separation of Concerns – äriloogika (model) ja kasutajaliides (view) peaksid olema teineteisest selgelt eraldatud. Äriloogika/mudel esitavad meie arusaama pärismaailmast, kasutajaliides on ainult nende graafiliseks esitamiseks ja manipuleerimiseks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Äriloogika peaks olema kasutajaliidesest nii eraldatud, et toimiks täiesti iseseisvalt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Äriloogika peaks võimaldama mitut erinevat kasutajaliidest, vajadusel samaaegselt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Kontroller vahendab mudelit ja kasutajaliidest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Hea tiimitöö, testitavus</a:t>
            </a:r>
          </a:p>
        </p:txBody>
      </p:sp>
    </p:spTree>
    <p:extLst>
      <p:ext uri="{BB962C8B-B14F-4D97-AF65-F5344CB8AC3E}">
        <p14:creationId xmlns:p14="http://schemas.microsoft.com/office/powerpoint/2010/main" val="14979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Lihtne kontroller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Natuke parem kontroller</a:t>
            </a:r>
            <a:br>
              <a:rPr lang="et-EE" dirty="0"/>
            </a:br>
            <a:r>
              <a:rPr lang="et-EE" dirty="0"/>
              <a:t>http staatuskoodid</a:t>
            </a:r>
            <a:br>
              <a:rPr lang="et-EE" dirty="0"/>
            </a:br>
            <a:r>
              <a:rPr lang="et-EE" dirty="0"/>
              <a:t>content-type’d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Routing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Muutujate seostamine</a:t>
            </a:r>
            <a:br>
              <a:rPr lang="et-EE" dirty="0"/>
            </a:br>
            <a:r>
              <a:rPr lang="et-EE" dirty="0"/>
              <a:t>model binding – body, header, query string</a:t>
            </a:r>
            <a:br>
              <a:rPr lang="et-EE" dirty="0"/>
            </a:br>
            <a:r>
              <a:rPr lang="et-EE" dirty="0"/>
              <a:t>MediaTypeFormatter – raamistik valib automaatselt xml/jsoni vahel. Saab ka ise lisada (jsonp jmt).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9124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97768"/>
            <a:ext cx="7467600" cy="1143000"/>
          </a:xfrm>
        </p:spPr>
        <p:txBody>
          <a:bodyPr/>
          <a:lstStyle/>
          <a:p>
            <a:r>
              <a:rPr lang="en-US" dirty="0"/>
              <a:t>JSON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23528" y="476672"/>
            <a:ext cx="8591872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300" dirty="0"/>
              <a:t>public static void Register(HttpConfiguration config) {</a:t>
            </a:r>
          </a:p>
          <a:p>
            <a:r>
              <a:rPr lang="et-EE" sz="1300" dirty="0"/>
              <a:t>            var formatters = config.Formatters;</a:t>
            </a:r>
          </a:p>
          <a:p>
            <a:r>
              <a:rPr lang="et-EE" sz="1300" dirty="0"/>
              <a:t>            var jsonFormatter = formatters.JsonFormatter;</a:t>
            </a:r>
          </a:p>
          <a:p>
            <a:endParaRPr lang="et-EE" sz="1300" dirty="0"/>
          </a:p>
          <a:p>
            <a:r>
              <a:rPr lang="et-EE" sz="1300" dirty="0"/>
              <a:t>            // remove xml formatter</a:t>
            </a:r>
          </a:p>
          <a:p>
            <a:r>
              <a:rPr lang="et-EE" sz="1300" dirty="0"/>
              <a:t>            formatters.Remove(formatters.XmlFormatter);</a:t>
            </a:r>
          </a:p>
          <a:p>
            <a:endParaRPr lang="et-EE" sz="1300" dirty="0"/>
          </a:p>
          <a:p>
            <a:r>
              <a:rPr lang="et-EE" sz="1300" dirty="0"/>
              <a:t>            // json referenceloop</a:t>
            </a:r>
          </a:p>
          <a:p>
            <a:r>
              <a:rPr lang="et-EE" sz="1300" dirty="0"/>
              <a:t>            jsonFormatter.SerializerSettings.ReferenceLoopHandling = ReferenceLoopHandling.Serialize;</a:t>
            </a:r>
          </a:p>
          <a:p>
            <a:r>
              <a:rPr lang="et-EE" sz="1300" dirty="0"/>
              <a:t>            // json referenceloop objects</a:t>
            </a:r>
          </a:p>
          <a:p>
            <a:r>
              <a:rPr lang="et-EE" sz="1300" dirty="0"/>
              <a:t>            jsonFormatter.SerializerSettings.PreserveReferencesHandling = PreserveReferencesHandling.Objects;</a:t>
            </a:r>
          </a:p>
          <a:p>
            <a:endParaRPr lang="et-EE" sz="1300" dirty="0"/>
          </a:p>
          <a:p>
            <a:r>
              <a:rPr lang="et-EE" sz="1300" dirty="0"/>
              <a:t>            // pretty output</a:t>
            </a:r>
          </a:p>
          <a:p>
            <a:r>
              <a:rPr lang="et-EE" sz="1300" dirty="0"/>
              <a:t>            jsonFormatter.SerializerSettings.Formatting = Formatting.Indented;</a:t>
            </a:r>
          </a:p>
          <a:p>
            <a:endParaRPr lang="et-EE" sz="1300" dirty="0"/>
          </a:p>
          <a:p>
            <a:r>
              <a:rPr lang="et-EE" sz="1300" dirty="0"/>
              <a:t>            // response case</a:t>
            </a:r>
          </a:p>
          <a:p>
            <a:r>
              <a:rPr lang="et-EE" sz="1300" dirty="0"/>
              <a:t>            jsonFormatter.SerializerSettings.ContractResolver = new CamelCasePropertyNamesContractResolver();</a:t>
            </a:r>
          </a:p>
          <a:p>
            <a:endParaRPr lang="et-EE" sz="1300" dirty="0"/>
          </a:p>
          <a:p>
            <a:r>
              <a:rPr lang="et-EE" sz="1300" dirty="0"/>
              <a:t>            // ignore null objects</a:t>
            </a:r>
          </a:p>
          <a:p>
            <a:r>
              <a:rPr lang="et-EE" sz="1300" dirty="0"/>
              <a:t>            jsonFormatter.SerializerSettings.NullValueHandling = NullValueHandling.Ignore;</a:t>
            </a:r>
          </a:p>
          <a:p>
            <a:endParaRPr lang="et-EE" sz="1300" dirty="0"/>
          </a:p>
          <a:p>
            <a:r>
              <a:rPr lang="et-EE" sz="1300" dirty="0"/>
              <a:t>            // change the DateTime format</a:t>
            </a:r>
          </a:p>
          <a:p>
            <a:r>
              <a:rPr lang="et-EE" sz="1300" dirty="0"/>
              <a:t>            jsonFormatter.SerializerSettings.DateFormatHandling = DateFormatHandling.MicrosoftDateFormat;</a:t>
            </a:r>
          </a:p>
          <a:p>
            <a:endParaRPr lang="et-EE" sz="1300" dirty="0"/>
          </a:p>
          <a:p>
            <a:r>
              <a:rPr lang="et-EE" sz="1300" dirty="0"/>
              <a:t>            // TimeZone format?</a:t>
            </a:r>
          </a:p>
          <a:p>
            <a:r>
              <a:rPr lang="et-EE" sz="1300" dirty="0"/>
              <a:t>            jsonFormatter.SerializerSettings.DateTimeZoneHandling = DateTimeZoneHandling.Utc;</a:t>
            </a:r>
          </a:p>
          <a:p>
            <a:endParaRPr lang="et-EE" sz="1300" dirty="0"/>
          </a:p>
          <a:p>
            <a:r>
              <a:rPr lang="et-EE" sz="1300" dirty="0"/>
              <a:t>            // culture of the serializer</a:t>
            </a:r>
          </a:p>
          <a:p>
            <a:r>
              <a:rPr lang="et-EE" sz="1300" dirty="0"/>
              <a:t>            jsonFormatter.SerializerSettings.Culture = new CultureInfo("et-EE");</a:t>
            </a:r>
          </a:p>
        </p:txBody>
      </p:sp>
    </p:spTree>
    <p:extLst>
      <p:ext uri="{BB962C8B-B14F-4D97-AF65-F5344CB8AC3E}">
        <p14:creationId xmlns:p14="http://schemas.microsoft.com/office/powerpoint/2010/main" val="176716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API return type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IHttpActionResult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Ok()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NotFound</a:t>
            </a:r>
            <a:r>
              <a:rPr lang="en-US" dirty="0"/>
              <a:t>()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BadRequest</a:t>
            </a:r>
            <a:r>
              <a:rPr lang="en-US" dirty="0"/>
              <a:t>()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CreatedAtRoute</a:t>
            </a:r>
            <a:r>
              <a:rPr lang="en-US" dirty="0"/>
              <a:t>()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StatusCode</a:t>
            </a:r>
            <a:r>
              <a:rPr lang="en-US" dirty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2411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API Help page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...</a:t>
            </a:r>
            <a:r>
              <a:rPr lang="et-EE" dirty="0">
                <a:hlinkClick r:id="rId2"/>
              </a:rPr>
              <a:t>/Help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../Areas/</a:t>
            </a:r>
            <a:r>
              <a:rPr lang="en-US" dirty="0" err="1"/>
              <a:t>HelpPage</a:t>
            </a:r>
            <a:r>
              <a:rPr lang="en-US" dirty="0"/>
              <a:t>/</a:t>
            </a:r>
            <a:r>
              <a:rPr lang="en-US" dirty="0" err="1"/>
              <a:t>App_Start</a:t>
            </a:r>
            <a:r>
              <a:rPr lang="en-US" dirty="0"/>
              <a:t>/</a:t>
            </a:r>
            <a:r>
              <a:rPr lang="en-US" dirty="0" err="1"/>
              <a:t>HelpPageConfig.cs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t-EE" dirty="0"/>
              <a:t>config.SetDocumentationProvider(</a:t>
            </a:r>
            <a:br>
              <a:rPr lang="en-US" dirty="0"/>
            </a:br>
            <a:r>
              <a:rPr lang="et-EE" dirty="0"/>
              <a:t>new </a:t>
            </a:r>
            <a:r>
              <a:rPr lang="en-US" dirty="0"/>
              <a:t>X</a:t>
            </a:r>
            <a:r>
              <a:rPr lang="et-EE" dirty="0"/>
              <a:t>mlDocumentationProvider(</a:t>
            </a:r>
            <a:br>
              <a:rPr lang="en-US" dirty="0"/>
            </a:br>
            <a:r>
              <a:rPr lang="et-EE" dirty="0"/>
              <a:t>HttpContext.Current.Server.MapPath(</a:t>
            </a:r>
            <a:br>
              <a:rPr lang="en-US" dirty="0"/>
            </a:br>
            <a:r>
              <a:rPr lang="et-EE" dirty="0"/>
              <a:t>"~/App_Data/XmlDocument.xml")));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comments in controller with ///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Documentation will be generated during build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4109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API</a:t>
            </a:r>
            <a:endParaRPr lang="et-E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863100"/>
            <a:ext cx="6432447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30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WCF vs Web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069160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t-EE" dirty="0"/>
              <a:t>WCF osutab SOAP-teenuseid, kus kogu info teenusest sisaldub sõnumis endas. Edastusprotokoll rolli ei mängi – TCP, UDP, HTTP, PGM, Named Pipes... – vahet ei ole</a:t>
            </a:r>
          </a:p>
          <a:p>
            <a:pPr lvl="1">
              <a:buFont typeface="Arial" pitchFamily="34" charset="0"/>
              <a:buChar char="•"/>
            </a:pPr>
            <a:r>
              <a:rPr lang="et-EE" dirty="0"/>
              <a:t>TCP, UDP jne on level 4-5 protokollid, HTTP on aplikatsioonitaseme protokoll – seega palju rikkam protokoll</a:t>
            </a:r>
          </a:p>
          <a:p>
            <a:pPr lvl="1">
              <a:buFont typeface="Arial" pitchFamily="34" charset="0"/>
              <a:buChar char="•"/>
            </a:pPr>
            <a:r>
              <a:rPr lang="et-EE" dirty="0"/>
              <a:t>Web API kasutab kogu HTTP protokolli aplikatsioonitaset</a:t>
            </a:r>
          </a:p>
          <a:p>
            <a:pPr lvl="1">
              <a:buFont typeface="Arial" pitchFamily="34" charset="0"/>
              <a:buChar char="•"/>
            </a:pPr>
            <a:r>
              <a:rPr lang="et-EE" dirty="0"/>
              <a:t>WCFi seadistamine on keerukas</a:t>
            </a:r>
          </a:p>
          <a:p>
            <a:pPr lvl="1">
              <a:buFont typeface="Arial" pitchFamily="34" charset="0"/>
              <a:buChar char="•"/>
            </a:pPr>
            <a:r>
              <a:rPr lang="et-EE" dirty="0"/>
              <a:t>HTTP-teenuseid oskab kasutada oluliselt suurem arv kliente/platvorme kui SOAPi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603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API verbs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fontAlgn="base">
              <a:buNone/>
            </a:pPr>
            <a:r>
              <a:rPr lang="et-EE" b="1" dirty="0"/>
              <a:t>[HttpDelete]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[HttpGet]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[HttpHead]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[HttpOptions]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[HttpPatch]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[HttpPost]</a:t>
            </a:r>
            <a:endParaRPr lang="et-EE" dirty="0"/>
          </a:p>
          <a:p>
            <a:pPr marL="36576" indent="0" fontAlgn="base">
              <a:buNone/>
            </a:pPr>
            <a:r>
              <a:rPr lang="et-EE" b="1" dirty="0"/>
              <a:t>[HttpPut]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141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API attribute based routing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[Route("customers/{</a:t>
            </a:r>
            <a:r>
              <a:rPr lang="en-US" dirty="0" err="1"/>
              <a:t>customerId</a:t>
            </a:r>
            <a:r>
              <a:rPr lang="en-US" dirty="0"/>
              <a:t>}/orders")]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HttpGet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public </a:t>
            </a:r>
            <a:r>
              <a:rPr lang="en-US" dirty="0" err="1"/>
              <a:t>IEnumerable</a:t>
            </a:r>
            <a:r>
              <a:rPr lang="en-US" dirty="0"/>
              <a:t>&lt;Order&gt; </a:t>
            </a:r>
            <a:r>
              <a:rPr lang="en-US" dirty="0" err="1"/>
              <a:t>GetOrdersByCustomer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customerId</a:t>
            </a:r>
            <a:r>
              <a:rPr lang="en-US" dirty="0"/>
              <a:t>) { ... }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39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Toetab verbe – GET, POST, PUT, DELETE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Sõnumite päised, mis on väga informatiivsed ja kirjeldavad (message headers) – content-type, puhverdamine, turvalisus jne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HTTP body – toetab kõiki sisuformaate, mitte ainult SOAPi-sarnaselt XMLi (JSON, HTML, binary jne)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Kasutab URIsid, identifitseerimaks informatsiooni ja meetodeid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592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276490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Representational State Transfer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Arhitektuur, ehitamaks klient-server-lahendusi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Roy Fieldingi doktoritöö (2000.a)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Ei ole standard – kuid kasutab palju standardeid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Kasutab veebi eeliseid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979712" y="4431970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/>
              <a:t>URIs (Uniform Resource Identifier)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/>
              <a:t>Uniform Interface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/>
              <a:t>Stateless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/>
              <a:t>Hypermedia-driven (lingid)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/>
              <a:t>Cache-ability</a:t>
            </a:r>
          </a:p>
        </p:txBody>
      </p:sp>
    </p:spTree>
    <p:extLst>
      <p:ext uri="{BB962C8B-B14F-4D97-AF65-F5344CB8AC3E}">
        <p14:creationId xmlns:p14="http://schemas.microsoft.com/office/powerpoint/2010/main" val="310928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Uniform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89654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GET </a:t>
            </a:r>
            <a:br>
              <a:rPr lang="et-EE" dirty="0"/>
            </a:br>
            <a:r>
              <a:rPr lang="et-EE" dirty="0"/>
              <a:t>ressursi lugemiseks, puhverdatav, ohutu, idempotentne 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POST</a:t>
            </a:r>
            <a:br>
              <a:rPr lang="et-EE" dirty="0"/>
            </a:br>
            <a:r>
              <a:rPr lang="et-EE" dirty="0"/>
              <a:t>loob uue ressursi, ohtlik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PUT</a:t>
            </a:r>
            <a:br>
              <a:rPr lang="et-EE" dirty="0"/>
            </a:br>
            <a:r>
              <a:rPr lang="et-EE" dirty="0"/>
              <a:t>uuendab eksisteerivat ressurssi, idempotentne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DELETE</a:t>
            </a:r>
            <a:br>
              <a:rPr lang="et-EE" dirty="0"/>
            </a:br>
            <a:r>
              <a:rPr lang="et-EE" dirty="0"/>
              <a:t>eemaldab ressursi, idempotentne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300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Client-server</a:t>
            </a:r>
          </a:p>
          <a:p>
            <a:pPr>
              <a:buFont typeface="Arial" charset="0"/>
              <a:buChar char="•"/>
            </a:pPr>
            <a:r>
              <a:rPr lang="en-US" dirty="0"/>
              <a:t>Stateless</a:t>
            </a:r>
          </a:p>
          <a:p>
            <a:pPr>
              <a:buFont typeface="Arial" charset="0"/>
              <a:buChar char="•"/>
            </a:pPr>
            <a:r>
              <a:rPr lang="en-US" dirty="0"/>
              <a:t>Cache (yes/no)</a:t>
            </a:r>
          </a:p>
          <a:p>
            <a:pPr>
              <a:buFont typeface="Arial" charset="0"/>
              <a:buChar char="•"/>
            </a:pPr>
            <a:r>
              <a:rPr lang="en-US" dirty="0"/>
              <a:t>Layered system</a:t>
            </a:r>
          </a:p>
          <a:p>
            <a:pPr>
              <a:buFont typeface="Arial" charset="0"/>
              <a:buChar char="•"/>
            </a:pPr>
            <a:r>
              <a:rPr lang="en-US" dirty="0"/>
              <a:t>Code on demand (optional)</a:t>
            </a:r>
          </a:p>
          <a:p>
            <a:pPr>
              <a:buFont typeface="Arial" charset="0"/>
              <a:buChar char="•"/>
            </a:pPr>
            <a:r>
              <a:rPr lang="en-US" dirty="0"/>
              <a:t>Uniform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780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REST meetodid - CRUD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8051"/>
              </p:ext>
            </p:extLst>
          </p:nvPr>
        </p:nvGraphicFramePr>
        <p:xfrm>
          <a:off x="323528" y="1556792"/>
          <a:ext cx="842493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DELETE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>
                          <a:hlinkClick r:id="rId2"/>
                        </a:rPr>
                        <a:t>http://.../resources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Loo kollektsioon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Loe kollektsioon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Uuenda</a:t>
                      </a:r>
                      <a:r>
                        <a:rPr lang="et-EE" baseline="0" dirty="0"/>
                        <a:t> kollektsiooni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Kustuta</a:t>
                      </a:r>
                      <a:r>
                        <a:rPr lang="et-EE" baseline="0" dirty="0"/>
                        <a:t> kollektsioon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http://.../resource/item#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Loo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Loe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Uuenda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Kustuta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12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JavaScript Object Notation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Keelest sõltumatu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Baseerub tekstil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Väga kergekaaluline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Lihtne töödelda:</a:t>
            </a:r>
            <a:br>
              <a:rPr lang="et-EE" dirty="0"/>
            </a:br>
            <a:r>
              <a:rPr lang="et-EE" dirty="0"/>
              <a:t>- pole elementide nimesid</a:t>
            </a:r>
            <a:br>
              <a:rPr lang="et-EE" dirty="0"/>
            </a:br>
            <a:r>
              <a:rPr lang="et-EE" dirty="0"/>
              <a:t>- baseerub struktuuril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Lõplik standard, ei mingeid versioone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912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Value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JSON </a:t>
            </a:r>
            <a:r>
              <a:rPr lang="en-US" dirty="0" err="1"/>
              <a:t>kasutab</a:t>
            </a:r>
            <a:r>
              <a:rPr lang="en-US" dirty="0"/>
              <a:t> </a:t>
            </a:r>
            <a:r>
              <a:rPr lang="en-US" dirty="0" err="1"/>
              <a:t>järgnevaid</a:t>
            </a:r>
            <a:r>
              <a:rPr lang="en-US" dirty="0"/>
              <a:t> </a:t>
            </a:r>
            <a:r>
              <a:rPr lang="en-US" dirty="0" err="1"/>
              <a:t>andmetüüpe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String (char is 1 letter string)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“Double quotes”, backslash escaping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Number (integer, real, scientific)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Boolean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Array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Object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Nothing type - null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10215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2561</TotalTime>
  <Words>817</Words>
  <Application>Microsoft Office PowerPoint</Application>
  <PresentationFormat>On-screen Show (4:3)</PresentationFormat>
  <Paragraphs>186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Verdana</vt:lpstr>
      <vt:lpstr>Wingdings 2</vt:lpstr>
      <vt:lpstr>Technic</vt:lpstr>
      <vt:lpstr>ASP.NET Web API SIssejuhatus</vt:lpstr>
      <vt:lpstr>WCF vs Web API</vt:lpstr>
      <vt:lpstr>HTTP</vt:lpstr>
      <vt:lpstr>REST</vt:lpstr>
      <vt:lpstr>Uniform Interface</vt:lpstr>
      <vt:lpstr>REST constraints</vt:lpstr>
      <vt:lpstr>REST meetodid - CRUD</vt:lpstr>
      <vt:lpstr>JSON</vt:lpstr>
      <vt:lpstr>JSON Value types</vt:lpstr>
      <vt:lpstr>JSON vs XML - näide</vt:lpstr>
      <vt:lpstr>ASP.NET WEB API</vt:lpstr>
      <vt:lpstr>MVC (...MVP, MVVM ja muud)</vt:lpstr>
      <vt:lpstr>MVC tänapäeval</vt:lpstr>
      <vt:lpstr>Miks MVC?</vt:lpstr>
      <vt:lpstr>Demo</vt:lpstr>
      <vt:lpstr>JSON options</vt:lpstr>
      <vt:lpstr>Web API return type</vt:lpstr>
      <vt:lpstr>Web API Help page</vt:lpstr>
      <vt:lpstr>Web API</vt:lpstr>
      <vt:lpstr>Web API verbs</vt:lpstr>
      <vt:lpstr>Web API attribute based 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 SIssejuhatus</dc:title>
  <dc:creator>user</dc:creator>
  <cp:lastModifiedBy>andres käver</cp:lastModifiedBy>
  <cp:revision>34</cp:revision>
  <dcterms:created xsi:type="dcterms:W3CDTF">2013-04-12T17:33:07Z</dcterms:created>
  <dcterms:modified xsi:type="dcterms:W3CDTF">2016-03-10T06:17:05Z</dcterms:modified>
</cp:coreProperties>
</file>