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08" d="100"/>
          <a:sy n="208" d="100"/>
        </p:scale>
        <p:origin x="-252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70DA6C-9B9D-46AE-A1AA-2CD036BB5290}" type="datetimeFigureOut">
              <a:rPr lang="et-EE" smtClean="0"/>
              <a:t>04/19/15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B5D774-EADF-4FFA-9396-DDA410C82C8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0462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41D8148-A881-47AC-ADC7-DE552970BA1A}" type="datetime1">
              <a:rPr lang="en-US" smtClean="0"/>
              <a:t>04/19/15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390050E-A408-4C6D-A2E7-B6F1D1C14B96}" type="datetime1">
              <a:rPr lang="en-US" smtClean="0"/>
              <a:t>04/19/15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B50F0EE-8B1E-4199-B67B-F8971B7C3029}" type="datetime1">
              <a:rPr lang="en-US" smtClean="0"/>
              <a:t>04/19/15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6FF8F78-6726-428D-AAF0-754DEEBAD008}" type="datetime1">
              <a:rPr lang="en-US" smtClean="0"/>
              <a:t>04/19/15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3635004-7C01-411F-A28C-F07DA6040926}" type="datetime1">
              <a:rPr lang="en-US" smtClean="0"/>
              <a:t>04/19/15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716D916-E450-4B76-BB56-22B6AC0E8B5F}" type="datetime1">
              <a:rPr lang="en-US" smtClean="0"/>
              <a:t>04/19/15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92A6317-213F-405A-8E4A-F028E25FEC85}" type="datetime1">
              <a:rPr lang="en-US" smtClean="0"/>
              <a:t>04/19/15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6E6918FF-7CF3-4B68-81B4-1D7AD374DF83}" type="datetime1">
              <a:rPr lang="en-US" smtClean="0"/>
              <a:t>04/19/15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B3C704E-FAA2-49C3-AAD1-6AAE5AD874D4}" type="datetime1">
              <a:rPr lang="en-US" smtClean="0"/>
              <a:t>04/19/15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8D2B55D-ED86-4A56-AD9D-ED3C6582C860}" type="datetime1">
              <a:rPr lang="en-US" smtClean="0"/>
              <a:t>04/19/15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D7F3A595-FE53-4EBA-9DC4-1556A962962E}" type="datetime1">
              <a:rPr lang="en-US" smtClean="0"/>
              <a:t>04/19/15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8E7F1995-E8FA-49B3-99AD-50C07D69E89D}" type="datetime1">
              <a:rPr lang="en-US" smtClean="0"/>
              <a:t>04/19/15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/>
              <a:t>Asp.net </a:t>
            </a:r>
            <a:r>
              <a:rPr lang="et-EE" dirty="0" smtClean="0"/>
              <a:t>WEB-API/mvc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Identity </a:t>
            </a:r>
            <a:r>
              <a:rPr lang="et-EE" dirty="0" smtClean="0"/>
              <a:t>&amp; Security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638132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Andres </a:t>
            </a:r>
            <a:r>
              <a:rPr lang="et-EE" dirty="0" smtClean="0"/>
              <a:t>Käver, IT Kolledž </a:t>
            </a:r>
            <a:r>
              <a:rPr lang="et-EE" dirty="0" smtClean="0"/>
              <a:t>2015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18368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THE END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579296" cy="396044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Mait Poska &amp; Andres Käver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6093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&amp;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997152"/>
          </a:xfrm>
        </p:spPr>
        <p:txBody>
          <a:bodyPr>
            <a:normAutofit/>
          </a:bodyPr>
          <a:lstStyle/>
          <a:p>
            <a:r>
              <a:rPr lang="en-US" dirty="0" smtClean="0"/>
              <a:t>No Authentication</a:t>
            </a:r>
          </a:p>
          <a:p>
            <a:pPr lvl="1"/>
            <a:r>
              <a:rPr lang="en-US" dirty="0" smtClean="0"/>
              <a:t>All anonymous users</a:t>
            </a:r>
          </a:p>
          <a:p>
            <a:r>
              <a:rPr lang="en-US" dirty="0" smtClean="0"/>
              <a:t>Individual User Accounts</a:t>
            </a:r>
          </a:p>
          <a:p>
            <a:pPr lvl="1"/>
            <a:r>
              <a:rPr lang="en-US" dirty="0" smtClean="0"/>
              <a:t>Forms authentication (SQL)</a:t>
            </a:r>
          </a:p>
          <a:p>
            <a:pPr lvl="1"/>
            <a:r>
              <a:rPr lang="en-US" dirty="0" smtClean="0"/>
              <a:t>Google, Facebook, Twitter, MS</a:t>
            </a:r>
          </a:p>
          <a:p>
            <a:r>
              <a:rPr lang="en-US" dirty="0" smtClean="0"/>
              <a:t>Organizational Accounts</a:t>
            </a:r>
          </a:p>
          <a:p>
            <a:pPr lvl="1"/>
            <a:r>
              <a:rPr lang="en-US" dirty="0" smtClean="0"/>
              <a:t>Active directory Federation Services (Azure, Office 365)</a:t>
            </a:r>
          </a:p>
          <a:p>
            <a:r>
              <a:rPr lang="en-US" dirty="0" smtClean="0"/>
              <a:t>Windows Authentication</a:t>
            </a:r>
          </a:p>
          <a:p>
            <a:pPr lvl="1"/>
            <a:r>
              <a:rPr lang="en-US" dirty="0" smtClean="0"/>
              <a:t>Intranet – no anonymous users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68965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Request &amp; User – set by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2116832"/>
          </a:xfrm>
        </p:spPr>
        <p:txBody>
          <a:bodyPr>
            <a:normAutofit/>
          </a:bodyPr>
          <a:lstStyle/>
          <a:p>
            <a:r>
              <a:rPr lang="en-US" dirty="0" err="1" smtClean="0"/>
              <a:t>Request.IsAuthenticated</a:t>
            </a:r>
            <a:endParaRPr lang="en-US" dirty="0" smtClean="0"/>
          </a:p>
          <a:p>
            <a:r>
              <a:rPr lang="en-US" dirty="0" err="1" smtClean="0"/>
              <a:t>User.Identity.GetUserName</a:t>
            </a:r>
            <a:r>
              <a:rPr lang="en-US" dirty="0" smtClean="0"/>
              <a:t>()</a:t>
            </a:r>
          </a:p>
          <a:p>
            <a:r>
              <a:rPr lang="en-US" dirty="0" err="1" smtClean="0"/>
              <a:t>User.IsInRole</a:t>
            </a:r>
            <a:r>
              <a:rPr lang="en-US" dirty="0" smtClean="0"/>
              <a:t>(“</a:t>
            </a:r>
            <a:r>
              <a:rPr lang="en-US" dirty="0" err="1" smtClean="0"/>
              <a:t>xxxxx</a:t>
            </a:r>
            <a:r>
              <a:rPr lang="en-US" dirty="0" smtClean="0"/>
              <a:t>”)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395536" y="3933056"/>
            <a:ext cx="8496944" cy="224676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highlight>
                  <a:srgbClr val="FFFF00"/>
                </a:highlight>
                <a:latin typeface="Consolas"/>
              </a:rPr>
              <a:t>@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0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Request.IsAuthenticated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using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0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Html.BeginForm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0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000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LogOff</a:t>
            </a:r>
            <a:r>
              <a:rPr lang="en-US" sz="10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sz="10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"Account"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sz="10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FormMethod</a:t>
            </a:r>
            <a:r>
              <a:rPr lang="en-US" sz="10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.Post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 id = </a:t>
            </a:r>
            <a:r>
              <a:rPr lang="en-US" sz="10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000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logoutForm</a:t>
            </a:r>
            <a:r>
              <a:rPr lang="en-US" sz="10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@class = </a:t>
            </a:r>
            <a:r>
              <a:rPr lang="en-US" sz="10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000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navbar</a:t>
            </a:r>
            <a:r>
              <a:rPr lang="en-US" sz="10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-right"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}))</a:t>
            </a:r>
          </a:p>
          <a:p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1000" dirty="0">
                <a:solidFill>
                  <a:srgbClr val="000000"/>
                </a:solidFill>
                <a:highlight>
                  <a:srgbClr val="FFFF00"/>
                </a:highlight>
                <a:latin typeface="Consolas"/>
              </a:rPr>
              <a:t>@</a:t>
            </a:r>
            <a:r>
              <a:rPr lang="en-US" sz="10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Html.AntiForgeryToken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en-US" sz="1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000" dirty="0" err="1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ul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0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</a:t>
            </a:r>
            <a:r>
              <a:rPr lang="en-US" sz="10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nav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0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navbar-nav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0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navbar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-right"&gt;</a:t>
            </a:r>
            <a:endParaRPr lang="en-US" sz="10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10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000" dirty="0">
                <a:solidFill>
                  <a:srgbClr val="000000"/>
                </a:solidFill>
                <a:highlight>
                  <a:srgbClr val="FFFF00"/>
                </a:highlight>
                <a:latin typeface="Consolas"/>
              </a:rPr>
              <a:t>@</a:t>
            </a:r>
            <a:r>
              <a:rPr lang="en-US" sz="10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Html.ActionLink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0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"Hello "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</a:t>
            </a:r>
            <a:r>
              <a:rPr lang="en-US" sz="10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User.Identity.GetUserName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 + </a:t>
            </a:r>
            <a:r>
              <a:rPr lang="en-US" sz="10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"!"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sz="10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"Manage"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sz="10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"Account"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sz="10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routeValues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null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sz="10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htmlAttributes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 title = </a:t>
            </a:r>
            <a:r>
              <a:rPr lang="en-US" sz="10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"Manage"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})</a:t>
            </a:r>
          </a:p>
          <a:p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1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10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&gt;&lt;</a:t>
            </a:r>
            <a:r>
              <a:rPr lang="en-US" sz="1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000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href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</a:t>
            </a:r>
            <a:r>
              <a:rPr lang="en-US" sz="10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javascript:document.getElementById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('</a:t>
            </a:r>
            <a:r>
              <a:rPr lang="en-US" sz="10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logoutForm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').submit()"&gt;</a:t>
            </a:r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Log off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1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&gt;&lt;/</a:t>
            </a:r>
            <a:r>
              <a:rPr lang="en-US" sz="1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10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1000" dirty="0" err="1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ul</a:t>
            </a:r>
            <a:r>
              <a:rPr lang="en-US" sz="1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sz="10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en-US" sz="1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62194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Authorize attribute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[Authorize] – controller or action method</a:t>
            </a:r>
          </a:p>
          <a:p>
            <a:pPr lvl="1"/>
            <a:r>
              <a:rPr lang="en-US" dirty="0"/>
              <a:t>Only logged in users (redirect to login page</a:t>
            </a:r>
            <a:r>
              <a:rPr lang="en-US" dirty="0" smtClean="0"/>
              <a:t>)</a:t>
            </a:r>
          </a:p>
          <a:p>
            <a:r>
              <a:rPr lang="en-US" dirty="0" smtClean="0"/>
              <a:t>[</a:t>
            </a:r>
            <a:r>
              <a:rPr lang="en-US" dirty="0" err="1" smtClean="0"/>
              <a:t>AllowAnonymous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Can override controllers [Authorize]</a:t>
            </a:r>
          </a:p>
          <a:p>
            <a:r>
              <a:rPr lang="en-US" dirty="0" smtClean="0"/>
              <a:t>[Authorize(Users=“</a:t>
            </a:r>
            <a:r>
              <a:rPr lang="en-US" dirty="0" err="1" smtClean="0"/>
              <a:t>akaver</a:t>
            </a:r>
            <a:r>
              <a:rPr lang="en-US" dirty="0" smtClean="0"/>
              <a:t>, </a:t>
            </a:r>
            <a:r>
              <a:rPr lang="en-US" dirty="0" err="1" smtClean="0"/>
              <a:t>mposka</a:t>
            </a:r>
            <a:r>
              <a:rPr lang="en-US" dirty="0" smtClean="0"/>
              <a:t>”)]</a:t>
            </a:r>
          </a:p>
          <a:p>
            <a:r>
              <a:rPr lang="en-US" dirty="0"/>
              <a:t>[Authorize</a:t>
            </a:r>
            <a:r>
              <a:rPr lang="en-US" dirty="0" smtClean="0"/>
              <a:t>(Roles=“admin, sales”</a:t>
            </a:r>
            <a:r>
              <a:rPr lang="en-US" dirty="0"/>
              <a:t>)]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97745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  <p:pic>
        <p:nvPicPr>
          <p:cNvPr id="5" name="Picture 4" descr="Screen Shot 2014-05-19 at 05.57.4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56792"/>
            <a:ext cx="7833504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764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4048" y="1268760"/>
            <a:ext cx="3960440" cy="4525963"/>
          </a:xfrm>
        </p:spPr>
        <p:txBody>
          <a:bodyPr/>
          <a:lstStyle/>
          <a:p>
            <a:r>
              <a:rPr lang="en-US" dirty="0" err="1" smtClean="0"/>
              <a:t>Microsoft.AspNet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Identity.Core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6</a:t>
            </a:fld>
            <a:endParaRPr kumimoji="0" lang="en-US"/>
          </a:p>
        </p:txBody>
      </p:sp>
      <p:pic>
        <p:nvPicPr>
          <p:cNvPr id="6" name="Picture 5" descr="Screen Shot 2014-05-19 at 06.05.0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1368123"/>
            <a:ext cx="4752528" cy="5371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357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Stored In SQL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856984" cy="604664"/>
          </a:xfrm>
        </p:spPr>
        <p:txBody>
          <a:bodyPr/>
          <a:lstStyle/>
          <a:p>
            <a:pPr marL="36576" indent="0">
              <a:buNone/>
            </a:pPr>
            <a:r>
              <a:rPr lang="en-US" dirty="0" err="1" smtClean="0"/>
              <a:t>Microsoft.AspNet.Identity.EntityFramework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7</a:t>
            </a:fld>
            <a:endParaRPr kumimoji="0" lang="en-US"/>
          </a:p>
        </p:txBody>
      </p:sp>
      <p:pic>
        <p:nvPicPr>
          <p:cNvPr id="5" name="Picture 4" descr="Screen Shot 2014-05-19 at 06.10.3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44824"/>
            <a:ext cx="6110292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158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UserManager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8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4211960" y="260648"/>
            <a:ext cx="4824536" cy="10156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var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manager =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ApplicationUserManager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UserStore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ApplicationUser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&gt;(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context.Get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ApplicationDbContext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&gt;()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    )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);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1628800"/>
            <a:ext cx="8856984" cy="470898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ApplicationUser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: 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IdentityUser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async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Task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ClaimsIdentity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&gt;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GenerateUserIdentityAsync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2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UserManager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ApplicationUser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&gt; manager)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{</a:t>
            </a: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2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var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userIdentity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await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manager.CreateIdentityAsync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		</a:t>
            </a:r>
            <a:r>
              <a:rPr lang="en-US" sz="12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DefaultAuthenticationTypes</a:t>
            </a:r>
            <a:r>
              <a:rPr lang="en-US" sz="12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.ApplicationCookie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return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userIdentity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r>
              <a:rPr lang="en-US" sz="12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	/</a:t>
            </a:r>
            <a:r>
              <a:rPr lang="en-US" sz="12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 Add </a:t>
            </a:r>
            <a:r>
              <a:rPr lang="en-US" sz="120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custom fields here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ApplicationDbContext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: 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IdentityDbContext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ApplicationUser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&gt;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ApplicationDbContext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: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base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2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200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StudentDBConnection</a:t>
            </a:r>
            <a:r>
              <a:rPr lang="en-US" sz="12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throwIfV1Schema: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false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{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}</a:t>
            </a:r>
          </a:p>
          <a:p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static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ApplicationDbContext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Create()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{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ApplicationDbContext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}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04365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Logins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9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179512" y="1556792"/>
            <a:ext cx="8784976" cy="501675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Uncomment the following lines to enable logging in with third party login providers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</a:t>
            </a:r>
            <a:r>
              <a:rPr lang="en-US" sz="16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app.UseMicrosoftAccountAuthentication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(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   </a:t>
            </a:r>
            <a:r>
              <a:rPr lang="en-US" sz="16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clientId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: "",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   </a:t>
            </a:r>
            <a:r>
              <a:rPr lang="en-US" sz="16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clientSecret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: "");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</a:t>
            </a:r>
            <a:r>
              <a:rPr lang="en-US" sz="16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app.UseTwitterAuthentication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(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  </a:t>
            </a:r>
            <a:r>
              <a:rPr lang="en-US" sz="16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consumerKey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: "",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  </a:t>
            </a:r>
            <a:r>
              <a:rPr lang="en-US" sz="16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consumerSecret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: "");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</a:t>
            </a:r>
            <a:r>
              <a:rPr lang="en-US" sz="16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app.UseFacebookAuthentication</a:t>
            </a:r>
            <a:r>
              <a:rPr lang="en-US" sz="16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(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FR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FR" sz="16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  </a:t>
            </a:r>
            <a:r>
              <a:rPr lang="fr-FR" sz="16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appId</a:t>
            </a:r>
            <a:r>
              <a:rPr lang="fr-FR" sz="16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: "",</a:t>
            </a:r>
            <a:endParaRPr lang="fr-FR" sz="16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FR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FR" sz="16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  </a:t>
            </a:r>
            <a:r>
              <a:rPr lang="fr-FR" sz="16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appSecret</a:t>
            </a:r>
            <a:r>
              <a:rPr lang="fr-FR" sz="16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: "");</a:t>
            </a:r>
            <a:endParaRPr lang="fr-FR" sz="16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endParaRPr lang="fr-FR" sz="16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FR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fr-FR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app.UseGoogleAuthentication</a:t>
            </a:r>
            <a:r>
              <a:rPr lang="fr-FR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FR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 </a:t>
            </a:r>
          </a:p>
          <a:p>
            <a:r>
              <a:rPr lang="fr-FR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fr-FR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fr-FR" sz="1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GoogleOAuth2AuthenticationOptions</a:t>
            </a:r>
            <a:r>
              <a:rPr lang="fr-FR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r>
              <a:rPr lang="fr-FR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{</a:t>
            </a:r>
          </a:p>
          <a:p>
            <a:r>
              <a:rPr lang="fr-FR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fr-FR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ClientId</a:t>
            </a:r>
            <a:r>
              <a:rPr lang="fr-FR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fr-FR" sz="16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fr-FR" sz="1600" dirty="0" err="1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myapp.apps.googleusercontent.com</a:t>
            </a:r>
            <a:r>
              <a:rPr lang="fr-FR" sz="16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fr-FR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</a:t>
            </a:r>
            <a:endParaRPr lang="fr-FR" sz="16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FR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fr-FR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ClientSecret</a:t>
            </a:r>
            <a:r>
              <a:rPr lang="fr-FR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fr-FR" sz="16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 </a:t>
            </a:r>
            <a:r>
              <a:rPr lang="fr-FR" sz="16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fr-FR" sz="1600" dirty="0" err="1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googlesecret</a:t>
            </a:r>
            <a:r>
              <a:rPr lang="fr-FR" sz="16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endParaRPr lang="fr-FR" sz="16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fr-FR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});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65010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8229</TotalTime>
  <Words>435</Words>
  <Application>Microsoft Macintosh PowerPoint</Application>
  <PresentationFormat>On-screen Show (4:3)</PresentationFormat>
  <Paragraphs>103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Technic</vt:lpstr>
      <vt:lpstr>Asp.net WEB-API/mvc</vt:lpstr>
      <vt:lpstr>Identity &amp; Security</vt:lpstr>
      <vt:lpstr>Request &amp; User – set by framework</vt:lpstr>
      <vt:lpstr>Authorize attribute</vt:lpstr>
      <vt:lpstr>Database</vt:lpstr>
      <vt:lpstr>Core Identity</vt:lpstr>
      <vt:lpstr>Identity Stored In SQL Server</vt:lpstr>
      <vt:lpstr>UserManager</vt:lpstr>
      <vt:lpstr>External Logins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mvc</dc:title>
  <dc:creator>user</dc:creator>
  <cp:lastModifiedBy>Andres Kaver</cp:lastModifiedBy>
  <cp:revision>44</cp:revision>
  <dcterms:created xsi:type="dcterms:W3CDTF">2013-04-24T16:34:35Z</dcterms:created>
  <dcterms:modified xsi:type="dcterms:W3CDTF">2015-04-19T18:44:56Z</dcterms:modified>
</cp:coreProperties>
</file>