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2"/>
  </p:notesMasterIdLst>
  <p:sldIdLst>
    <p:sldId id="256" r:id="rId2"/>
    <p:sldId id="267" r:id="rId3"/>
    <p:sldId id="268" r:id="rId4"/>
    <p:sldId id="269" r:id="rId5"/>
    <p:sldId id="270" r:id="rId6"/>
    <p:sldId id="271" r:id="rId7"/>
    <p:sldId id="272" r:id="rId8"/>
    <p:sldId id="276" r:id="rId9"/>
    <p:sldId id="275" r:id="rId10"/>
    <p:sldId id="274" r:id="rId11"/>
    <p:sldId id="273" r:id="rId12"/>
    <p:sldId id="278" r:id="rId13"/>
    <p:sldId id="283" r:id="rId14"/>
    <p:sldId id="280" r:id="rId15"/>
    <p:sldId id="287" r:id="rId16"/>
    <p:sldId id="279" r:id="rId17"/>
    <p:sldId id="286" r:id="rId18"/>
    <p:sldId id="285" r:id="rId19"/>
    <p:sldId id="294" r:id="rId20"/>
    <p:sldId id="295" r:id="rId21"/>
    <p:sldId id="284" r:id="rId22"/>
    <p:sldId id="292" r:id="rId23"/>
    <p:sldId id="293" r:id="rId24"/>
    <p:sldId id="291" r:id="rId25"/>
    <p:sldId id="290" r:id="rId26"/>
    <p:sldId id="289" r:id="rId27"/>
    <p:sldId id="288" r:id="rId28"/>
    <p:sldId id="258" r:id="rId29"/>
    <p:sldId id="282" r:id="rId30"/>
    <p:sldId id="281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425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70DA6C-9B9D-46AE-A1AA-2CD036BB5290}" type="datetimeFigureOut">
              <a:rPr lang="et-EE" smtClean="0"/>
              <a:t>19.04.2016</a:t>
            </a:fld>
            <a:endParaRPr lang="et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B5D774-EADF-4FFA-9396-DDA410C82C80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60462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41D8148-A881-47AC-ADC7-DE552970BA1A}" type="datetime1">
              <a:rPr lang="en-US" smtClean="0"/>
              <a:t>4/19/2016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390050E-A408-4C6D-A2E7-B6F1D1C14B96}" type="datetime1">
              <a:rPr lang="en-US" smtClean="0"/>
              <a:t>4/19/2016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4B50F0EE-8B1E-4199-B67B-F8971B7C3029}" type="datetime1">
              <a:rPr lang="en-US" smtClean="0"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6FF8F78-6726-428D-AAF0-754DEEBAD008}" type="datetime1">
              <a:rPr lang="en-US" smtClean="0"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A3635004-7C01-411F-A28C-F07DA6040926}" type="datetime1">
              <a:rPr lang="en-US" smtClean="0"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716D916-E450-4B76-BB56-22B6AC0E8B5F}" type="datetime1">
              <a:rPr lang="en-US" smtClean="0"/>
              <a:t>4/19/2016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92A6317-213F-405A-8E4A-F028E25FEC85}" type="datetime1">
              <a:rPr lang="en-US" smtClean="0"/>
              <a:t>4/19/2016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6E6918FF-7CF3-4B68-81B4-1D7AD374DF83}" type="datetime1">
              <a:rPr lang="en-US" smtClean="0"/>
              <a:t>4/19/2016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AB3C704E-FAA2-49C3-AAD1-6AAE5AD874D4}" type="datetime1">
              <a:rPr lang="en-US" smtClean="0"/>
              <a:t>4/19/2016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8D2B55D-ED86-4A56-AD9D-ED3C6582C860}" type="datetime1">
              <a:rPr lang="en-US" smtClean="0"/>
              <a:t>4/19/2016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pPr eaLnBrk="1" latinLnBrk="0" hangingPunct="1"/>
            <a:fld id="{D7F3A595-FE53-4EBA-9DC4-1556A962962E}" type="datetime1">
              <a:rPr lang="en-US" smtClean="0"/>
              <a:t>4/19/2016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eaLnBrk="1" latinLnBrk="0" hangingPunct="1"/>
            <a:fld id="{8E7F1995-E8FA-49B3-99AD-50C07D69E89D}" type="datetime1">
              <a:rPr lang="en-US" smtClean="0"/>
              <a:t>4/19/2016</a:t>
            </a:fld>
            <a:endParaRPr lang="en-US" sz="100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algn="ctr" eaLnBrk="1" latinLnBrk="0" hangingPunct="1"/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oauthlib.readthedocs.org/en/latest/oauth2/grants/password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localhost:3456/api/Account/Register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localhost:3456/api/Account/Register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localhost:3456/api/Values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t-EE" dirty="0"/>
              <a:t>Asp.net W</a:t>
            </a:r>
            <a:r>
              <a:rPr lang="en-US" dirty="0"/>
              <a:t>e</a:t>
            </a:r>
            <a:r>
              <a:rPr lang="et-EE" dirty="0"/>
              <a:t>b-API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t-EE" dirty="0"/>
              <a:t>WEB-API &amp; MVC5 - Identity &amp; Security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7504" y="6381328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/>
              <a:t>Mait Poska &amp; Andres Käver, IT Kolledž 2014</a:t>
            </a:r>
          </a:p>
        </p:txBody>
      </p:sp>
    </p:spTree>
    <p:extLst>
      <p:ext uri="{BB962C8B-B14F-4D97-AF65-F5344CB8AC3E}">
        <p14:creationId xmlns:p14="http://schemas.microsoft.com/office/powerpoint/2010/main" val="1018368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Authentication Filter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AA957AF-53C0-420B-9C2D-77DB1416566C}" type="slidenum">
              <a:rPr kumimoji="0" lang="en-US" smtClean="0"/>
              <a:pPr eaLnBrk="1" latinLnBrk="0" hangingPunct="1"/>
              <a:t>10</a:t>
            </a:fld>
            <a:endParaRPr kumimoji="0" lang="en-US"/>
          </a:p>
        </p:txBody>
      </p:sp>
      <p:pic>
        <p:nvPicPr>
          <p:cNvPr id="5" name="Picture 4" descr="Screen Shot 2014-05-21 at 06.08.2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628800"/>
            <a:ext cx="6974732" cy="480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595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Authorization Filter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507288" cy="1468759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Determines if a resource needs authentication</a:t>
            </a:r>
          </a:p>
          <a:p>
            <a:r>
              <a:rPr lang="en-US" dirty="0"/>
              <a:t>[</a:t>
            </a:r>
            <a:r>
              <a:rPr lang="en-US" dirty="0" err="1"/>
              <a:t>AllowAnonymous</a:t>
            </a:r>
            <a:r>
              <a:rPr lang="en-US" dirty="0"/>
              <a:t>] to skip authorization for an action</a:t>
            </a:r>
          </a:p>
          <a:p>
            <a:r>
              <a:rPr lang="en-US" dirty="0"/>
              <a:t>Emits the 401 code, if unsuccessful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AA957AF-53C0-420B-9C2D-77DB1416566C}" type="slidenum">
              <a:rPr kumimoji="0" lang="en-US" smtClean="0"/>
              <a:pPr eaLnBrk="1" latinLnBrk="0" hangingPunct="1"/>
              <a:t>11</a:t>
            </a:fld>
            <a:endParaRPr kumimoji="0" lang="en-US"/>
          </a:p>
        </p:txBody>
      </p:sp>
      <p:pic>
        <p:nvPicPr>
          <p:cNvPr id="5" name="Picture 4" descr="Screen Shot 2014-05-21 at 06.11.1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212976"/>
            <a:ext cx="5832648" cy="285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2981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Accessing the Client Identity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RequestContext</a:t>
            </a:r>
            <a:endParaRPr lang="en-US" dirty="0"/>
          </a:p>
          <a:p>
            <a:pPr lvl="1"/>
            <a:r>
              <a:rPr lang="en-US" dirty="0" err="1"/>
              <a:t>HttpRequestMessage</a:t>
            </a:r>
            <a:r>
              <a:rPr lang="en-US" dirty="0"/>
              <a:t> – hosting </a:t>
            </a:r>
            <a:r>
              <a:rPr lang="en-US" dirty="0" err="1"/>
              <a:t>enviroment</a:t>
            </a:r>
            <a:endParaRPr lang="en-US" dirty="0"/>
          </a:p>
          <a:p>
            <a:pPr lvl="1"/>
            <a:r>
              <a:rPr lang="en-US" dirty="0" err="1"/>
              <a:t>ApiController.User</a:t>
            </a:r>
            <a:r>
              <a:rPr lang="en-US" dirty="0"/>
              <a:t> is now shortcut to the request context (used to be </a:t>
            </a:r>
            <a:r>
              <a:rPr lang="en-US" dirty="0" err="1"/>
              <a:t>Thread.CurrentPrincipal</a:t>
            </a:r>
            <a:r>
              <a:rPr lang="en-US" dirty="0"/>
              <a:t> in WEB </a:t>
            </a:r>
            <a:r>
              <a:rPr lang="en-US" dirty="0" err="1"/>
              <a:t>Api</a:t>
            </a:r>
            <a:r>
              <a:rPr lang="en-US" dirty="0"/>
              <a:t> 1)</a:t>
            </a:r>
          </a:p>
          <a:p>
            <a:pPr lvl="1"/>
            <a:r>
              <a:rPr lang="en-US" dirty="0"/>
              <a:t>Could be null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AA957AF-53C0-420B-9C2D-77DB1416566C}" type="slidenum">
              <a:rPr kumimoji="0" lang="en-US" smtClean="0"/>
              <a:pPr eaLnBrk="1" latinLnBrk="0" hangingPunct="1"/>
              <a:t>12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07684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/>
          </a:bodyPr>
          <a:lstStyle/>
          <a:p>
            <a:r>
              <a:rPr lang="en-US" sz="2400" dirty="0"/>
              <a:t>Web API security extensibility is a pipeline</a:t>
            </a:r>
          </a:p>
          <a:p>
            <a:pPr lvl="1"/>
            <a:r>
              <a:rPr lang="en-US" sz="2400" dirty="0"/>
              <a:t>Katana</a:t>
            </a:r>
          </a:p>
          <a:p>
            <a:pPr lvl="1"/>
            <a:r>
              <a:rPr lang="en-US" sz="2400" dirty="0"/>
              <a:t>Authentication filters</a:t>
            </a:r>
          </a:p>
          <a:p>
            <a:pPr lvl="1"/>
            <a:r>
              <a:rPr lang="en-US" sz="2400" dirty="0"/>
              <a:t>Authorization filters</a:t>
            </a:r>
          </a:p>
          <a:p>
            <a:r>
              <a:rPr lang="en-US" sz="2400" dirty="0"/>
              <a:t>Avoid host (IIS) specific dependencies</a:t>
            </a:r>
          </a:p>
          <a:p>
            <a:r>
              <a:rPr lang="en-US" sz="2400" dirty="0" err="1"/>
              <a:t>HttpRequestMessage.GetRequestContext</a:t>
            </a:r>
            <a:r>
              <a:rPr lang="en-US" sz="2400" dirty="0"/>
              <a:t>().Principal</a:t>
            </a:r>
          </a:p>
          <a:p>
            <a:pPr lvl="1"/>
            <a:r>
              <a:rPr lang="en-US" sz="2400" dirty="0"/>
              <a:t>One stop shop for client identity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AA957AF-53C0-420B-9C2D-77DB1416566C}" type="slidenum">
              <a:rPr kumimoji="0" lang="en-US" smtClean="0"/>
              <a:pPr eaLnBrk="1" latinLnBrk="0" hangingPunct="1"/>
              <a:t>13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482146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JS/Browser-based clients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Same origin policy</a:t>
            </a:r>
          </a:p>
          <a:p>
            <a:r>
              <a:rPr lang="en-US" dirty="0"/>
              <a:t>Implicit Browser Authentication</a:t>
            </a:r>
          </a:p>
          <a:p>
            <a:r>
              <a:rPr lang="en-US" dirty="0"/>
              <a:t>Cross Site Request Forgery (CSRF)</a:t>
            </a:r>
          </a:p>
          <a:p>
            <a:r>
              <a:rPr lang="en-US" dirty="0"/>
              <a:t>Cross Origin Resource Sharing (CORS)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AA957AF-53C0-420B-9C2D-77DB1416566C}" type="slidenum">
              <a:rPr kumimoji="0" lang="en-US" smtClean="0"/>
              <a:pPr eaLnBrk="1" latinLnBrk="0" hangingPunct="1"/>
              <a:t>14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406972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Same Origin Policy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Sandbox</a:t>
            </a:r>
          </a:p>
          <a:p>
            <a:pPr lvl="1"/>
            <a:r>
              <a:rPr lang="en-US" dirty="0"/>
              <a:t>Scripts, communication, implicit browser authentication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AA957AF-53C0-420B-9C2D-77DB1416566C}" type="slidenum">
              <a:rPr kumimoji="0" lang="en-US" smtClean="0"/>
              <a:pPr eaLnBrk="1" latinLnBrk="0" hangingPunct="1"/>
              <a:t>15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8793851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same-domain for </a:t>
            </a:r>
            <a:r>
              <a:rPr lang="en-US" dirty="0" err="1"/>
              <a:t>Auth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Web APIs inherit security settings of web host</a:t>
            </a:r>
          </a:p>
          <a:p>
            <a:pPr lvl="1"/>
            <a:r>
              <a:rPr lang="en-US" dirty="0"/>
              <a:t>Cookies, Win/Basic </a:t>
            </a:r>
            <a:r>
              <a:rPr lang="en-US" dirty="0" err="1"/>
              <a:t>auth</a:t>
            </a:r>
            <a:r>
              <a:rPr lang="en-US" dirty="0"/>
              <a:t>, client certs 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AA957AF-53C0-420B-9C2D-77DB1416566C}" type="slidenum">
              <a:rPr kumimoji="0" lang="en-US" smtClean="0"/>
              <a:pPr eaLnBrk="1" latinLnBrk="0" hangingPunct="1"/>
              <a:t>16</a:t>
            </a:fld>
            <a:endParaRPr kumimoji="0" lang="en-US"/>
          </a:p>
        </p:txBody>
      </p:sp>
      <p:pic>
        <p:nvPicPr>
          <p:cNvPr id="5" name="Picture 4" descr="Screen Shot 2014-05-21 at 08.52.1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284984"/>
            <a:ext cx="7416824" cy="3318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127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/>
          </a:bodyPr>
          <a:lstStyle/>
          <a:p>
            <a:r>
              <a:rPr lang="en-US" dirty="0"/>
              <a:t>CSRF - Cross Site Request Forgery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AA957AF-53C0-420B-9C2D-77DB1416566C}" type="slidenum">
              <a:rPr kumimoji="0" lang="en-US" smtClean="0"/>
              <a:pPr eaLnBrk="1" latinLnBrk="0" hangingPunct="1"/>
              <a:t>17</a:t>
            </a:fld>
            <a:endParaRPr kumimoji="0" lang="en-US"/>
          </a:p>
        </p:txBody>
      </p:sp>
      <p:pic>
        <p:nvPicPr>
          <p:cNvPr id="5" name="Picture 4" descr="Screen Shot 2014-05-21 at 09.45.0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628800"/>
            <a:ext cx="7596336" cy="453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5615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CSRF – Web API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AA957AF-53C0-420B-9C2D-77DB1416566C}" type="slidenum">
              <a:rPr kumimoji="0" lang="en-US" smtClean="0"/>
              <a:pPr eaLnBrk="1" latinLnBrk="0" hangingPunct="1"/>
              <a:t>18</a:t>
            </a:fld>
            <a:endParaRPr kumimoji="0" lang="en-US"/>
          </a:p>
        </p:txBody>
      </p:sp>
      <p:pic>
        <p:nvPicPr>
          <p:cNvPr id="5" name="Picture 4" descr="Screen Shot 2014-05-21 at 09.47.1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84784"/>
            <a:ext cx="7596336" cy="2173674"/>
          </a:xfrm>
          <a:prstGeom prst="rect">
            <a:avLst/>
          </a:prstGeom>
        </p:spPr>
      </p:pic>
      <p:pic>
        <p:nvPicPr>
          <p:cNvPr id="6" name="Picture 5" descr="Screen Shot 2014-05-21 at 09.49.5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861048"/>
            <a:ext cx="7986209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5119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API 2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Web API uses the </a:t>
            </a:r>
            <a:r>
              <a:rPr lang="en-US" dirty="0">
                <a:hlinkClick r:id="rId2"/>
              </a:rPr>
              <a:t>resource owner password flow</a:t>
            </a:r>
            <a:r>
              <a:rPr lang="en-US" dirty="0"/>
              <a:t> defined in OAuth2</a:t>
            </a:r>
          </a:p>
          <a:p>
            <a:pPr lvl="1"/>
            <a:r>
              <a:rPr lang="et-EE" dirty="0"/>
              <a:t>http://oauthlib.readthedocs.org/en/latest/oauth2/grants/password.html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AA957AF-53C0-420B-9C2D-77DB1416566C}" type="slidenum">
              <a:rPr kumimoji="0" lang="en-US" smtClean="0"/>
              <a:pPr eaLnBrk="1" latinLnBrk="0" hangingPunct="1"/>
              <a:t>19</a:t>
            </a:fld>
            <a:endParaRPr kumimoji="0" lang="en-US"/>
          </a:p>
        </p:txBody>
      </p:sp>
      <p:pic>
        <p:nvPicPr>
          <p:cNvPr id="1026" name="Picture 2" descr="http://media-www-asp.azureedge.net/media/5065077/oauth0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011613"/>
            <a:ext cx="502920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2788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Transport security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HTTPS == HTTP over TLS</a:t>
            </a:r>
          </a:p>
          <a:p>
            <a:pPr lvl="1"/>
            <a:r>
              <a:rPr lang="en-US" dirty="0"/>
              <a:t>RFC 1818</a:t>
            </a:r>
          </a:p>
          <a:p>
            <a:r>
              <a:rPr lang="en-US" dirty="0"/>
              <a:t>Tunnels unprotected HTTP and adds</a:t>
            </a:r>
          </a:p>
          <a:p>
            <a:pPr lvl="1"/>
            <a:r>
              <a:rPr lang="en-US" dirty="0"/>
              <a:t>Server authentication</a:t>
            </a:r>
          </a:p>
          <a:p>
            <a:pPr lvl="2"/>
            <a:r>
              <a:rPr lang="en-US" dirty="0"/>
              <a:t>Is it really </a:t>
            </a:r>
            <a:r>
              <a:rPr lang="en-US" dirty="0" err="1"/>
              <a:t>amazon.com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Integrity protection</a:t>
            </a:r>
          </a:p>
          <a:p>
            <a:pPr lvl="2"/>
            <a:r>
              <a:rPr lang="en-US" dirty="0"/>
              <a:t>Nobody can change your book order in the middle of communication</a:t>
            </a:r>
          </a:p>
          <a:p>
            <a:pPr lvl="1"/>
            <a:r>
              <a:rPr lang="en-US" dirty="0"/>
              <a:t>Replay protection</a:t>
            </a:r>
          </a:p>
          <a:p>
            <a:pPr lvl="2"/>
            <a:r>
              <a:rPr lang="en-US" dirty="0"/>
              <a:t>Nobody can take your packet and resend it 500x times</a:t>
            </a:r>
          </a:p>
          <a:p>
            <a:pPr lvl="1"/>
            <a:r>
              <a:rPr lang="en-US" dirty="0"/>
              <a:t>Confidentiality</a:t>
            </a:r>
          </a:p>
          <a:p>
            <a:pPr lvl="2"/>
            <a:r>
              <a:rPr lang="en-US" dirty="0"/>
              <a:t>Encryption – nobody knows what book you are buying</a:t>
            </a:r>
          </a:p>
          <a:p>
            <a:pPr marL="448056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AA957AF-53C0-420B-9C2D-77DB1416566C}" type="slidenum">
              <a:rPr kumimoji="0" lang="en-US" smtClean="0"/>
              <a:pPr eaLnBrk="1" latinLnBrk="0" hangingPunct="1"/>
              <a:t>2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650105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API 2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/>
              <a:t>Local Login Credential Flow</a:t>
            </a:r>
          </a:p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AA957AF-53C0-420B-9C2D-77DB1416566C}" type="slidenum">
              <a:rPr kumimoji="0" lang="en-US" smtClean="0"/>
              <a:pPr eaLnBrk="1" latinLnBrk="0" hangingPunct="1"/>
              <a:t>20</a:t>
            </a:fld>
            <a:endParaRPr kumimoji="0" lang="en-US"/>
          </a:p>
        </p:txBody>
      </p:sp>
      <p:pic>
        <p:nvPicPr>
          <p:cNvPr id="2050" name="Picture 2" descr="http://media-www-asp.azureedge.net/media/5065083/oauth0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582863"/>
            <a:ext cx="6743700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06271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API 2 – demo - FIDDLER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7467600" cy="676672"/>
          </a:xfrm>
        </p:spPr>
        <p:txBody>
          <a:bodyPr/>
          <a:lstStyle/>
          <a:p>
            <a:r>
              <a:rPr lang="en-US" dirty="0"/>
              <a:t>Get http://localhost:3456/</a:t>
            </a:r>
            <a:r>
              <a:rPr lang="en-US" dirty="0" err="1"/>
              <a:t>api</a:t>
            </a:r>
            <a:r>
              <a:rPr lang="en-US" dirty="0"/>
              <a:t>/Values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AA957AF-53C0-420B-9C2D-77DB1416566C}" type="slidenum">
              <a:rPr kumimoji="0" lang="en-US" smtClean="0"/>
              <a:pPr eaLnBrk="1" latinLnBrk="0" hangingPunct="1"/>
              <a:t>21</a:t>
            </a:fld>
            <a:endParaRPr kumimoji="0" lang="en-US"/>
          </a:p>
        </p:txBody>
      </p:sp>
      <p:pic>
        <p:nvPicPr>
          <p:cNvPr id="5" name="Picture 4" descr="Screen Shot 2014-05-21 at 10.20.1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204864"/>
            <a:ext cx="6480720" cy="3382274"/>
          </a:xfrm>
          <a:prstGeom prst="rect">
            <a:avLst/>
          </a:prstGeom>
        </p:spPr>
      </p:pic>
      <p:pic>
        <p:nvPicPr>
          <p:cNvPr id="6" name="Picture 5" descr="Screen Shot 2014-05-21 at 10.22.1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4365104"/>
            <a:ext cx="5638800" cy="222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58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API 2 – Register user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Post</a:t>
            </a:r>
          </a:p>
          <a:p>
            <a:pPr marL="448056" lvl="1" indent="0">
              <a:buNone/>
            </a:pPr>
            <a:r>
              <a:rPr lang="en-US" dirty="0">
                <a:hlinkClick r:id="rId2"/>
              </a:rPr>
              <a:t>http://localhost:3456/api/Account/Register</a:t>
            </a:r>
            <a:endParaRPr lang="en-US" dirty="0"/>
          </a:p>
          <a:p>
            <a:r>
              <a:rPr lang="en-US" dirty="0"/>
              <a:t>Request headers</a:t>
            </a:r>
          </a:p>
          <a:p>
            <a:pPr marL="448056" lvl="1" indent="0">
              <a:buNone/>
            </a:pPr>
            <a:r>
              <a:rPr lang="en-US" dirty="0"/>
              <a:t>Content-Type: application/</a:t>
            </a:r>
            <a:r>
              <a:rPr lang="en-US" dirty="0" err="1"/>
              <a:t>json</a:t>
            </a:r>
            <a:endParaRPr lang="en-US" dirty="0"/>
          </a:p>
          <a:p>
            <a:r>
              <a:rPr lang="en-US" dirty="0"/>
              <a:t>Request body</a:t>
            </a:r>
          </a:p>
          <a:p>
            <a:pPr marL="448056" lvl="1" indent="0">
              <a:buNone/>
            </a:pPr>
            <a:r>
              <a:rPr lang="en-US" dirty="0"/>
              <a:t>{</a:t>
            </a:r>
            <a:br>
              <a:rPr lang="en-US" dirty="0"/>
            </a:br>
            <a:r>
              <a:rPr lang="en-US" dirty="0"/>
              <a:t>"Password": “</a:t>
            </a:r>
            <a:r>
              <a:rPr lang="en-US" dirty="0" err="1"/>
              <a:t>parool</a:t>
            </a:r>
            <a:r>
              <a:rPr lang="en-US" dirty="0"/>
              <a:t>”,</a:t>
            </a:r>
            <a:br>
              <a:rPr lang="en-US" dirty="0"/>
            </a:br>
            <a:r>
              <a:rPr lang="en-US" dirty="0"/>
              <a:t>"</a:t>
            </a:r>
            <a:r>
              <a:rPr lang="en-US" dirty="0" err="1"/>
              <a:t>ConfirmPassword</a:t>
            </a:r>
            <a:r>
              <a:rPr lang="en-US" dirty="0"/>
              <a:t>": “</a:t>
            </a:r>
            <a:r>
              <a:rPr lang="en-US" dirty="0" err="1"/>
              <a:t>parool</a:t>
            </a:r>
            <a:r>
              <a:rPr lang="en-US" dirty="0"/>
              <a:t>”,</a:t>
            </a:r>
            <a:br>
              <a:rPr lang="en-US" dirty="0"/>
            </a:br>
            <a:r>
              <a:rPr lang="en-US" dirty="0"/>
              <a:t>“Email”: “</a:t>
            </a:r>
            <a:r>
              <a:rPr lang="en-US" dirty="0" err="1"/>
              <a:t>user@akaver.com</a:t>
            </a:r>
            <a:r>
              <a:rPr lang="en-US" dirty="0"/>
              <a:t>”</a:t>
            </a:r>
            <a:br>
              <a:rPr lang="en-US" dirty="0"/>
            </a:br>
            <a:r>
              <a:rPr lang="en-US" dirty="0"/>
              <a:t>}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AA957AF-53C0-420B-9C2D-77DB1416566C}" type="slidenum">
              <a:rPr kumimoji="0" lang="en-US" smtClean="0"/>
              <a:pPr eaLnBrk="1" latinLnBrk="0" hangingPunct="1"/>
              <a:t>22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8799067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API 2 – Authenticate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>
            <a:normAutofit/>
          </a:bodyPr>
          <a:lstStyle/>
          <a:p>
            <a:r>
              <a:rPr lang="en-US" dirty="0"/>
              <a:t>Post</a:t>
            </a:r>
          </a:p>
          <a:p>
            <a:pPr marL="448056" lvl="1" indent="0">
              <a:buNone/>
            </a:pPr>
            <a:r>
              <a:rPr lang="en-US" dirty="0">
                <a:hlinkClick r:id="rId2"/>
              </a:rPr>
              <a:t>http://localhost:3456/Token/</a:t>
            </a:r>
            <a:endParaRPr lang="en-US" dirty="0"/>
          </a:p>
          <a:p>
            <a:r>
              <a:rPr lang="en-US" dirty="0"/>
              <a:t>Request headers</a:t>
            </a:r>
          </a:p>
          <a:p>
            <a:pPr marL="448056" lvl="1" indent="0">
              <a:buNone/>
            </a:pPr>
            <a:r>
              <a:rPr lang="en-US" dirty="0"/>
              <a:t>Content-Type: application/x-www-form-</a:t>
            </a:r>
            <a:r>
              <a:rPr lang="en-US" dirty="0" err="1"/>
              <a:t>urlencoded</a:t>
            </a:r>
            <a:endParaRPr lang="en-US" dirty="0"/>
          </a:p>
          <a:p>
            <a:r>
              <a:rPr lang="en-US" dirty="0"/>
              <a:t>Request body</a:t>
            </a:r>
          </a:p>
          <a:p>
            <a:pPr marL="448056" lvl="1" indent="0">
              <a:buNone/>
            </a:pPr>
            <a:r>
              <a:rPr lang="en-US" dirty="0" err="1"/>
              <a:t>grant_type</a:t>
            </a:r>
            <a:r>
              <a:rPr lang="en-US" dirty="0"/>
              <a:t>=</a:t>
            </a:r>
            <a:r>
              <a:rPr lang="en-US" dirty="0" err="1"/>
              <a:t>password&amp;username</a:t>
            </a:r>
            <a:r>
              <a:rPr lang="en-US" dirty="0"/>
              <a:t>=</a:t>
            </a:r>
            <a:r>
              <a:rPr lang="en-US" dirty="0" err="1"/>
              <a:t>user@akaver.com&amp;password</a:t>
            </a:r>
            <a:r>
              <a:rPr lang="en-US" dirty="0"/>
              <a:t>=</a:t>
            </a:r>
            <a:r>
              <a:rPr lang="en-US" dirty="0" err="1"/>
              <a:t>parool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AA957AF-53C0-420B-9C2D-77DB1416566C}" type="slidenum">
              <a:rPr kumimoji="0" lang="en-US" smtClean="0"/>
              <a:pPr eaLnBrk="1" latinLnBrk="0" hangingPunct="1"/>
              <a:t>23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7613745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API 2 – Authenticate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96952"/>
            <a:ext cx="7467600" cy="312921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Bearer token is a particular type of access token. An access token is a credential string that authorizes a client to access a protected resource. (RFC 6749.)</a:t>
            </a:r>
          </a:p>
          <a:p>
            <a:r>
              <a:rPr lang="en-US" dirty="0"/>
              <a:t>A bearer token is an access token that can be used by any client. (RFC 6750.) </a:t>
            </a:r>
          </a:p>
          <a:p>
            <a:r>
              <a:rPr lang="en-US" dirty="0"/>
              <a:t>Bearer tokens must be used with SSL.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AA957AF-53C0-420B-9C2D-77DB1416566C}" type="slidenum">
              <a:rPr kumimoji="0" lang="en-US" smtClean="0"/>
              <a:pPr eaLnBrk="1" latinLnBrk="0" hangingPunct="1"/>
              <a:t>24</a:t>
            </a:fld>
            <a:endParaRPr kumimoji="0" lang="en-US"/>
          </a:p>
        </p:txBody>
      </p:sp>
      <p:pic>
        <p:nvPicPr>
          <p:cNvPr id="7" name="Picture 6" descr="Screen Shot 2014-05-21 at 10.56.5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268760"/>
            <a:ext cx="5727700" cy="154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4631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Web API 2 – Authorized request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7467600" cy="2260848"/>
          </a:xfrm>
        </p:spPr>
        <p:txBody>
          <a:bodyPr/>
          <a:lstStyle/>
          <a:p>
            <a:r>
              <a:rPr lang="en-US" dirty="0"/>
              <a:t>Get</a:t>
            </a:r>
          </a:p>
          <a:p>
            <a:pPr marL="448056" lvl="1" indent="0">
              <a:buNone/>
            </a:pPr>
            <a:r>
              <a:rPr lang="en-US" dirty="0">
                <a:hlinkClick r:id="rId2"/>
              </a:rPr>
              <a:t>http://localhost:3456/api/Values</a:t>
            </a:r>
            <a:endParaRPr lang="en-US" dirty="0"/>
          </a:p>
          <a:p>
            <a:r>
              <a:rPr lang="en-US" dirty="0"/>
              <a:t>Request headers</a:t>
            </a:r>
          </a:p>
          <a:p>
            <a:pPr marL="448056" lvl="1" indent="0">
              <a:buNone/>
            </a:pPr>
            <a:r>
              <a:rPr lang="en-US" dirty="0"/>
              <a:t>Authorization: Bearer mBKN9H_zaix….</a:t>
            </a:r>
          </a:p>
          <a:p>
            <a:pPr marL="36576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AA957AF-53C0-420B-9C2D-77DB1416566C}" type="slidenum">
              <a:rPr kumimoji="0" lang="en-US" smtClean="0"/>
              <a:pPr eaLnBrk="1" latinLnBrk="0" hangingPunct="1"/>
              <a:t>25</a:t>
            </a:fld>
            <a:endParaRPr kumimoji="0" lang="en-US"/>
          </a:p>
        </p:txBody>
      </p:sp>
      <p:pic>
        <p:nvPicPr>
          <p:cNvPr id="5" name="Picture 4" descr="Screen Shot 2014-05-21 at 11.04.5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077072"/>
            <a:ext cx="5549900" cy="215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8270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AA957AF-53C0-420B-9C2D-77DB1416566C}" type="slidenum">
              <a:rPr kumimoji="0" lang="en-US" smtClean="0"/>
              <a:pPr eaLnBrk="1" latinLnBrk="0" hangingPunct="1"/>
              <a:t>26</a:t>
            </a:fld>
            <a:endParaRPr kumimoji="0" lang="en-US"/>
          </a:p>
        </p:txBody>
      </p:sp>
      <p:pic>
        <p:nvPicPr>
          <p:cNvPr id="6" name="Picture 5" descr="Screen Shot 2014-05-21 at 11.10.2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772816"/>
            <a:ext cx="7452320" cy="4308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2052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AA957AF-53C0-420B-9C2D-77DB1416566C}" type="slidenum">
              <a:rPr kumimoji="0" lang="en-US" smtClean="0"/>
              <a:pPr eaLnBrk="1" latinLnBrk="0" hangingPunct="1"/>
              <a:t>27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815351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THE END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64904"/>
            <a:ext cx="8579296" cy="396044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t-EE" dirty="0"/>
              <a:t>Mait Poska &amp; Andres Käver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AA957AF-53C0-420B-9C2D-77DB1416566C}" type="slidenum">
              <a:rPr kumimoji="0" lang="en-US" smtClean="0"/>
              <a:pPr eaLnBrk="1" latinLnBrk="0" hangingPunct="1"/>
              <a:t>28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160933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Classic/Basic authentication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Anti pattern</a:t>
            </a:r>
          </a:p>
          <a:p>
            <a:pPr lvl="1"/>
            <a:r>
              <a:rPr lang="en-US" dirty="0"/>
              <a:t>Client must store the secret or obtain it from the user (on every request)</a:t>
            </a:r>
          </a:p>
          <a:p>
            <a:pPr lvl="1"/>
            <a:r>
              <a:rPr lang="en-US" dirty="0"/>
              <a:t>Storage in clear text (or reversible encryption)</a:t>
            </a:r>
          </a:p>
          <a:p>
            <a:pPr lvl="1"/>
            <a:r>
              <a:rPr lang="en-US" dirty="0"/>
              <a:t>Server has to validate the secret on every request</a:t>
            </a:r>
          </a:p>
          <a:p>
            <a:pPr lvl="1"/>
            <a:r>
              <a:rPr lang="en-US" dirty="0"/>
              <a:t>High computational cost – brute force protection</a:t>
            </a:r>
          </a:p>
          <a:p>
            <a:r>
              <a:rPr lang="en-US" dirty="0"/>
              <a:t>High probability of accidental exposure of the secret is increased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AA957AF-53C0-420B-9C2D-77DB1416566C}" type="slidenum">
              <a:rPr kumimoji="0" lang="en-US" smtClean="0"/>
              <a:pPr eaLnBrk="1" latinLnBrk="0" hangingPunct="1"/>
              <a:t>29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02920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Architecture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  <a:p>
            <a:pPr marL="36576" indent="0">
              <a:buNone/>
            </a:pPr>
            <a:endParaRPr lang="en-US" dirty="0"/>
          </a:p>
          <a:p>
            <a:r>
              <a:rPr lang="en-US" dirty="0"/>
              <a:t>Hosting</a:t>
            </a:r>
          </a:p>
          <a:p>
            <a:r>
              <a:rPr lang="en-US" dirty="0"/>
              <a:t>Message handlers</a:t>
            </a:r>
          </a:p>
          <a:p>
            <a:r>
              <a:rPr lang="en-US" dirty="0"/>
              <a:t>Authentication filter</a:t>
            </a:r>
          </a:p>
          <a:p>
            <a:r>
              <a:rPr lang="en-US" dirty="0"/>
              <a:t>Authorization filter</a:t>
            </a:r>
          </a:p>
          <a:p>
            <a:pPr marL="36576" indent="0">
              <a:buNone/>
            </a:pPr>
            <a:endParaRPr lang="en-US" dirty="0"/>
          </a:p>
          <a:p>
            <a:r>
              <a:rPr lang="en-US" dirty="0"/>
              <a:t>Accessing client identity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AA957AF-53C0-420B-9C2D-77DB1416566C}" type="slidenum">
              <a:rPr kumimoji="0" lang="en-US" smtClean="0"/>
              <a:pPr eaLnBrk="1" latinLnBrk="0" hangingPunct="1"/>
              <a:t>3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911093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authentication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Base64 encoded credentials on </a:t>
            </a:r>
            <a:r>
              <a:rPr lang="en-US" dirty="0" err="1"/>
              <a:t>auth</a:t>
            </a:r>
            <a:r>
              <a:rPr lang="en-US" dirty="0"/>
              <a:t> header</a:t>
            </a:r>
          </a:p>
          <a:p>
            <a:r>
              <a:rPr lang="en-US" dirty="0"/>
              <a:t>GET /service/resource</a:t>
            </a:r>
          </a:p>
          <a:p>
            <a:r>
              <a:rPr lang="en-US" dirty="0"/>
              <a:t>Authorization: Basic </a:t>
            </a:r>
            <a:r>
              <a:rPr lang="en-US"/>
              <a:t>username:password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AA957AF-53C0-420B-9C2D-77DB1416566C}" type="slidenum">
              <a:rPr kumimoji="0" lang="en-US" smtClean="0"/>
              <a:pPr eaLnBrk="1" latinLnBrk="0" hangingPunct="1"/>
              <a:t>30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04377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WEB-API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dependencies on specific host</a:t>
            </a:r>
          </a:p>
          <a:p>
            <a:pPr lvl="1"/>
            <a:r>
              <a:rPr lang="en-US" dirty="0"/>
              <a:t>IIS</a:t>
            </a:r>
          </a:p>
          <a:p>
            <a:pPr lvl="1"/>
            <a:r>
              <a:rPr lang="en-US" dirty="0"/>
              <a:t>Self-host</a:t>
            </a:r>
          </a:p>
          <a:p>
            <a:pPr lvl="1"/>
            <a:r>
              <a:rPr lang="en-US" dirty="0"/>
              <a:t>OWIN &amp; Katana</a:t>
            </a:r>
          </a:p>
          <a:p>
            <a:r>
              <a:rPr lang="en-US" dirty="0"/>
              <a:t>No ASP.NET </a:t>
            </a:r>
            <a:r>
              <a:rPr lang="en-US" dirty="0" err="1"/>
              <a:t>system.web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AA957AF-53C0-420B-9C2D-77DB1416566C}" type="slidenum">
              <a:rPr kumimoji="0" lang="en-US" smtClean="0"/>
              <a:pPr eaLnBrk="1" latinLnBrk="0" hangingPunct="1"/>
              <a:t>4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19062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pipeline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AA957AF-53C0-420B-9C2D-77DB1416566C}" type="slidenum">
              <a:rPr kumimoji="0" lang="en-US" smtClean="0"/>
              <a:pPr eaLnBrk="1" latinLnBrk="0" hangingPunct="1"/>
              <a:t>5</a:t>
            </a:fld>
            <a:endParaRPr kumimoji="0" lang="en-US"/>
          </a:p>
        </p:txBody>
      </p:sp>
      <p:pic>
        <p:nvPicPr>
          <p:cNvPr id="5" name="Picture 4" descr="Screen Shot 2014-05-21 at 05.45.4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2900"/>
            <a:ext cx="9144000" cy="3626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636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OWIN </a:t>
            </a:r>
            <a:r>
              <a:rPr lang="en-US" dirty="0" err="1"/>
              <a:t>system.web</a:t>
            </a:r>
            <a:r>
              <a:rPr lang="en-US" dirty="0"/>
              <a:t> hosting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AA957AF-53C0-420B-9C2D-77DB1416566C}" type="slidenum">
              <a:rPr kumimoji="0" lang="en-US" smtClean="0"/>
              <a:pPr eaLnBrk="1" latinLnBrk="0" hangingPunct="1"/>
              <a:t>6</a:t>
            </a:fld>
            <a:endParaRPr kumimoji="0" lang="en-US"/>
          </a:p>
        </p:txBody>
      </p:sp>
      <p:pic>
        <p:nvPicPr>
          <p:cNvPr id="5" name="Picture 4" descr="Screen Shot 2014-05-21 at 05.50.2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340768"/>
            <a:ext cx="2849474" cy="5191224"/>
          </a:xfrm>
          <a:prstGeom prst="rect">
            <a:avLst/>
          </a:prstGeom>
        </p:spPr>
      </p:pic>
      <p:pic>
        <p:nvPicPr>
          <p:cNvPr id="6" name="Picture 5" descr="Screen Shot 2014-05-21 at 05.52.5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556792"/>
            <a:ext cx="3162300" cy="462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461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OWIN Middleware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AA957AF-53C0-420B-9C2D-77DB1416566C}" type="slidenum">
              <a:rPr kumimoji="0" lang="en-US" smtClean="0"/>
              <a:pPr eaLnBrk="1" latinLnBrk="0" hangingPunct="1"/>
              <a:t>7</a:t>
            </a:fld>
            <a:endParaRPr kumimoji="0" lang="en-US"/>
          </a:p>
        </p:txBody>
      </p:sp>
      <p:pic>
        <p:nvPicPr>
          <p:cNvPr id="5" name="Picture 4" descr="Screen Shot 2014-05-21 at 05.55.5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06" y="1844824"/>
            <a:ext cx="8725082" cy="425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73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>
            <a:noAutofit/>
          </a:bodyPr>
          <a:lstStyle/>
          <a:p>
            <a:r>
              <a:rPr lang="en-US" sz="4000" dirty="0"/>
              <a:t>Katana Authentication Middleware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AA957AF-53C0-420B-9C2D-77DB1416566C}" type="slidenum">
              <a:rPr kumimoji="0" lang="en-US" smtClean="0"/>
              <a:pPr eaLnBrk="1" latinLnBrk="0" hangingPunct="1"/>
              <a:t>8</a:t>
            </a:fld>
            <a:endParaRPr kumimoji="0" lang="en-US"/>
          </a:p>
        </p:txBody>
      </p:sp>
      <p:pic>
        <p:nvPicPr>
          <p:cNvPr id="6" name="Picture 5" descr="Screen Shot 2014-05-21 at 06.00.1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556792"/>
            <a:ext cx="7456492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6573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MessageHandler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Web API, global or per-route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AA957AF-53C0-420B-9C2D-77DB1416566C}" type="slidenum">
              <a:rPr kumimoji="0" lang="en-US" smtClean="0"/>
              <a:pPr eaLnBrk="1" latinLnBrk="0" hangingPunct="1"/>
              <a:t>9</a:t>
            </a:fld>
            <a:endParaRPr kumimoji="0" lang="en-US"/>
          </a:p>
        </p:txBody>
      </p:sp>
      <p:pic>
        <p:nvPicPr>
          <p:cNvPr id="5" name="Picture 4" descr="Screen Shot 2014-05-21 at 06.04.4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492896"/>
            <a:ext cx="6933353" cy="2720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719537"/>
      </p:ext>
    </p:extLst>
  </p:cSld>
  <p:clrMapOvr>
    <a:masterClrMapping/>
  </p:clrMapOvr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10775</TotalTime>
  <Words>518</Words>
  <Application>Microsoft Office PowerPoint</Application>
  <PresentationFormat>On-screen Show (4:3)</PresentationFormat>
  <Paragraphs>140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Franklin Gothic Book</vt:lpstr>
      <vt:lpstr>Wingdings 2</vt:lpstr>
      <vt:lpstr>Technic</vt:lpstr>
      <vt:lpstr>Asp.net Web-API</vt:lpstr>
      <vt:lpstr>Transport security</vt:lpstr>
      <vt:lpstr>Security Architecture</vt:lpstr>
      <vt:lpstr>WEB-API Overview</vt:lpstr>
      <vt:lpstr>Security pipeline</vt:lpstr>
      <vt:lpstr>OWIN system.web hosting</vt:lpstr>
      <vt:lpstr>OWIN Middleware</vt:lpstr>
      <vt:lpstr>Katana Authentication Middleware</vt:lpstr>
      <vt:lpstr>MessageHandler</vt:lpstr>
      <vt:lpstr>Authentication Filter</vt:lpstr>
      <vt:lpstr>Authorization Filter</vt:lpstr>
      <vt:lpstr>Accessing the Client Identity</vt:lpstr>
      <vt:lpstr>Summary</vt:lpstr>
      <vt:lpstr>JS/Browser-based clients</vt:lpstr>
      <vt:lpstr>Same Origin Policy</vt:lpstr>
      <vt:lpstr>Using same-domain for Auth</vt:lpstr>
      <vt:lpstr>CSRF - Cross Site Request Forgery</vt:lpstr>
      <vt:lpstr>CSRF – Web API 2</vt:lpstr>
      <vt:lpstr>Web API 2</vt:lpstr>
      <vt:lpstr>Web API 2</vt:lpstr>
      <vt:lpstr>Web API 2 – demo - FIDDLER</vt:lpstr>
      <vt:lpstr>Web API 2 – Register user</vt:lpstr>
      <vt:lpstr>Web API 2 – Authenticate</vt:lpstr>
      <vt:lpstr>Web API 2 – Authenticate</vt:lpstr>
      <vt:lpstr>Web API 2 – Authorized request</vt:lpstr>
      <vt:lpstr>CORS</vt:lpstr>
      <vt:lpstr>PowerPoint Presentation</vt:lpstr>
      <vt:lpstr>THE END</vt:lpstr>
      <vt:lpstr>Classic/Basic authentication</vt:lpstr>
      <vt:lpstr>Basic authentication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Asp.net mvc</dc:title>
  <dc:creator>user</dc:creator>
  <cp:lastModifiedBy>andres käver</cp:lastModifiedBy>
  <cp:revision>65</cp:revision>
  <dcterms:created xsi:type="dcterms:W3CDTF">2013-04-24T16:34:35Z</dcterms:created>
  <dcterms:modified xsi:type="dcterms:W3CDTF">2016-04-20T05:19:23Z</dcterms:modified>
</cp:coreProperties>
</file>