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15.10.2015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sdk/index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</a:t>
            </a:r>
            <a:r>
              <a:rPr lang="en-US" dirty="0" smtClean="0"/>
              <a:t>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College, Andres Käver, 2015-2016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akaver@itcollege.ee</a:t>
            </a:r>
            <a:endParaRPr lang="en-US" dirty="0" smtClean="0"/>
          </a:p>
          <a:p>
            <a:r>
              <a:rPr lang="en-US" dirty="0" smtClean="0"/>
              <a:t>Web: http://enos.itcollege.ee/~akaver/2015-2016/Distance/Android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akaver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distribution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873518"/>
            <a:ext cx="10763865" cy="374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http://developer.android.com/about/dashboards/index.html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5" y="1250556"/>
            <a:ext cx="8404944" cy="4202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3299" y="1661939"/>
            <a:ext cx="264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Lollipop  - 5.X – 23%</a:t>
            </a:r>
          </a:p>
          <a:p>
            <a:r>
              <a:rPr lang="en-US" dirty="0" smtClean="0"/>
              <a:t>KitKat, Jelly Bean, Ice Cream Sandwich - 4.X - 73%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051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108" y="1388286"/>
            <a:ext cx="3618864" cy="2016829"/>
          </a:xfrm>
        </p:spPr>
        <p:txBody>
          <a:bodyPr/>
          <a:lstStyle/>
          <a:p>
            <a:r>
              <a:rPr lang="en-US" dirty="0" smtClean="0"/>
              <a:t>Android architecture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7645"/>
            <a:ext cx="7803746" cy="60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App 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NDK - C/C++</a:t>
            </a:r>
          </a:p>
          <a:p>
            <a:pPr lvl="1"/>
            <a:r>
              <a:rPr lang="en-US" dirty="0" smtClean="0"/>
              <a:t>Close to hardware and </a:t>
            </a:r>
            <a:r>
              <a:rPr lang="en-US" dirty="0" err="1" smtClean="0"/>
              <a:t>opsys</a:t>
            </a:r>
            <a:endParaRPr lang="en-US" dirty="0"/>
          </a:p>
          <a:p>
            <a:r>
              <a:rPr lang="en-US" dirty="0" smtClean="0"/>
              <a:t>SDK - Native &lt;- this course!!!!</a:t>
            </a:r>
          </a:p>
          <a:p>
            <a:pPr lvl="1"/>
            <a:r>
              <a:rPr lang="en-US" dirty="0" smtClean="0"/>
              <a:t>Java (ART/</a:t>
            </a:r>
            <a:r>
              <a:rPr lang="en-US" dirty="0" err="1" smtClean="0"/>
              <a:t>Dalvik</a:t>
            </a:r>
            <a:r>
              <a:rPr lang="en-US" dirty="0" smtClean="0"/>
              <a:t>), using system libraries</a:t>
            </a:r>
          </a:p>
          <a:p>
            <a:r>
              <a:rPr lang="en-US" dirty="0" err="1" smtClean="0"/>
              <a:t>Crossplatform</a:t>
            </a:r>
            <a:r>
              <a:rPr lang="en-US" dirty="0" smtClean="0"/>
              <a:t> – </a:t>
            </a:r>
            <a:r>
              <a:rPr lang="en-US" dirty="0" err="1" smtClean="0"/>
              <a:t>Xamarin</a:t>
            </a:r>
            <a:r>
              <a:rPr lang="en-US" dirty="0" smtClean="0"/>
              <a:t> (C#),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One codebase/layout for different platforms</a:t>
            </a:r>
          </a:p>
          <a:p>
            <a:pPr lvl="1"/>
            <a:r>
              <a:rPr lang="en-US" dirty="0" smtClean="0"/>
              <a:t>Problems with UI, weak access to hardware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1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App architecture</a:t>
            </a:r>
            <a:br>
              <a:rPr lang="en-US" dirty="0" smtClean="0"/>
            </a:br>
            <a:r>
              <a:rPr lang="en-US" dirty="0" smtClean="0"/>
              <a:t>AndroidManifest.xml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manifest file presents essential information about your app to the Android system, information the system must have before it can run any of the app's code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Describes </a:t>
            </a:r>
            <a:r>
              <a:rPr lang="en-US" dirty="0"/>
              <a:t>the components of the application — the activities, services, broadcast receivers, and content providers that the application is composed of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Declares </a:t>
            </a:r>
            <a:r>
              <a:rPr lang="en-US" dirty="0"/>
              <a:t>which permissions the application must have in order to access protected parts of the API and interact with other </a:t>
            </a:r>
            <a:r>
              <a:rPr lang="en-US" dirty="0" smtClean="0"/>
              <a:t>applications.</a:t>
            </a:r>
          </a:p>
          <a:p>
            <a:r>
              <a:rPr lang="en-US" dirty="0"/>
              <a:t>D</a:t>
            </a:r>
            <a:r>
              <a:rPr lang="en-US" dirty="0" smtClean="0"/>
              <a:t>eclares </a:t>
            </a:r>
            <a:r>
              <a:rPr lang="en-US" dirty="0"/>
              <a:t>the minimum level of the Android API that the application requires.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3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AndroidManifest.xml</a:t>
            </a:r>
            <a:br>
              <a:rPr lang="en-US" dirty="0" smtClean="0"/>
            </a:br>
            <a:r>
              <a:rPr lang="en-US" dirty="0" smtClean="0"/>
              <a:t>Example -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6111" y="2077721"/>
            <a:ext cx="10544628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manifest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"com.akaver.myapplication"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application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:allowBackup=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:icon=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"@mipmap/ic_launcher"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"@string/app_name"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:supportsRtl=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:theme=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"@string/app_name"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:theme=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"@style/AppTheme.NoActionBar"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intent-filter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"android.intent.action.MAIN"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category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"android.intent.category.LAUNCHER"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intent-filter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application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manifest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4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Java code</a:t>
            </a:r>
            <a:br>
              <a:rPr lang="en-US" dirty="0" smtClean="0"/>
            </a:br>
            <a:r>
              <a:rPr lang="en-US" dirty="0" smtClean="0"/>
              <a:t>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843341"/>
            <a:ext cx="12171977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SectionsPagerAdapter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mSectionsPagerAdapter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ViewPager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Toolbar toolbar = (Toolbar)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toolbar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setSupportActionBar(toolbar);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mSectionsPagerAdapter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SectionsPagerAdapter(getSupportFragmentManager());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(ViewPager)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container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.setAdapter(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mSectionsPagerAdapter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TabLayout tabLayout = (TabLayout)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tabLayout.setupWithViewPager(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FloatingActionButton fab = (FloatingActionButton)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fab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fab.setOnClickListener(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View.OnClickListener()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onClick(View view)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Snackbar.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(view,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"Replace with your own action"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Snackbar.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LENGTH_LONG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.setAction(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"Action"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).show();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……..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5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4298" cy="2023504"/>
          </a:xfrm>
        </p:spPr>
        <p:txBody>
          <a:bodyPr/>
          <a:lstStyle/>
          <a:p>
            <a:r>
              <a:rPr lang="en-US" dirty="0" smtClean="0"/>
              <a:t>Android – Layout - Resource files</a:t>
            </a:r>
            <a:br>
              <a:rPr lang="en-US" dirty="0" smtClean="0"/>
            </a:br>
            <a:r>
              <a:rPr lang="en-US" dirty="0" smtClean="0"/>
              <a:t>activity_main.xml         fragment_main.xml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853248"/>
            <a:ext cx="6147171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android.support.design.widget.CoordinatorLayout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"http://schemas.android.com/apk/res-auto"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"@+id/main_content"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:fitsSystemWindows=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android.support.design.widget.AppBarLayout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"@+id/appbar"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"@dimen/appbar_padding_top"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:theme=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"@style/AppTheme.AppBarOverlay"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android.support.v7.widget.Toolbar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"@+id/toolbar"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"?attr/actionBarSize"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"?attr/colorPrimary"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:popupTheme=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"@style/AppTheme.PopupOverlay"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:layout_scrollFlags=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"scroll|enterAlways"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android.support.v7.widget.Toolbar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android.support.design.widget.TabLayout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"@+id/tabs"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android.support.design.widget.AppBarLayout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android.support.v4.view.ViewPager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"@+id/container"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:layout_behavior=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"@string/appbar_scrolling_view_behavior"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android.support.design.widget.FloatingActionButton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"@+id/fab"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"end|bottom"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"@dimen/fab_margin"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:src=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"@android:drawable/ic_dialog_email"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android.support.design.widget.CoordinatorLayout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93282" y="1853248"/>
            <a:ext cx="5257244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".MainActivity$PlaceholderFragment"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"@+id/section_label"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1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Other resources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r>
              <a:rPr lang="en-US" dirty="0" smtClean="0"/>
              <a:t>Animations</a:t>
            </a:r>
          </a:p>
          <a:p>
            <a:r>
              <a:rPr lang="en-US" dirty="0" smtClean="0"/>
              <a:t>Menu</a:t>
            </a:r>
          </a:p>
          <a:p>
            <a:r>
              <a:rPr lang="en-US" dirty="0" smtClean="0"/>
              <a:t>Strings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</a:t>
            </a:r>
            <a:r>
              <a:rPr lang="en-US" dirty="0" err="1" smtClean="0"/>
              <a:t>apk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Application Package</a:t>
            </a:r>
          </a:p>
          <a:p>
            <a:r>
              <a:rPr lang="en-US" dirty="0" smtClean="0"/>
              <a:t>ZIP file, combines all the resources and java bytecode</a:t>
            </a:r>
          </a:p>
          <a:p>
            <a:r>
              <a:rPr lang="en-US" dirty="0" smtClean="0"/>
              <a:t>Signed with developer key</a:t>
            </a:r>
          </a:p>
          <a:p>
            <a:r>
              <a:rPr lang="en-US" dirty="0" smtClean="0"/>
              <a:t>Developer key must be the same from version to next version</a:t>
            </a:r>
          </a:p>
          <a:p>
            <a:r>
              <a:rPr lang="en-US" dirty="0" smtClean="0"/>
              <a:t>Don’t lose your keys (passwords)</a:t>
            </a:r>
          </a:p>
          <a:p>
            <a:r>
              <a:rPr lang="en-US" dirty="0" smtClean="0"/>
              <a:t>Android Studio takes care of APK creation</a:t>
            </a:r>
          </a:p>
          <a:p>
            <a:r>
              <a:rPr lang="en-US" dirty="0" smtClean="0"/>
              <a:t>APK-s can be downloaded from store, using 3-rd party utilities</a:t>
            </a:r>
          </a:p>
          <a:p>
            <a:r>
              <a:rPr lang="en-US" dirty="0" smtClean="0"/>
              <a:t>Resources can be used as is</a:t>
            </a:r>
          </a:p>
          <a:p>
            <a:r>
              <a:rPr lang="en-US" dirty="0" smtClean="0"/>
              <a:t>Most elements/code can be decompiled/recompiled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Google Play - </a:t>
            </a:r>
            <a:r>
              <a:rPr lang="en-US" dirty="0" err="1" smtClean="0"/>
              <a:t>appstore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review process</a:t>
            </a:r>
          </a:p>
          <a:p>
            <a:r>
              <a:rPr lang="en-US" dirty="0" smtClean="0"/>
              <a:t>Problems are dealt with afterwards</a:t>
            </a:r>
          </a:p>
          <a:p>
            <a:r>
              <a:rPr lang="en-US" dirty="0" smtClean="0"/>
              <a:t>App hijacking, etc. are real problems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3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 – distance learners</a:t>
            </a:r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Oct 16 (1)</a:t>
            </a:r>
          </a:p>
          <a:p>
            <a:pPr lvl="1"/>
            <a:r>
              <a:rPr lang="en-US" dirty="0" smtClean="0"/>
              <a:t>Nov 6 (2) &amp; 7 (1)</a:t>
            </a:r>
          </a:p>
          <a:p>
            <a:pPr lvl="1"/>
            <a:r>
              <a:rPr lang="en-US" dirty="0" smtClean="0"/>
              <a:t>Nov 29 (2)</a:t>
            </a:r>
          </a:p>
          <a:p>
            <a:pPr lvl="1"/>
            <a:r>
              <a:rPr lang="en-US" dirty="0" smtClean="0"/>
              <a:t>Dec 18 (1) &amp; 19 (1)</a:t>
            </a:r>
            <a:endParaRPr lang="en-US" dirty="0"/>
          </a:p>
          <a:p>
            <a:r>
              <a:rPr lang="en-US" dirty="0" smtClean="0"/>
              <a:t>2016</a:t>
            </a:r>
          </a:p>
          <a:p>
            <a:pPr lvl="1"/>
            <a:r>
              <a:rPr lang="en-US" dirty="0" smtClean="0"/>
              <a:t>Jan 9 – home project presentation</a:t>
            </a:r>
          </a:p>
          <a:p>
            <a:r>
              <a:rPr lang="en-US" dirty="0" smtClean="0"/>
              <a:t>Total 8 meetings (lecture/practice) + final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App security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app works in its own private virtual machine (Zygote)</a:t>
            </a:r>
          </a:p>
          <a:p>
            <a:r>
              <a:rPr lang="en-US" dirty="0" smtClean="0"/>
              <a:t>Need permission for system resources (confirmed on app install)</a:t>
            </a:r>
          </a:p>
          <a:p>
            <a:r>
              <a:rPr lang="en-US" dirty="0" smtClean="0"/>
              <a:t>Data is private, no other app can access directly other app data</a:t>
            </a:r>
          </a:p>
          <a:p>
            <a:r>
              <a:rPr lang="en-US" dirty="0" smtClean="0"/>
              <a:t>Everything is possible on rooted device</a:t>
            </a:r>
          </a:p>
          <a:p>
            <a:r>
              <a:rPr lang="en-US" dirty="0" smtClean="0"/>
              <a:t>End user is the weakest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dev problems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Gazillion different hardware devices and capabilities</a:t>
            </a:r>
          </a:p>
          <a:p>
            <a:r>
              <a:rPr lang="en-US" dirty="0" smtClean="0"/>
              <a:t>Lots of different Android implementations</a:t>
            </a:r>
          </a:p>
          <a:p>
            <a:pPr lvl="1"/>
            <a:r>
              <a:rPr lang="en-US" dirty="0" smtClean="0"/>
              <a:t>Samsung </a:t>
            </a:r>
            <a:r>
              <a:rPr lang="en-US" dirty="0" err="1" smtClean="0"/>
              <a:t>TouchWiz</a:t>
            </a:r>
            <a:endParaRPr lang="en-US" dirty="0" smtClean="0"/>
          </a:p>
          <a:p>
            <a:pPr lvl="1"/>
            <a:r>
              <a:rPr lang="en-US" dirty="0" smtClean="0"/>
              <a:t>HTC Sense</a:t>
            </a:r>
          </a:p>
          <a:p>
            <a:pPr lvl="1"/>
            <a:r>
              <a:rPr lang="en-US" dirty="0" err="1" smtClean="0"/>
              <a:t>CyanogenMod</a:t>
            </a:r>
            <a:endParaRPr lang="en-US" dirty="0" smtClean="0"/>
          </a:p>
          <a:p>
            <a:pPr lvl="1"/>
            <a:r>
              <a:rPr lang="en-US" dirty="0" smtClean="0"/>
              <a:t>…..</a:t>
            </a:r>
          </a:p>
          <a:p>
            <a:r>
              <a:rPr lang="en-US" dirty="0" smtClean="0"/>
              <a:t>Migration to newer versions very slow (or not done at all)</a:t>
            </a:r>
          </a:p>
          <a:p>
            <a:r>
              <a:rPr lang="en-US" dirty="0" smtClean="0"/>
              <a:t>Rooted phones</a:t>
            </a:r>
          </a:p>
          <a:p>
            <a:r>
              <a:rPr lang="en-US" dirty="0" smtClean="0"/>
              <a:t>Ca 2X time spent on development compared to iOS</a:t>
            </a:r>
          </a:p>
          <a:p>
            <a:r>
              <a:rPr lang="en-US" dirty="0" smtClean="0"/>
              <a:t>Ca 60% better income on iOS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3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testing on devices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0947"/>
            <a:ext cx="5026893" cy="333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15" y="2354135"/>
            <a:ext cx="4837433" cy="32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1" y="1450558"/>
            <a:ext cx="3844242" cy="500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53" y="1450557"/>
            <a:ext cx="3692526" cy="50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6" y="1378398"/>
            <a:ext cx="9284164" cy="5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16045"/>
            <a:ext cx="9291095" cy="51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07395"/>
            <a:ext cx="9136213" cy="54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52983"/>
            <a:ext cx="9056120" cy="54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4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16851"/>
            <a:ext cx="9176260" cy="54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3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870"/>
            <a:ext cx="9022748" cy="53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environment – latest Android Studio (java, IntelliJ)</a:t>
            </a:r>
          </a:p>
          <a:p>
            <a:pPr lvl="1"/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developer.android.com/sdk/index.html</a:t>
            </a:r>
            <a:endParaRPr lang="en-US" dirty="0" smtClean="0"/>
          </a:p>
          <a:p>
            <a:pPr lvl="1"/>
            <a:r>
              <a:rPr lang="en-US" dirty="0" smtClean="0"/>
              <a:t>Base OS – free choice (MS Windows, OS X, Linux) </a:t>
            </a:r>
          </a:p>
          <a:p>
            <a:r>
              <a:rPr lang="en-US" dirty="0" smtClean="0"/>
              <a:t>Android based development device for testing – not required. School has some test equipment available (old devices – ca 2010).</a:t>
            </a:r>
          </a:p>
          <a:p>
            <a:r>
              <a:rPr lang="en-US" dirty="0" smtClean="0"/>
              <a:t>Personal Android device – (phone/tablet) strongly recommended</a:t>
            </a:r>
          </a:p>
          <a:p>
            <a:r>
              <a:rPr lang="en-US" dirty="0" smtClean="0"/>
              <a:t>If possible, use personal laptop for development</a:t>
            </a:r>
          </a:p>
          <a:p>
            <a:r>
              <a:rPr lang="en-US" dirty="0" smtClean="0"/>
              <a:t>Projects in GitHub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54916"/>
            <a:ext cx="82200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7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0" y="1298915"/>
            <a:ext cx="6247849" cy="52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5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751"/>
            <a:ext cx="7306335" cy="53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7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6" y="1635241"/>
            <a:ext cx="2598611" cy="45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38" y="1635242"/>
            <a:ext cx="2598611" cy="454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10" y="1635241"/>
            <a:ext cx="2592037" cy="4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1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3175"/>
            <a:ext cx="5486400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15" y="1383175"/>
            <a:ext cx="2497359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2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add </a:t>
            </a:r>
            <a:r>
              <a:rPr lang="en-US" dirty="0" err="1" smtClean="0"/>
              <a:t>TextBox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42728"/>
            <a:ext cx="8670298" cy="5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1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41242"/>
            <a:ext cx="10800575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World!"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"Set 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:onClick=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"buttonClicked"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4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53248"/>
            <a:ext cx="10544628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com.akaver.helloworld;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android.support.v7.app.AppCompatActivity;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android.os.Bundle;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android.view.inputmethod.InputMethodManager;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android.widget.EditText;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buttonClicked(View view)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textView = (TextView)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 editText = (EditText)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textView.setText(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+editText.getText()+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editText.setText(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InputMethodManager imm = (InputMethodManager) getSystemService(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INPUT_METHOD_SERVICE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imm.hideSoftInputFromWindow(getCurrentFocus().getWindowToken(),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4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overview</a:t>
            </a:r>
          </a:p>
          <a:p>
            <a:r>
              <a:rPr lang="en-US" dirty="0" smtClean="0"/>
              <a:t>Basic Android Studio usage</a:t>
            </a:r>
          </a:p>
          <a:p>
            <a:r>
              <a:rPr lang="en-US" dirty="0" smtClean="0"/>
              <a:t>UI creation</a:t>
            </a:r>
          </a:p>
          <a:p>
            <a:r>
              <a:rPr lang="en-US" dirty="0" smtClean="0"/>
              <a:t>Web services (REST API)</a:t>
            </a:r>
          </a:p>
          <a:p>
            <a:r>
              <a:rPr lang="en-US" dirty="0" smtClean="0"/>
              <a:t>Local storage and data access (SQLite)</a:t>
            </a:r>
          </a:p>
          <a:p>
            <a:r>
              <a:rPr lang="en-US" dirty="0" smtClean="0"/>
              <a:t>App lifecycle and state</a:t>
            </a:r>
          </a:p>
          <a:p>
            <a:r>
              <a:rPr lang="en-US" dirty="0" smtClean="0"/>
              <a:t>Sensors (proximity, geomagnetic, motion, GPS, …)</a:t>
            </a:r>
          </a:p>
          <a:p>
            <a:r>
              <a:rPr lang="en-US" dirty="0" smtClean="0"/>
              <a:t>Google Play - publishing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2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system, devised for mobile equipment (mostly)</a:t>
            </a:r>
          </a:p>
          <a:p>
            <a:r>
              <a:rPr lang="en-US" dirty="0" smtClean="0"/>
              <a:t>Usage: phones, tablets, TV-s, watches, glasses, cars, laptops, cameras, game consoles, …</a:t>
            </a:r>
          </a:p>
          <a:p>
            <a:r>
              <a:rPr lang="en-US" dirty="0" smtClean="0"/>
              <a:t>Market share among smartphones – ca 82%</a:t>
            </a:r>
          </a:p>
          <a:p>
            <a:r>
              <a:rPr lang="en-US" dirty="0" smtClean="0"/>
              <a:t>Open source project</a:t>
            </a:r>
          </a:p>
          <a:p>
            <a:r>
              <a:rPr lang="en-US" dirty="0" smtClean="0"/>
              <a:t>Google apps are closed source (mail, map, etc.)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mobile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44732"/>
            <a:ext cx="9025336" cy="52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tablet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344733"/>
            <a:ext cx="8909849" cy="51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2003 – founded (lead: Andy Rubin)</a:t>
            </a:r>
          </a:p>
          <a:p>
            <a:pPr lvl="1"/>
            <a:r>
              <a:rPr lang="en-US" dirty="0" smtClean="0"/>
              <a:t>Initial idea – OS for cameras</a:t>
            </a:r>
          </a:p>
          <a:p>
            <a:pPr lvl="1"/>
            <a:r>
              <a:rPr lang="en-US" dirty="0" smtClean="0"/>
              <a:t>New plan – Mobile OS, (others: Symbian/Nokia and Win Mobile)</a:t>
            </a:r>
          </a:p>
          <a:p>
            <a:r>
              <a:rPr lang="en-US" dirty="0" smtClean="0"/>
              <a:t>2005 – Google acquires the whole project</a:t>
            </a:r>
          </a:p>
          <a:p>
            <a:r>
              <a:rPr lang="en-US" dirty="0" smtClean="0"/>
              <a:t>2007 – Open Handset Alliance</a:t>
            </a:r>
          </a:p>
          <a:p>
            <a:pPr lvl="1"/>
            <a:r>
              <a:rPr lang="en-US" dirty="0" smtClean="0"/>
              <a:t>Google, HTC, Sony, Samsung, Dell, Motorola, LG, Qualcomm, Intel,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2008 – Android 1.0 (HTC Dream, no touchscreen)</a:t>
            </a:r>
          </a:p>
          <a:p>
            <a:r>
              <a:rPr lang="en-US" dirty="0" smtClean="0"/>
              <a:t>2009 – Android 1.5 Cupcake (iPhone 2007, iPhone 3G 2008)</a:t>
            </a:r>
          </a:p>
          <a:p>
            <a:r>
              <a:rPr lang="en-US" dirty="0" smtClean="0"/>
              <a:t>2010 – Android 2.2 </a:t>
            </a:r>
            <a:r>
              <a:rPr lang="en-US" dirty="0" err="1" smtClean="0"/>
              <a:t>Froyo</a:t>
            </a:r>
            <a:r>
              <a:rPr lang="en-US" dirty="0" smtClean="0"/>
              <a:t>, 2.3 Gingerbread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– Android 3.0 Honeycomb (tablets only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2011 - Android 4.0 Ice Cream Sandwich</a:t>
            </a:r>
          </a:p>
          <a:p>
            <a:pPr lvl="1"/>
            <a:r>
              <a:rPr lang="en-US" dirty="0" smtClean="0"/>
              <a:t>HOLO UI</a:t>
            </a:r>
          </a:p>
          <a:p>
            <a:r>
              <a:rPr lang="en-US" dirty="0" smtClean="0"/>
              <a:t>2014 - Android 5 Lollipop</a:t>
            </a:r>
          </a:p>
          <a:p>
            <a:pPr lvl="1"/>
            <a:r>
              <a:rPr lang="en-US" dirty="0" smtClean="0"/>
              <a:t>Material design</a:t>
            </a:r>
          </a:p>
          <a:p>
            <a:pPr lvl="1"/>
            <a:r>
              <a:rPr lang="en-US" dirty="0" err="1" smtClean="0"/>
              <a:t>Dalvik</a:t>
            </a:r>
            <a:r>
              <a:rPr lang="en-US" dirty="0" smtClean="0"/>
              <a:t> vs ART (Android Runtime) (JIT or precompile, garbage collection)</a:t>
            </a:r>
          </a:p>
          <a:p>
            <a:r>
              <a:rPr lang="en-US" dirty="0" smtClean="0"/>
              <a:t>2015 - Android 6 Marshmallow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9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391</TotalTime>
  <Words>918</Words>
  <Application>Microsoft Office PowerPoint</Application>
  <PresentationFormat>Widescreen</PresentationFormat>
  <Paragraphs>175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Century Gothic</vt:lpstr>
      <vt:lpstr>Courier New</vt:lpstr>
      <vt:lpstr>Wingdings 3</vt:lpstr>
      <vt:lpstr>Ion</vt:lpstr>
      <vt:lpstr>Mobile Software Development for Android - I397</vt:lpstr>
      <vt:lpstr>Timetable – distance learners</vt:lpstr>
      <vt:lpstr>Requirements</vt:lpstr>
      <vt:lpstr>Topics</vt:lpstr>
      <vt:lpstr>Android</vt:lpstr>
      <vt:lpstr>Android - mobile</vt:lpstr>
      <vt:lpstr>Android - tablet</vt:lpstr>
      <vt:lpstr>Short history</vt:lpstr>
      <vt:lpstr>Short history</vt:lpstr>
      <vt:lpstr>Version distribution</vt:lpstr>
      <vt:lpstr>Android architecture</vt:lpstr>
      <vt:lpstr>Android - App types</vt:lpstr>
      <vt:lpstr>Android – App architecture AndroidManifest.xml</vt:lpstr>
      <vt:lpstr>Android – AndroidManifest.xml Example - </vt:lpstr>
      <vt:lpstr>Android – Java code MainActivity.java</vt:lpstr>
      <vt:lpstr>Android – Layout - Resource files activity_main.xml         fragment_main.xml</vt:lpstr>
      <vt:lpstr>Android – Other resources</vt:lpstr>
      <vt:lpstr>Android - apk</vt:lpstr>
      <vt:lpstr>Android – Google Play - appstore</vt:lpstr>
      <vt:lpstr>Android – App security</vt:lpstr>
      <vt:lpstr>Android – dev problems</vt:lpstr>
      <vt:lpstr>Android – testing on devices</vt:lpstr>
      <vt:lpstr>Android –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– HelloWorld – add TextBox</vt:lpstr>
      <vt:lpstr>Android – HelloWorld – activity_main.xml</vt:lpstr>
      <vt:lpstr>Android – HelloWorld – MainActivity.java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26</cp:revision>
  <dcterms:created xsi:type="dcterms:W3CDTF">2015-10-15T12:35:18Z</dcterms:created>
  <dcterms:modified xsi:type="dcterms:W3CDTF">2015-10-15T19:07:12Z</dcterms:modified>
</cp:coreProperties>
</file>