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4"/>
  </p:notesMasterIdLst>
  <p:sldIdLst>
    <p:sldId id="256" r:id="rId2"/>
    <p:sldId id="303" r:id="rId3"/>
    <p:sldId id="304"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3" autoAdjust="0"/>
    <p:restoredTop sz="92962" autoAdjust="0"/>
  </p:normalViewPr>
  <p:slideViewPr>
    <p:cSldViewPr snapToGrid="0">
      <p:cViewPr varScale="1">
        <p:scale>
          <a:sx n="152" d="100"/>
          <a:sy n="152" d="100"/>
        </p:scale>
        <p:origin x="35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58F15-0E18-4F6A-B9F3-564C7228F6E2}" type="datetimeFigureOut">
              <a:rPr lang="et-EE" smtClean="0"/>
              <a:t>29.11.2015</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C2EAB4-ED3B-407C-8199-EAC6E751E16E}" type="slidenum">
              <a:rPr lang="et-EE" smtClean="0"/>
              <a:t>‹#›</a:t>
            </a:fld>
            <a:endParaRPr lang="et-EE"/>
          </a:p>
        </p:txBody>
      </p:sp>
    </p:spTree>
    <p:extLst>
      <p:ext uri="{BB962C8B-B14F-4D97-AF65-F5344CB8AC3E}">
        <p14:creationId xmlns:p14="http://schemas.microsoft.com/office/powerpoint/2010/main" val="4128559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44017D-616C-426D-B96A-9B74169657CB}" type="datetime1">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203E2F8-4F9B-475A-9076-FF47062FDB53}" type="datetime1">
              <a:rPr lang="en-US" smtClean="0"/>
              <a:t>11/29/2015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5DF4FA4-9781-4D2E-9CA0-82AF90576D91}" type="datetime1">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85FA1842-AF3A-4F79-81E5-89F3140F58EC}" type="datetime1">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8153BF-32B0-4A81-ACA1-CA4D3511A15C}" type="datetime1">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6707BF-3C55-4F26-A6A0-49E70F83FEE8}" type="datetime1">
              <a:rPr lang="en-US" smtClean="0"/>
              <a:t>11/29/2015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AA02B73-859B-4B75-B038-91839C89101A}" type="datetime1">
              <a:rPr lang="en-US" smtClean="0"/>
              <a:t>11/29/2015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E8DDA1-6E86-4CE1-9860-B071DC8D34E1}" type="datetime1">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F3DEBE-8681-4664-83A8-552B71039C1E}" type="datetime1">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1FFF52-A86D-4A10-973C-2E68BFB2A7DA}" type="datetime1">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2343DB-8957-458B-B939-391AEFD585EB}" type="datetime1">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7326DD-D0EA-402D-90AE-E23B9B1122B9}" type="datetime1">
              <a:rPr lang="en-US" smtClean="0"/>
              <a:t>11/29/2015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A99E6D-C8FB-4995-9B70-35802D29F244}" type="datetime1">
              <a:rPr lang="en-US" smtClean="0"/>
              <a:t>11/29/2015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34D0E8D-CF6C-4C2C-8928-6CF987645092}" type="datetime1">
              <a:rPr lang="en-US" smtClean="0"/>
              <a:t>11/29/2015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F608CB8-50D4-4762-AAB3-AD974B8E03D9}" type="datetime1">
              <a:rPr lang="en-US" smtClean="0"/>
              <a:t>11/29/2015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60BC7526-571B-42F1-BF46-40AF976A9F12}" type="datetime1">
              <a:rPr lang="en-US" smtClean="0"/>
              <a:t>11/29/2015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16D42B4-7614-4FB7-9AC1-D50FE9B34BC0}" type="datetime1">
              <a:rPr lang="en-US" smtClean="0"/>
              <a:t>11/29/2015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6A1F32-43A5-49FE-A36C-65A860914068}" type="datetime1">
              <a:rPr lang="en-US" smtClean="0"/>
              <a:t>11/29/2015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akaver@itcollege.e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Mobile Software Development for Android</a:t>
            </a:r>
            <a:r>
              <a:rPr lang="en-US" dirty="0" smtClean="0"/>
              <a:t> - I397</a:t>
            </a:r>
            <a:endParaRPr lang="et-EE" dirty="0"/>
          </a:p>
        </p:txBody>
      </p:sp>
      <p:sp>
        <p:nvSpPr>
          <p:cNvPr id="5" name="Text Placeholder 4"/>
          <p:cNvSpPr>
            <a:spLocks noGrp="1"/>
          </p:cNvSpPr>
          <p:nvPr>
            <p:ph type="subTitle" idx="1"/>
          </p:nvPr>
        </p:nvSpPr>
        <p:spPr>
          <a:xfrm>
            <a:off x="1154955" y="4777380"/>
            <a:ext cx="8825658" cy="1176232"/>
          </a:xfrm>
        </p:spPr>
        <p:txBody>
          <a:bodyPr>
            <a:normAutofit fontScale="70000" lnSpcReduction="20000"/>
          </a:bodyPr>
          <a:lstStyle/>
          <a:p>
            <a:r>
              <a:rPr lang="en-US" dirty="0" smtClean="0"/>
              <a:t>IT College, Andres Käver, 2015-2016</a:t>
            </a:r>
          </a:p>
          <a:p>
            <a:r>
              <a:rPr lang="en-US" dirty="0" smtClean="0"/>
              <a:t>Email: </a:t>
            </a:r>
            <a:r>
              <a:rPr lang="en-US" dirty="0" smtClean="0">
                <a:hlinkClick r:id="rId2"/>
              </a:rPr>
              <a:t>akaver@itcollege.ee</a:t>
            </a:r>
            <a:endParaRPr lang="en-US" dirty="0" smtClean="0"/>
          </a:p>
          <a:p>
            <a:r>
              <a:rPr lang="en-US" dirty="0" smtClean="0"/>
              <a:t>Web: http://enos.itcollege.ee/~akaver/2015-2016/Distance/Android</a:t>
            </a:r>
          </a:p>
          <a:p>
            <a:r>
              <a:rPr lang="en-US" dirty="0" smtClean="0"/>
              <a:t>Skype: </a:t>
            </a:r>
            <a:r>
              <a:rPr lang="en-US" dirty="0" err="1" smtClean="0"/>
              <a:t>akaver</a:t>
            </a:r>
            <a:endParaRPr lang="en-US" dirty="0" smtClean="0"/>
          </a:p>
        </p:txBody>
      </p:sp>
      <p:sp>
        <p:nvSpPr>
          <p:cNvPr id="8" name="Slide Number Placeholder 7"/>
          <p:cNvSpPr>
            <a:spLocks noGrp="1"/>
          </p:cNvSpPr>
          <p:nvPr>
            <p:ph type="sldNum" sz="quarter" idx="12"/>
          </p:nvPr>
        </p:nvSpPr>
        <p:spPr/>
        <p:txBody>
          <a:bodyPr/>
          <a:lstStyle/>
          <a:p>
            <a:fld id="{D57F1E4F-1CFF-5643-939E-02111984F565}" type="slidenum">
              <a:rPr lang="en-US" smtClean="0"/>
              <a:t>1</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77248" y="-561978"/>
            <a:ext cx="5142857" cy="3857143"/>
          </a:xfrm>
          <a:prstGeom prst="rect">
            <a:avLst/>
          </a:prstGeom>
        </p:spPr>
      </p:pic>
    </p:spTree>
    <p:extLst>
      <p:ext uri="{BB962C8B-B14F-4D97-AF65-F5344CB8AC3E}">
        <p14:creationId xmlns:p14="http://schemas.microsoft.com/office/powerpoint/2010/main" val="157256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 </a:t>
            </a:r>
            <a:r>
              <a:rPr lang="en-US" dirty="0" err="1" smtClean="0"/>
              <a:t>ContentProvider</a:t>
            </a:r>
            <a:r>
              <a:rPr lang="en-US" dirty="0" smtClean="0"/>
              <a:t> – Creating your own</a:t>
            </a:r>
            <a:endParaRPr lang="et-EE" dirty="0"/>
          </a:p>
        </p:txBody>
      </p:sp>
      <p:sp>
        <p:nvSpPr>
          <p:cNvPr id="3" name="Content Placeholder 2"/>
          <p:cNvSpPr>
            <a:spLocks noGrp="1"/>
          </p:cNvSpPr>
          <p:nvPr>
            <p:ph idx="1"/>
          </p:nvPr>
        </p:nvSpPr>
        <p:spPr/>
        <p:txBody>
          <a:bodyPr/>
          <a:lstStyle/>
          <a:p>
            <a:r>
              <a:rPr lang="en-US" dirty="0" smtClean="0"/>
              <a:t>Do you really need it?</a:t>
            </a:r>
          </a:p>
          <a:p>
            <a:pPr lvl="1"/>
            <a:r>
              <a:rPr lang="en-US" dirty="0"/>
              <a:t>You want to offer complex data or files to other applications.</a:t>
            </a:r>
          </a:p>
          <a:p>
            <a:pPr lvl="1"/>
            <a:r>
              <a:rPr lang="en-US" dirty="0"/>
              <a:t>You want to allow users to copy complex data from your app into other apps.</a:t>
            </a:r>
          </a:p>
          <a:p>
            <a:pPr lvl="1"/>
            <a:r>
              <a:rPr lang="en-US" dirty="0"/>
              <a:t>You want to provide custom search suggestions using the search framework.</a:t>
            </a:r>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3880086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Creating your own</a:t>
            </a:r>
            <a:endParaRPr lang="et-EE" dirty="0"/>
          </a:p>
        </p:txBody>
      </p:sp>
      <p:sp>
        <p:nvSpPr>
          <p:cNvPr id="3" name="Content Placeholder 2"/>
          <p:cNvSpPr>
            <a:spLocks noGrp="1"/>
          </p:cNvSpPr>
          <p:nvPr>
            <p:ph idx="1"/>
          </p:nvPr>
        </p:nvSpPr>
        <p:spPr/>
        <p:txBody>
          <a:bodyPr/>
          <a:lstStyle/>
          <a:p>
            <a:r>
              <a:rPr lang="en-US" dirty="0" smtClean="0"/>
              <a:t>File data or structured data</a:t>
            </a:r>
          </a:p>
          <a:p>
            <a:r>
              <a:rPr lang="en-US" dirty="0"/>
              <a:t>Define a concrete implementation of the </a:t>
            </a:r>
            <a:r>
              <a:rPr lang="en-US" dirty="0" err="1"/>
              <a:t>ContentProvider</a:t>
            </a:r>
            <a:r>
              <a:rPr lang="en-US" dirty="0"/>
              <a:t> class and its required methods</a:t>
            </a:r>
            <a:r>
              <a:rPr lang="en-US" dirty="0" smtClean="0"/>
              <a:t>.</a:t>
            </a:r>
          </a:p>
          <a:p>
            <a:r>
              <a:rPr lang="en-US" dirty="0"/>
              <a:t>Define the provider's authority string, its content URIs, and column names. If you want the provider's application to handle intents, also define intent actions, extras data, and flags. Also define the permissions that you will require for applications that want to access your data.</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1607645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a:t>
            </a:r>
            <a:r>
              <a:rPr lang="en-US" dirty="0" smtClean="0"/>
              <a:t>– Calendar</a:t>
            </a:r>
            <a:endParaRPr lang="et-EE" dirty="0"/>
          </a:p>
        </p:txBody>
      </p:sp>
      <p:sp>
        <p:nvSpPr>
          <p:cNvPr id="3" name="Content Placeholder 2"/>
          <p:cNvSpPr>
            <a:spLocks noGrp="1"/>
          </p:cNvSpPr>
          <p:nvPr>
            <p:ph idx="1"/>
          </p:nvPr>
        </p:nvSpPr>
        <p:spPr>
          <a:xfrm>
            <a:off x="1103313" y="2052918"/>
            <a:ext cx="6401074" cy="4195481"/>
          </a:xfrm>
        </p:spPr>
        <p:txBody>
          <a:bodyPr/>
          <a:lstStyle/>
          <a:p>
            <a:r>
              <a:rPr lang="en-US" dirty="0"/>
              <a:t>Calendar Provider API allows you to perform query, insert, update, and delete operations on calendars, events, attendees, </a:t>
            </a:r>
            <a:r>
              <a:rPr lang="en-US" dirty="0" smtClean="0"/>
              <a:t>reminders, etc.</a:t>
            </a:r>
          </a:p>
          <a:p>
            <a:r>
              <a:rPr lang="en-US" dirty="0"/>
              <a:t>A user can have multiple calendars, and different calendars can be associated with different types of accounts (Google Calendar, </a:t>
            </a:r>
            <a:r>
              <a:rPr lang="en-US" dirty="0" smtClean="0"/>
              <a:t>Exchange)</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12</a:t>
            </a:fld>
            <a:endParaRPr lang="en-US" dirty="0"/>
          </a:p>
        </p:txBody>
      </p:sp>
      <p:pic>
        <p:nvPicPr>
          <p:cNvPr id="7170" name="Picture 2" descr="Calendar Provider Data Mod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7532" y="2052918"/>
            <a:ext cx="4238625" cy="437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8021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Calendar</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13</a:t>
            </a:fld>
            <a:endParaRPr lang="en-US" dirty="0"/>
          </a:p>
        </p:txBody>
      </p:sp>
      <p:pic>
        <p:nvPicPr>
          <p:cNvPr id="5" name="Picture 4"/>
          <p:cNvPicPr>
            <a:picLocks noChangeAspect="1"/>
          </p:cNvPicPr>
          <p:nvPr/>
        </p:nvPicPr>
        <p:blipFill>
          <a:blip r:embed="rId2"/>
          <a:stretch>
            <a:fillRect/>
          </a:stretch>
        </p:blipFill>
        <p:spPr>
          <a:xfrm>
            <a:off x="5831567" y="1391595"/>
            <a:ext cx="5809692" cy="5250910"/>
          </a:xfrm>
          <a:prstGeom prst="rect">
            <a:avLst/>
          </a:prstGeom>
        </p:spPr>
      </p:pic>
      <p:sp>
        <p:nvSpPr>
          <p:cNvPr id="6" name="Rectangle 1"/>
          <p:cNvSpPr>
            <a:spLocks noChangeArrowheads="1"/>
          </p:cNvSpPr>
          <p:nvPr/>
        </p:nvSpPr>
        <p:spPr bwMode="auto">
          <a:xfrm>
            <a:off x="291981" y="5318323"/>
            <a:ext cx="5284601" cy="1129746"/>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smtClean="0">
                <a:ln>
                  <a:noFill/>
                </a:ln>
                <a:solidFill>
                  <a:srgbClr val="666600"/>
                </a:solidFill>
                <a:effectLst/>
                <a:latin typeface="Consolas" panose="020B0609020204030204" pitchFamily="49" charset="0"/>
              </a:rPr>
              <a:t>&lt;?</a:t>
            </a:r>
            <a:r>
              <a:rPr kumimoji="0" lang="et-EE" altLang="et-EE" sz="900" b="0" i="0" u="none" strike="noStrike" cap="none" normalizeH="0" baseline="0" dirty="0" smtClean="0">
                <a:ln>
                  <a:noFill/>
                </a:ln>
                <a:solidFill>
                  <a:srgbClr val="000000"/>
                </a:solidFill>
                <a:effectLst/>
                <a:latin typeface="Consolas" panose="020B0609020204030204" pitchFamily="49" charset="0"/>
              </a:rPr>
              <a:t>xml version</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880000"/>
                </a:solidFill>
                <a:effectLst/>
                <a:latin typeface="Consolas" panose="020B0609020204030204" pitchFamily="49" charset="0"/>
              </a:rPr>
              <a:t>"1.0"</a:t>
            </a:r>
            <a:r>
              <a:rPr kumimoji="0" lang="et-EE" altLang="et-EE" sz="900" b="0" i="0" u="none" strike="noStrike" cap="none" normalizeH="0" baseline="0" dirty="0" smtClean="0">
                <a:ln>
                  <a:noFill/>
                </a:ln>
                <a:solidFill>
                  <a:srgbClr val="000000"/>
                </a:solidFill>
                <a:effectLst/>
                <a:latin typeface="Consolas" panose="020B0609020204030204" pitchFamily="49" charset="0"/>
              </a:rPr>
              <a:t> encoding</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880000"/>
                </a:solidFill>
                <a:effectLst/>
                <a:latin typeface="Consolas" panose="020B0609020204030204" pitchFamily="49" charset="0"/>
              </a:rPr>
              <a:t>"utf-8"</a:t>
            </a:r>
            <a:r>
              <a:rPr kumimoji="0" lang="et-EE" altLang="et-EE" sz="900" b="0" i="0" u="none" strike="noStrike" cap="none" normalizeH="0" baseline="0" dirty="0" smtClean="0">
                <a:ln>
                  <a:noFill/>
                </a:ln>
                <a:solidFill>
                  <a:srgbClr val="666600"/>
                </a:solidFill>
                <a:effectLst/>
                <a:latin typeface="Consolas" panose="020B0609020204030204" pitchFamily="49" charset="0"/>
              </a:rPr>
              <a:t>?&gt;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88"/>
                </a:solidFill>
                <a:effectLst/>
                <a:latin typeface="Consolas" panose="020B0609020204030204" pitchFamily="49" charset="0"/>
              </a:rPr>
              <a:t>&lt;manifest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882288"/>
                </a:solidFill>
                <a:effectLst/>
                <a:latin typeface="Consolas" panose="020B0609020204030204" pitchFamily="49" charset="0"/>
              </a:rPr>
              <a:t>xmlns:android</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880000"/>
                </a:solidFill>
                <a:effectLst/>
                <a:latin typeface="Consolas" panose="020B0609020204030204" pitchFamily="49" charset="0"/>
              </a:rPr>
              <a:t>"http://schemas.android.com/apk/res/android"</a:t>
            </a:r>
            <a:r>
              <a:rPr kumimoji="0" lang="et-EE" altLang="et-EE" sz="900" b="0" i="0" u="none" strike="noStrike" cap="none" normalizeH="0" baseline="0" dirty="0" smtClean="0">
                <a:ln>
                  <a:noFill/>
                </a:ln>
                <a:solidFill>
                  <a:srgbClr val="000000"/>
                </a:solidFill>
                <a:effectLst/>
                <a:latin typeface="Consolas" panose="020B0609020204030204" pitchFamily="49" charset="0"/>
              </a:rPr>
              <a:t>...</a:t>
            </a:r>
            <a:r>
              <a:rPr kumimoji="0" lang="et-EE" altLang="et-EE" sz="900" b="0" i="0" u="none" strike="noStrike" cap="none" normalizeH="0" baseline="0" dirty="0" smtClean="0">
                <a:ln>
                  <a:noFill/>
                </a:ln>
                <a:solidFill>
                  <a:srgbClr val="000088"/>
                </a:solidFill>
                <a:effectLst/>
                <a:latin typeface="Consolas" panose="020B0609020204030204" pitchFamily="49" charset="0"/>
              </a:rPr>
              <a:t>&gt;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&lt;uses-sdk</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882288"/>
                </a:solidFill>
                <a:effectLst/>
                <a:latin typeface="Consolas" panose="020B0609020204030204" pitchFamily="49" charset="0"/>
              </a:rPr>
              <a:t>android:minSdkVersion</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880000"/>
                </a:solidFill>
                <a:effectLst/>
                <a:latin typeface="Consolas" panose="020B0609020204030204" pitchFamily="49" charset="0"/>
              </a:rPr>
              <a:t>"14"</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/&gt;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&lt;uses-permission</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882288"/>
                </a:solidFill>
                <a:effectLst/>
                <a:latin typeface="Consolas" panose="020B0609020204030204" pitchFamily="49" charset="0"/>
              </a:rPr>
              <a:t>android:name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880000"/>
                </a:solidFill>
                <a:effectLst/>
                <a:latin typeface="Consolas" panose="020B0609020204030204" pitchFamily="49" charset="0"/>
              </a:rPr>
              <a:t>"android.permission.READ_CALENDAR"</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/&gt;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&lt;uses-permission</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882288"/>
                </a:solidFill>
                <a:effectLst/>
                <a:latin typeface="Consolas" panose="020B0609020204030204" pitchFamily="49" charset="0"/>
              </a:rPr>
              <a:t>android:name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880000"/>
                </a:solidFill>
                <a:effectLst/>
                <a:latin typeface="Consolas" panose="020B0609020204030204" pitchFamily="49" charset="0"/>
              </a:rPr>
              <a:t>"android.permission.WRITE_CALENDAR"</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/&gt;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88"/>
                </a:solidFill>
                <a:effectLst/>
                <a:latin typeface="Consolas" panose="020B0609020204030204" pitchFamily="49" charset="0"/>
              </a:rPr>
              <a:t>&lt;/manifest&gt;</a:t>
            </a:r>
            <a:r>
              <a:rPr kumimoji="0" lang="et-EE" altLang="et-EE" sz="600" b="0" i="0" u="none" strike="noStrike" cap="none" normalizeH="0" baseline="0" dirty="0" smtClean="0">
                <a:ln>
                  <a:noFill/>
                </a:ln>
                <a:solidFill>
                  <a:schemeClr val="tx1"/>
                </a:solidFill>
                <a:effectLst/>
              </a:rPr>
              <a:t> </a:t>
            </a:r>
            <a:endParaRPr kumimoji="0" lang="et-EE" altLang="et-E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90394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a:t>
            </a:r>
            <a:r>
              <a:rPr lang="en-US" dirty="0" smtClean="0"/>
              <a:t>Contacts</a:t>
            </a:r>
            <a:endParaRPr lang="et-EE" dirty="0"/>
          </a:p>
        </p:txBody>
      </p:sp>
      <p:sp>
        <p:nvSpPr>
          <p:cNvPr id="3" name="Content Placeholder 2"/>
          <p:cNvSpPr>
            <a:spLocks noGrp="1"/>
          </p:cNvSpPr>
          <p:nvPr>
            <p:ph idx="1"/>
          </p:nvPr>
        </p:nvSpPr>
        <p:spPr/>
        <p:txBody>
          <a:bodyPr>
            <a:normAutofit lnSpcReduction="10000"/>
          </a:bodyPr>
          <a:lstStyle/>
          <a:p>
            <a:r>
              <a:rPr lang="en-US" dirty="0" smtClean="0"/>
              <a:t>Accommodates </a:t>
            </a:r>
            <a:r>
              <a:rPr lang="en-US" dirty="0"/>
              <a:t>a wide range of data sources and tries to manage as much data as possible for each person, with the result that its organization is complex. </a:t>
            </a:r>
            <a:endParaRPr lang="en-US" dirty="0" smtClean="0"/>
          </a:p>
          <a:p>
            <a:r>
              <a:rPr lang="en-US" dirty="0" err="1"/>
              <a:t>ContactsContract.Contacts</a:t>
            </a:r>
            <a:r>
              <a:rPr lang="en-US" dirty="0"/>
              <a:t> table</a:t>
            </a:r>
          </a:p>
          <a:p>
            <a:pPr lvl="1"/>
            <a:r>
              <a:rPr lang="en-US" dirty="0"/>
              <a:t>Rows representing different people, based on aggregations of raw contact rows.</a:t>
            </a:r>
          </a:p>
          <a:p>
            <a:r>
              <a:rPr lang="en-US" dirty="0" err="1"/>
              <a:t>ContactsContract.RawContacts</a:t>
            </a:r>
            <a:r>
              <a:rPr lang="en-US" dirty="0"/>
              <a:t> table</a:t>
            </a:r>
          </a:p>
          <a:p>
            <a:pPr lvl="1"/>
            <a:r>
              <a:rPr lang="en-US" dirty="0"/>
              <a:t>Rows containing a summary of a person's data, </a:t>
            </a:r>
            <a:r>
              <a:rPr lang="en-US" dirty="0" smtClean="0"/>
              <a:t/>
            </a:r>
            <a:br>
              <a:rPr lang="en-US" dirty="0" smtClean="0"/>
            </a:br>
            <a:r>
              <a:rPr lang="en-US" dirty="0" smtClean="0"/>
              <a:t>specific </a:t>
            </a:r>
            <a:r>
              <a:rPr lang="en-US" dirty="0"/>
              <a:t>to a user account and type.</a:t>
            </a:r>
          </a:p>
          <a:p>
            <a:r>
              <a:rPr lang="en-US" dirty="0" err="1"/>
              <a:t>ContactsContract.Data</a:t>
            </a:r>
            <a:r>
              <a:rPr lang="en-US" dirty="0"/>
              <a:t> table</a:t>
            </a:r>
          </a:p>
          <a:p>
            <a:pPr lvl="1"/>
            <a:r>
              <a:rPr lang="en-US" dirty="0"/>
              <a:t>Rows containing the details for raw contact, </a:t>
            </a:r>
            <a:r>
              <a:rPr lang="en-US" dirty="0" smtClean="0"/>
              <a:t/>
            </a:r>
            <a:br>
              <a:rPr lang="en-US" dirty="0" smtClean="0"/>
            </a:br>
            <a:r>
              <a:rPr lang="en-US" dirty="0" smtClean="0"/>
              <a:t>such </a:t>
            </a:r>
            <a:r>
              <a:rPr lang="en-US" dirty="0"/>
              <a:t>as email addresses or phone numbers.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14</a:t>
            </a:fld>
            <a:endParaRPr lang="en-US" dirty="0"/>
          </a:p>
        </p:txBody>
      </p:sp>
      <p:pic>
        <p:nvPicPr>
          <p:cNvPr id="8195" name="Picture 3" descr="http://developer.android.com/images/providers/contacts_struc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4895" y="3170029"/>
            <a:ext cx="3914775" cy="3467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996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a:t>
            </a:r>
            <a:r>
              <a:rPr lang="en-US" dirty="0" smtClean="0"/>
              <a:t>– Broadcast receiver</a:t>
            </a:r>
            <a:endParaRPr lang="et-EE" dirty="0"/>
          </a:p>
        </p:txBody>
      </p:sp>
      <p:sp>
        <p:nvSpPr>
          <p:cNvPr id="3" name="Content Placeholder 2"/>
          <p:cNvSpPr>
            <a:spLocks noGrp="1"/>
          </p:cNvSpPr>
          <p:nvPr>
            <p:ph idx="1"/>
          </p:nvPr>
        </p:nvSpPr>
        <p:spPr/>
        <p:txBody>
          <a:bodyPr/>
          <a:lstStyle/>
          <a:p>
            <a:r>
              <a:rPr lang="en-US" dirty="0" smtClean="0"/>
              <a:t>Component </a:t>
            </a:r>
            <a:r>
              <a:rPr lang="en-US" dirty="0"/>
              <a:t>which allows you to register for system or application events. </a:t>
            </a:r>
            <a:endParaRPr lang="en-US" dirty="0" smtClean="0"/>
          </a:p>
          <a:p>
            <a:r>
              <a:rPr lang="en-US" dirty="0" smtClean="0"/>
              <a:t>All </a:t>
            </a:r>
            <a:r>
              <a:rPr lang="en-US" dirty="0"/>
              <a:t>registered receivers for an event are notified by the Android runtime once this event happens</a:t>
            </a:r>
            <a:r>
              <a:rPr lang="en-US" dirty="0" smtClean="0"/>
              <a:t>.</a:t>
            </a:r>
          </a:p>
          <a:p>
            <a:r>
              <a:rPr lang="en-US" dirty="0" smtClean="0"/>
              <a:t>Example: applications </a:t>
            </a:r>
            <a:r>
              <a:rPr lang="en-US" dirty="0"/>
              <a:t>can register for the ACTION_BOOT_COMPLETED system event which is fired once the Android system has completed the boot process.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1474959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a:t>
            </a:r>
            <a:endParaRPr lang="et-EE" dirty="0"/>
          </a:p>
        </p:txBody>
      </p:sp>
      <p:sp>
        <p:nvSpPr>
          <p:cNvPr id="3" name="Content Placeholder 2"/>
          <p:cNvSpPr>
            <a:spLocks noGrp="1"/>
          </p:cNvSpPr>
          <p:nvPr>
            <p:ph idx="1"/>
          </p:nvPr>
        </p:nvSpPr>
        <p:spPr>
          <a:xfrm>
            <a:off x="1103312" y="2052918"/>
            <a:ext cx="10903706" cy="4663192"/>
          </a:xfrm>
        </p:spPr>
        <p:txBody>
          <a:bodyPr>
            <a:normAutofit/>
          </a:bodyPr>
          <a:lstStyle/>
          <a:p>
            <a:r>
              <a:rPr lang="en-US" dirty="0" smtClean="0"/>
              <a:t>Can </a:t>
            </a:r>
            <a:r>
              <a:rPr lang="en-US" dirty="0"/>
              <a:t>be registered via the </a:t>
            </a:r>
            <a:r>
              <a:rPr lang="en-US" dirty="0" smtClean="0"/>
              <a:t>AndroidManifest.xml</a:t>
            </a:r>
          </a:p>
          <a:p>
            <a:r>
              <a:rPr lang="en-US" dirty="0"/>
              <a:t>Or </a:t>
            </a:r>
            <a:r>
              <a:rPr lang="en-US" dirty="0" smtClean="0"/>
              <a:t>dynamically </a:t>
            </a:r>
            <a:r>
              <a:rPr lang="en-US" dirty="0"/>
              <a:t>via the </a:t>
            </a:r>
            <a:r>
              <a:rPr lang="en-US" dirty="0" err="1"/>
              <a:t>Context.registerReceiver</a:t>
            </a:r>
            <a:r>
              <a:rPr lang="en-US" dirty="0" smtClean="0"/>
              <a:t>()</a:t>
            </a:r>
          </a:p>
          <a:p>
            <a:r>
              <a:rPr lang="en-US" dirty="0" smtClean="0"/>
              <a:t>Implementing </a:t>
            </a:r>
            <a:r>
              <a:rPr lang="en-US" dirty="0"/>
              <a:t>class for a receiver extends the </a:t>
            </a:r>
            <a:r>
              <a:rPr lang="en-US" dirty="0" err="1"/>
              <a:t>BroadcastReceiver</a:t>
            </a:r>
            <a:r>
              <a:rPr lang="en-US" dirty="0"/>
              <a:t> </a:t>
            </a:r>
            <a:r>
              <a:rPr lang="en-US" dirty="0" smtClean="0"/>
              <a:t>class</a:t>
            </a:r>
          </a:p>
          <a:p>
            <a:r>
              <a:rPr lang="en-US" dirty="0"/>
              <a:t>If the event for which the broadcast receiver has registered happens, the </a:t>
            </a:r>
            <a:r>
              <a:rPr lang="en-US" dirty="0" err="1"/>
              <a:t>onReceive</a:t>
            </a:r>
            <a:r>
              <a:rPr lang="en-US" dirty="0"/>
              <a:t>() method of the receiver is called by the Android </a:t>
            </a:r>
            <a:r>
              <a:rPr lang="en-US" dirty="0" smtClean="0"/>
              <a:t>system</a:t>
            </a:r>
          </a:p>
          <a:p>
            <a:r>
              <a:rPr lang="en-US" dirty="0"/>
              <a:t>After the </a:t>
            </a:r>
            <a:r>
              <a:rPr lang="en-US" dirty="0" err="1"/>
              <a:t>onReceive</a:t>
            </a:r>
            <a:r>
              <a:rPr lang="en-US" dirty="0"/>
              <a:t>() of the receiver class has finished, the Android system is allowed to recycle the </a:t>
            </a:r>
            <a:r>
              <a:rPr lang="en-US" dirty="0" smtClean="0"/>
              <a:t>receiver</a:t>
            </a:r>
          </a:p>
          <a:p>
            <a:r>
              <a:rPr lang="en-US" dirty="0"/>
              <a:t>Android system excludes all receiver from receiving intents by default if the corresponding application has never been started by the user or if the user explicitly stopped the application via the Android menu (in Manage → Application).</a:t>
            </a:r>
          </a:p>
        </p:txBody>
      </p:sp>
      <p:sp>
        <p:nvSpPr>
          <p:cNvPr id="4" name="Slide Number Placeholder 3"/>
          <p:cNvSpPr>
            <a:spLocks noGrp="1"/>
          </p:cNvSpPr>
          <p:nvPr>
            <p:ph type="sldNum" sz="quarter" idx="12"/>
          </p:nvPr>
        </p:nvSpPr>
        <p:spPr/>
        <p:txBody>
          <a:bodyPr/>
          <a:lstStyle/>
          <a:p>
            <a:fld id="{D57F1E4F-1CFF-5643-939E-02111984F565}" type="slidenum">
              <a:rPr lang="en-US" smtClean="0"/>
              <a:t>16</a:t>
            </a:fld>
            <a:endParaRPr lang="en-US" dirty="0"/>
          </a:p>
        </p:txBody>
      </p:sp>
    </p:spTree>
    <p:extLst>
      <p:ext uri="{BB962C8B-B14F-4D97-AF65-F5344CB8AC3E}">
        <p14:creationId xmlns:p14="http://schemas.microsoft.com/office/powerpoint/2010/main" val="1497858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17</a:t>
            </a:fld>
            <a:endParaRPr lang="en-US" dirty="0"/>
          </a:p>
        </p:txBody>
      </p:sp>
      <p:sp>
        <p:nvSpPr>
          <p:cNvPr id="6" name="Rectangle 2"/>
          <p:cNvSpPr>
            <a:spLocks noChangeArrowheads="1"/>
          </p:cNvSpPr>
          <p:nvPr/>
        </p:nvSpPr>
        <p:spPr bwMode="auto">
          <a:xfrm>
            <a:off x="854853" y="2073166"/>
            <a:ext cx="9916786" cy="415498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2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android.content.BroadcastReceiver;</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android.content.Context;</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android.content.Intent;</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android.os.Bundle;</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android.telephony.TelephonyManager;</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import </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android.util.Log;</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public class </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MyPhoneReceiver </a:t>
            </a:r>
            <a:r>
              <a:rPr kumimoji="0" lang="et-EE" altLang="et-EE" sz="12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extends </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BroadcastReceiver {</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0" i="0" u="none" strike="noStrike" cap="none" normalizeH="0" baseline="0" dirty="0" smtClean="0">
                <a:ln>
                  <a:noFill/>
                </a:ln>
                <a:solidFill>
                  <a:srgbClr val="808000"/>
                </a:solidFill>
                <a:effectLst/>
                <a:latin typeface="Courier New" panose="02070309020205020404" pitchFamily="49" charset="0"/>
                <a:cs typeface="Courier New" panose="02070309020205020404" pitchFamily="49" charset="0"/>
              </a:rPr>
              <a:t>@Override</a:t>
            </a:r>
            <a:br>
              <a:rPr kumimoji="0" lang="et-EE" altLang="et-EE" sz="1200" b="0" i="0" u="none" strike="noStrike" cap="none" normalizeH="0" baseline="0" dirty="0" smtClean="0">
                <a:ln>
                  <a:noFill/>
                </a:ln>
                <a:solidFill>
                  <a:srgbClr val="808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808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public void </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onReceive(Context context, Intent intent) {</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Bundle extras = intent.getExtras();</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if </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(extras != </a:t>
            </a:r>
            <a:r>
              <a:rPr kumimoji="0" lang="et-EE" altLang="et-EE" sz="12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null</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String state = extras.getString(TelephonyManager.</a:t>
            </a:r>
            <a:r>
              <a:rPr kumimoji="0" lang="et-EE" altLang="et-EE" sz="1200" b="1" i="1"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EXTRA_STATE</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Log.</a:t>
            </a:r>
            <a:r>
              <a:rPr kumimoji="0" lang="et-EE" altLang="et-EE" sz="1200" b="0" i="1"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w</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r>
              <a:rPr kumimoji="0" lang="et-EE" altLang="et-EE" sz="12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"MY_DEBUG_TAG"</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state);</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if </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(state.equals(TelephonyManager.</a:t>
            </a:r>
            <a:r>
              <a:rPr kumimoji="0" lang="et-EE" altLang="et-EE" sz="1200" b="1" i="1"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EXTRA_STATE_RINGING</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String phoneNumber = extras</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.getString(TelephonyManager.</a:t>
            </a:r>
            <a:r>
              <a:rPr kumimoji="0" lang="et-EE" altLang="et-EE" sz="1200" b="1" i="1"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EXTRA_INCOMING_NUMBER</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Log.</a:t>
            </a:r>
            <a:r>
              <a:rPr kumimoji="0" lang="et-EE" altLang="et-EE" sz="1200" b="0" i="1"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w</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r>
              <a:rPr kumimoji="0" lang="et-EE" altLang="et-EE" sz="12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"MY_DEBUG_TAG"</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phoneNumber);</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endParaRPr kumimoji="0" lang="et-EE" altLang="et-EE"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42943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18</a:t>
            </a:fld>
            <a:endParaRPr lang="en-US" dirty="0"/>
          </a:p>
        </p:txBody>
      </p:sp>
      <p:sp>
        <p:nvSpPr>
          <p:cNvPr id="6" name="Rectangle 2"/>
          <p:cNvSpPr>
            <a:spLocks noChangeArrowheads="1"/>
          </p:cNvSpPr>
          <p:nvPr/>
        </p:nvSpPr>
        <p:spPr bwMode="auto">
          <a:xfrm>
            <a:off x="813501" y="1406588"/>
            <a:ext cx="10613345" cy="461664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&lt;</a:t>
            </a:r>
            <a:r>
              <a:rPr kumimoji="0" lang="et-EE" altLang="et-EE" sz="14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application</a:t>
            </a:r>
            <a:br>
              <a:rPr kumimoji="0" lang="et-EE" altLang="et-EE" sz="14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smtClean="0">
                <a:ln>
                  <a:noFill/>
                </a:ln>
                <a:solidFill>
                  <a:srgbClr val="0000FF"/>
                </a:solidFill>
                <a:effectLst/>
                <a:latin typeface="Courier New" panose="02070309020205020404" pitchFamily="49" charset="0"/>
                <a:cs typeface="Courier New" panose="02070309020205020404" pitchFamily="49" charset="0"/>
              </a:rPr>
              <a:t>:allowBackup=</a:t>
            </a:r>
            <a:r>
              <a:rPr kumimoji="0" lang="et-EE" altLang="et-EE" sz="14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"true"</a:t>
            </a:r>
            <a:br>
              <a:rPr kumimoji="0" lang="et-EE" altLang="et-EE" sz="14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smtClean="0">
                <a:ln>
                  <a:noFill/>
                </a:ln>
                <a:solidFill>
                  <a:srgbClr val="0000FF"/>
                </a:solidFill>
                <a:effectLst/>
                <a:latin typeface="Courier New" panose="02070309020205020404" pitchFamily="49" charset="0"/>
                <a:cs typeface="Courier New" panose="02070309020205020404" pitchFamily="49" charset="0"/>
              </a:rPr>
              <a:t>:icon=</a:t>
            </a:r>
            <a:r>
              <a:rPr kumimoji="0" lang="et-EE" altLang="et-EE" sz="14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"@mipmap/ic_launcher"</a:t>
            </a:r>
            <a:br>
              <a:rPr kumimoji="0" lang="et-EE" altLang="et-EE" sz="14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smtClean="0">
                <a:ln>
                  <a:noFill/>
                </a:ln>
                <a:solidFill>
                  <a:srgbClr val="0000FF"/>
                </a:solidFill>
                <a:effectLst/>
                <a:latin typeface="Courier New" panose="02070309020205020404" pitchFamily="49" charset="0"/>
                <a:cs typeface="Courier New" panose="02070309020205020404" pitchFamily="49" charset="0"/>
              </a:rPr>
              <a:t>:label=</a:t>
            </a:r>
            <a:r>
              <a:rPr kumimoji="0" lang="et-EE" altLang="et-EE" sz="14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"@string/app_name"</a:t>
            </a:r>
            <a:br>
              <a:rPr kumimoji="0" lang="et-EE" altLang="et-EE" sz="14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smtClean="0">
                <a:ln>
                  <a:noFill/>
                </a:ln>
                <a:solidFill>
                  <a:srgbClr val="0000FF"/>
                </a:solidFill>
                <a:effectLst/>
                <a:latin typeface="Courier New" panose="02070309020205020404" pitchFamily="49" charset="0"/>
                <a:cs typeface="Courier New" panose="02070309020205020404" pitchFamily="49" charset="0"/>
              </a:rPr>
              <a:t>:supportsRtl=</a:t>
            </a:r>
            <a:r>
              <a:rPr kumimoji="0" lang="et-EE" altLang="et-EE" sz="14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"true"</a:t>
            </a:r>
            <a:br>
              <a:rPr kumimoji="0" lang="et-EE" altLang="et-EE" sz="14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br>
            <a:r>
              <a:rPr kumimoji="0" lang="et-EE" altLang="et-EE" sz="14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    </a:t>
            </a:r>
            <a:r>
              <a:rPr kumimoji="0" lang="et-EE" altLang="et-EE" sz="1400" b="1" i="0"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smtClean="0">
                <a:ln>
                  <a:noFill/>
                </a:ln>
                <a:solidFill>
                  <a:srgbClr val="0000FF"/>
                </a:solidFill>
                <a:effectLst/>
                <a:latin typeface="Courier New" panose="02070309020205020404" pitchFamily="49" charset="0"/>
                <a:cs typeface="Courier New" panose="02070309020205020404" pitchFamily="49" charset="0"/>
              </a:rPr>
              <a:t>:theme=</a:t>
            </a:r>
            <a:r>
              <a:rPr kumimoji="0" lang="et-EE" altLang="et-EE" sz="14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"@style/AppTheme"</a:t>
            </a: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activity </a:t>
            </a:r>
            <a:r>
              <a:rPr kumimoji="0" lang="et-EE" altLang="et-EE" sz="1400" b="1" i="0"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smtClean="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".MainActivity"</a:t>
            </a: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intent-filter</a:t>
            </a: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action </a:t>
            </a:r>
            <a:r>
              <a:rPr kumimoji="0" lang="et-EE" altLang="et-EE" sz="1400" b="1" i="0"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smtClean="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"android.intent.action.MAIN" </a:t>
            </a: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category </a:t>
            </a:r>
            <a:r>
              <a:rPr kumimoji="0" lang="et-EE" altLang="et-EE" sz="1400" b="1" i="0"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smtClean="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"android.intent.category.LAUNCHER" </a:t>
            </a: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intent-filter</a:t>
            </a: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activity</a:t>
            </a: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r>
            <a:b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receiver </a:t>
            </a:r>
            <a:r>
              <a:rPr kumimoji="0" lang="et-EE" altLang="et-EE" sz="1400" b="1" i="0"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smtClean="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"MyPhoneReceiver" </a:t>
            </a: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intent-filter</a:t>
            </a: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action </a:t>
            </a:r>
            <a:r>
              <a:rPr kumimoji="0" lang="et-EE" altLang="et-EE" sz="1400" b="1" i="0"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android</a:t>
            </a:r>
            <a:r>
              <a:rPr kumimoji="0" lang="et-EE" altLang="et-EE" sz="1400" b="1" i="0" u="none" strike="noStrike" cap="none" normalizeH="0" baseline="0" dirty="0" smtClean="0">
                <a:ln>
                  <a:noFill/>
                </a:ln>
                <a:solidFill>
                  <a:srgbClr val="0000FF"/>
                </a:solidFill>
                <a:effectLst/>
                <a:latin typeface="Courier New" panose="02070309020205020404" pitchFamily="49" charset="0"/>
                <a:cs typeface="Courier New" panose="02070309020205020404" pitchFamily="49" charset="0"/>
              </a:rPr>
              <a:t>:name=</a:t>
            </a:r>
            <a:r>
              <a:rPr kumimoji="0" lang="et-EE" altLang="et-EE" sz="14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"android.intent.action.PHONE_STATE" </a:t>
            </a: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action</a:t>
            </a: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intent-filter</a:t>
            </a: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&lt;/</a:t>
            </a:r>
            <a:r>
              <a:rPr kumimoji="0" lang="et-EE" altLang="et-EE" sz="14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receiver</a:t>
            </a: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&gt;</a:t>
            </a:r>
            <a:b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r>
            <a:b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&lt;/</a:t>
            </a:r>
            <a:r>
              <a:rPr kumimoji="0" lang="et-EE" altLang="et-EE" sz="14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application</a:t>
            </a:r>
            <a:r>
              <a:rPr kumimoji="0" lang="et-EE" altLang="et-EE" sz="14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&gt;</a:t>
            </a:r>
            <a:endParaRPr kumimoji="0" lang="et-EE" altLang="et-EE"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28443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a:t>
            </a:r>
            <a:endParaRPr lang="et-EE" dirty="0"/>
          </a:p>
        </p:txBody>
      </p:sp>
      <p:sp>
        <p:nvSpPr>
          <p:cNvPr id="3" name="Content Placeholder 2"/>
          <p:cNvSpPr>
            <a:spLocks noGrp="1"/>
          </p:cNvSpPr>
          <p:nvPr>
            <p:ph idx="1"/>
          </p:nvPr>
        </p:nvSpPr>
        <p:spPr/>
        <p:txBody>
          <a:bodyPr/>
          <a:lstStyle/>
          <a:p>
            <a:r>
              <a:rPr lang="en-US" dirty="0" smtClean="0"/>
              <a:t>Sending broadcast</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19</a:t>
            </a:fld>
            <a:endParaRPr lang="en-US" dirty="0"/>
          </a:p>
        </p:txBody>
      </p:sp>
      <p:sp>
        <p:nvSpPr>
          <p:cNvPr id="6" name="Rectangle 1"/>
          <p:cNvSpPr>
            <a:spLocks noChangeArrowheads="1"/>
          </p:cNvSpPr>
          <p:nvPr/>
        </p:nvSpPr>
        <p:spPr bwMode="auto">
          <a:xfrm>
            <a:off x="936846" y="2716663"/>
            <a:ext cx="10253893" cy="923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smtClean="0">
                <a:ln>
                  <a:noFill/>
                </a:ln>
                <a:solidFill>
                  <a:srgbClr val="000000"/>
                </a:solidFill>
                <a:effectLst/>
                <a:latin typeface="Courier New" panose="02070309020205020404" pitchFamily="49" charset="0"/>
                <a:cs typeface="Courier New" panose="02070309020205020404" pitchFamily="49" charset="0"/>
              </a:rPr>
              <a:t>Intent intent = </a:t>
            </a:r>
            <a:r>
              <a:rPr kumimoji="0" lang="et-EE" altLang="et-EE" b="1" i="0" u="none" strike="noStrike" cap="none" normalizeH="0" baseline="0" smtClean="0">
                <a:ln>
                  <a:noFill/>
                </a:ln>
                <a:solidFill>
                  <a:srgbClr val="000080"/>
                </a:solidFill>
                <a:effectLst/>
                <a:latin typeface="Courier New" panose="02070309020205020404" pitchFamily="49" charset="0"/>
                <a:cs typeface="Courier New" panose="02070309020205020404" pitchFamily="49" charset="0"/>
              </a:rPr>
              <a:t>new </a:t>
            </a:r>
            <a:r>
              <a:rPr kumimoji="0" lang="et-EE" altLang="et-EE" b="0" i="0" u="none" strike="noStrike" cap="none" normalizeH="0" baseline="0" smtClean="0">
                <a:ln>
                  <a:noFill/>
                </a:ln>
                <a:solidFill>
                  <a:srgbClr val="000000"/>
                </a:solidFill>
                <a:effectLst/>
                <a:latin typeface="Courier New" panose="02070309020205020404" pitchFamily="49" charset="0"/>
                <a:cs typeface="Courier New" panose="02070309020205020404" pitchFamily="49" charset="0"/>
              </a:rPr>
              <a:t>Intent();</a:t>
            </a:r>
            <a:br>
              <a:rPr kumimoji="0" lang="et-EE" altLang="et-EE" b="0" i="0" u="none" strike="noStrike" cap="none" normalizeH="0" baseline="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smtClean="0">
                <a:ln>
                  <a:noFill/>
                </a:ln>
                <a:solidFill>
                  <a:srgbClr val="000000"/>
                </a:solidFill>
                <a:effectLst/>
                <a:latin typeface="Courier New" panose="02070309020205020404" pitchFamily="49" charset="0"/>
                <a:cs typeface="Courier New" panose="02070309020205020404" pitchFamily="49" charset="0"/>
              </a:rPr>
              <a:t>intent.setAction(</a:t>
            </a:r>
            <a:r>
              <a:rPr kumimoji="0" lang="et-EE" altLang="et-EE" b="1" i="0" u="none" strike="noStrike" cap="none" normalizeH="0" baseline="0" smtClean="0">
                <a:ln>
                  <a:noFill/>
                </a:ln>
                <a:solidFill>
                  <a:srgbClr val="008000"/>
                </a:solidFill>
                <a:effectLst/>
                <a:latin typeface="Courier New" panose="02070309020205020404" pitchFamily="49" charset="0"/>
                <a:cs typeface="Courier New" panose="02070309020205020404" pitchFamily="49" charset="0"/>
              </a:rPr>
              <a:t>"com.example.ACTION_SOMETHING_HAPPENED"</a:t>
            </a:r>
            <a:r>
              <a:rPr kumimoji="0" lang="et-EE" altLang="et-EE" b="0" i="0" u="none" strike="noStrike" cap="none" normalizeH="0" baseline="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smtClean="0">
                <a:ln>
                  <a:noFill/>
                </a:ln>
                <a:solidFill>
                  <a:srgbClr val="000000"/>
                </a:solidFill>
                <a:effectLst/>
                <a:latin typeface="Courier New" panose="02070309020205020404" pitchFamily="49" charset="0"/>
                <a:cs typeface="Courier New" panose="02070309020205020404" pitchFamily="49" charset="0"/>
              </a:rPr>
              <a:t>sendBroadcast(intent);</a:t>
            </a:r>
            <a:endParaRPr kumimoji="0" lang="et-EE" altLang="et-EE"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56471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app components</a:t>
            </a:r>
            <a:endParaRPr lang="et-EE" dirty="0"/>
          </a:p>
        </p:txBody>
      </p:sp>
      <p:sp>
        <p:nvSpPr>
          <p:cNvPr id="3" name="Content Placeholder 2"/>
          <p:cNvSpPr>
            <a:spLocks noGrp="1"/>
          </p:cNvSpPr>
          <p:nvPr>
            <p:ph idx="1"/>
          </p:nvPr>
        </p:nvSpPr>
        <p:spPr/>
        <p:txBody>
          <a:bodyPr/>
          <a:lstStyle/>
          <a:p>
            <a:r>
              <a:rPr lang="en-US" dirty="0" smtClean="0"/>
              <a:t>Logging</a:t>
            </a:r>
          </a:p>
          <a:p>
            <a:r>
              <a:rPr lang="en-US" dirty="0" smtClean="0"/>
              <a:t>Activity</a:t>
            </a:r>
          </a:p>
          <a:p>
            <a:r>
              <a:rPr lang="en-US" dirty="0" smtClean="0"/>
              <a:t>Intent</a:t>
            </a:r>
          </a:p>
          <a:p>
            <a:r>
              <a:rPr lang="en-US" dirty="0" smtClean="0"/>
              <a:t>Fragment</a:t>
            </a:r>
          </a:p>
          <a:p>
            <a:r>
              <a:rPr lang="en-US" dirty="0" smtClean="0"/>
              <a:t>Service</a:t>
            </a:r>
          </a:p>
          <a:p>
            <a:r>
              <a:rPr lang="en-US" b="1" dirty="0" err="1" smtClean="0"/>
              <a:t>ContentProvider</a:t>
            </a:r>
            <a:endParaRPr lang="en-US" b="1" dirty="0" smtClean="0"/>
          </a:p>
          <a:p>
            <a:r>
              <a:rPr lang="en-US" b="1" dirty="0" err="1" smtClean="0"/>
              <a:t>BroadcastReceiver</a:t>
            </a:r>
            <a:endParaRPr lang="en-US" b="1" dirty="0" smtClean="0"/>
          </a:p>
          <a:p>
            <a:pPr marL="0" indent="0">
              <a:buNone/>
            </a:pP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2492363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 Broadcast receiver </a:t>
            </a:r>
            <a:r>
              <a:rPr lang="en-US" dirty="0"/>
              <a:t>- Pending Intent</a:t>
            </a:r>
            <a:endParaRPr lang="et-EE" dirty="0"/>
          </a:p>
        </p:txBody>
      </p:sp>
      <p:sp>
        <p:nvSpPr>
          <p:cNvPr id="3" name="Content Placeholder 2"/>
          <p:cNvSpPr>
            <a:spLocks noGrp="1"/>
          </p:cNvSpPr>
          <p:nvPr>
            <p:ph idx="1"/>
          </p:nvPr>
        </p:nvSpPr>
        <p:spPr/>
        <p:txBody>
          <a:bodyPr/>
          <a:lstStyle/>
          <a:p>
            <a:r>
              <a:rPr lang="en-US" dirty="0" smtClean="0"/>
              <a:t>Token </a:t>
            </a:r>
            <a:r>
              <a:rPr lang="en-US" dirty="0"/>
              <a:t>that you give to another application (e.g., notification manager, alarm manager or other 3rd party applications), which allows this other application to use the permissions of your application to execute a predefined piece of </a:t>
            </a:r>
            <a:r>
              <a:rPr lang="en-US" dirty="0" smtClean="0"/>
              <a:t>code</a:t>
            </a:r>
          </a:p>
          <a:p>
            <a:r>
              <a:rPr lang="en-US" dirty="0"/>
              <a:t>To perform a broadcast via a pending intent, get a </a:t>
            </a:r>
            <a:r>
              <a:rPr lang="en-US" dirty="0" err="1"/>
              <a:t>PendingIntent</a:t>
            </a:r>
            <a:r>
              <a:rPr lang="en-US" dirty="0"/>
              <a:t> via the </a:t>
            </a:r>
            <a:r>
              <a:rPr lang="en-US" dirty="0" err="1"/>
              <a:t>getBroadcast</a:t>
            </a:r>
            <a:r>
              <a:rPr lang="en-US" dirty="0"/>
              <a:t>() method of the </a:t>
            </a:r>
            <a:r>
              <a:rPr lang="en-US" dirty="0" err="1"/>
              <a:t>PendingIntent</a:t>
            </a:r>
            <a:r>
              <a:rPr lang="en-US" dirty="0"/>
              <a:t> class. To perform an activity via a pending intent, you receive the activity via </a:t>
            </a:r>
            <a:r>
              <a:rPr lang="en-US" dirty="0" err="1"/>
              <a:t>PendingIntent.getActivity</a:t>
            </a:r>
            <a:r>
              <a:rPr lang="en-US" dirty="0" smtClean="0"/>
              <a:t>()</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20</a:t>
            </a:fld>
            <a:endParaRPr lang="en-US" dirty="0"/>
          </a:p>
        </p:txBody>
      </p:sp>
    </p:spTree>
    <p:extLst>
      <p:ext uri="{BB962C8B-B14F-4D97-AF65-F5344CB8AC3E}">
        <p14:creationId xmlns:p14="http://schemas.microsoft.com/office/powerpoint/2010/main" val="4038950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Broadcast receiver - Pending Intent</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21</a:t>
            </a:fld>
            <a:endParaRPr lang="en-US" dirty="0"/>
          </a:p>
        </p:txBody>
      </p:sp>
      <p:sp>
        <p:nvSpPr>
          <p:cNvPr id="5" name="Rectangle 1"/>
          <p:cNvSpPr>
            <a:spLocks noChangeArrowheads="1"/>
          </p:cNvSpPr>
          <p:nvPr/>
        </p:nvSpPr>
        <p:spPr bwMode="auto">
          <a:xfrm>
            <a:off x="378372" y="2113346"/>
            <a:ext cx="10733165" cy="212365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2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public void </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startAlert(View view) {</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EditText text = (EditText) findViewById(R.id.</a:t>
            </a:r>
            <a:r>
              <a:rPr kumimoji="0" lang="et-EE" altLang="et-EE" sz="1200" b="1" i="1"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time</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int </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i = Integer.</a:t>
            </a:r>
            <a:r>
              <a:rPr kumimoji="0" lang="et-EE" altLang="et-EE" sz="1200" b="0" i="1"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parseInt</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(text.getText().toString());</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Intent intent = </a:t>
            </a:r>
            <a:r>
              <a:rPr kumimoji="0" lang="et-EE" altLang="et-EE" sz="12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new </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Intent(</a:t>
            </a:r>
            <a:r>
              <a:rPr kumimoji="0" lang="et-EE" altLang="et-EE" sz="12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this</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MyBroadcastReceiver.</a:t>
            </a:r>
            <a:r>
              <a:rPr kumimoji="0" lang="et-EE" altLang="et-EE" sz="12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class</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PendingIntent pendingIntent = PendingIntent.</a:t>
            </a:r>
            <a:r>
              <a:rPr kumimoji="0" lang="et-EE" altLang="et-EE" sz="1200" b="0" i="1"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getBroadcast</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r>
              <a:rPr kumimoji="0" lang="et-EE" altLang="et-EE" sz="12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this</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.getApplicationContext(), </a:t>
            </a:r>
            <a:r>
              <a:rPr kumimoji="0" lang="et-EE" altLang="et-EE" sz="1200" b="0" i="0" u="none" strike="noStrike" cap="none" normalizeH="0" baseline="0" dirty="0" smtClean="0">
                <a:ln>
                  <a:noFill/>
                </a:ln>
                <a:solidFill>
                  <a:srgbClr val="0000FF"/>
                </a:solidFill>
                <a:effectLst/>
                <a:latin typeface="Courier New" panose="02070309020205020404" pitchFamily="49" charset="0"/>
                <a:cs typeface="Courier New" panose="02070309020205020404" pitchFamily="49" charset="0"/>
              </a:rPr>
              <a:t>234324243</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intent, </a:t>
            </a:r>
            <a:r>
              <a:rPr kumimoji="0" lang="et-EE" altLang="et-EE" sz="1200" b="0" i="0" u="none" strike="noStrike" cap="none" normalizeH="0" baseline="0" dirty="0" smtClean="0">
                <a:ln>
                  <a:noFill/>
                </a:ln>
                <a:solidFill>
                  <a:srgbClr val="0000FF"/>
                </a:solidFill>
                <a:effectLst/>
                <a:latin typeface="Courier New" panose="02070309020205020404" pitchFamily="49" charset="0"/>
                <a:cs typeface="Courier New" panose="02070309020205020404" pitchFamily="49" charset="0"/>
              </a:rPr>
              <a:t>0</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AlarmManager alarmManager = (AlarmManager) getSystemService(</a:t>
            </a:r>
            <a:r>
              <a:rPr kumimoji="0" lang="et-EE" altLang="et-EE" sz="1200" b="1" i="1"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ALARM_SERVICE</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alarmManager.set(AlarmManager.</a:t>
            </a:r>
            <a:r>
              <a:rPr kumimoji="0" lang="et-EE" altLang="et-EE" sz="1200" b="1" i="1"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RTC_WAKEUP</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System.</a:t>
            </a:r>
            <a:r>
              <a:rPr kumimoji="0" lang="et-EE" altLang="et-EE" sz="1200" b="0" i="1"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currentTimeMillis</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 (i * </a:t>
            </a:r>
            <a:r>
              <a:rPr kumimoji="0" lang="et-EE" altLang="et-EE" sz="1200" b="0" i="0" u="none" strike="noStrike" cap="none" normalizeH="0" baseline="0" dirty="0" smtClean="0">
                <a:ln>
                  <a:noFill/>
                </a:ln>
                <a:solidFill>
                  <a:srgbClr val="0000FF"/>
                </a:solidFill>
                <a:effectLst/>
                <a:latin typeface="Courier New" panose="02070309020205020404" pitchFamily="49" charset="0"/>
                <a:cs typeface="Courier New" panose="02070309020205020404" pitchFamily="49" charset="0"/>
              </a:rPr>
              <a:t>1000</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pendingIntent);</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Toast.</a:t>
            </a:r>
            <a:r>
              <a:rPr kumimoji="0" lang="et-EE" altLang="et-EE" sz="1200" b="0" i="1"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makeText</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r>
              <a:rPr kumimoji="0" lang="et-EE" altLang="et-EE" sz="1200"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this</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sz="12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"Alarm set in " </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i + </a:t>
            </a:r>
            <a:r>
              <a:rPr kumimoji="0" lang="et-EE" altLang="et-EE" sz="1200"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 seconds"</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Toast.</a:t>
            </a:r>
            <a:r>
              <a:rPr kumimoji="0" lang="et-EE" altLang="et-EE" sz="1200" b="1" i="1"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LENGTH_LONG</a:t>
            </a: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).show();</a:t>
            </a:r>
            <a:b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sz="1200"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endParaRPr kumimoji="0" lang="et-EE" altLang="et-EE"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70730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22</a:t>
            </a:fld>
            <a:endParaRPr lang="en-US" dirty="0"/>
          </a:p>
        </p:txBody>
      </p:sp>
    </p:spTree>
    <p:extLst>
      <p:ext uri="{BB962C8B-B14F-4D97-AF65-F5344CB8AC3E}">
        <p14:creationId xmlns:p14="http://schemas.microsoft.com/office/powerpoint/2010/main" val="1916660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 </a:t>
            </a:r>
            <a:r>
              <a:rPr lang="en-US" dirty="0" err="1" smtClean="0"/>
              <a:t>ContentProvider</a:t>
            </a:r>
            <a:endParaRPr lang="et-EE" dirty="0"/>
          </a:p>
        </p:txBody>
      </p:sp>
      <p:sp>
        <p:nvSpPr>
          <p:cNvPr id="3" name="Content Placeholder 2"/>
          <p:cNvSpPr>
            <a:spLocks noGrp="1"/>
          </p:cNvSpPr>
          <p:nvPr>
            <p:ph idx="1"/>
          </p:nvPr>
        </p:nvSpPr>
        <p:spPr/>
        <p:txBody>
          <a:bodyPr/>
          <a:lstStyle/>
          <a:p>
            <a:r>
              <a:rPr lang="en-US" dirty="0" smtClean="0"/>
              <a:t>Access </a:t>
            </a:r>
            <a:r>
              <a:rPr lang="en-US" dirty="0"/>
              <a:t>to a central repository of </a:t>
            </a:r>
            <a:r>
              <a:rPr lang="en-US" dirty="0" smtClean="0"/>
              <a:t>data</a:t>
            </a:r>
          </a:p>
          <a:p>
            <a:r>
              <a:rPr lang="en-US" dirty="0"/>
              <a:t>O</a:t>
            </a:r>
            <a:r>
              <a:rPr lang="en-US" dirty="0" smtClean="0"/>
              <a:t>ften </a:t>
            </a:r>
            <a:r>
              <a:rPr lang="en-US" dirty="0"/>
              <a:t>provides its own UI for working with the </a:t>
            </a:r>
            <a:r>
              <a:rPr lang="en-US" dirty="0" smtClean="0"/>
              <a:t>data</a:t>
            </a:r>
          </a:p>
          <a:p>
            <a:r>
              <a:rPr lang="en-US" dirty="0" smtClean="0"/>
              <a:t>Primarily </a:t>
            </a:r>
            <a:r>
              <a:rPr lang="en-US" dirty="0"/>
              <a:t>intended to be used by other </a:t>
            </a:r>
            <a:r>
              <a:rPr lang="en-US" dirty="0" smtClean="0"/>
              <a:t>applications</a:t>
            </a:r>
          </a:p>
          <a:p>
            <a:r>
              <a:rPr lang="en-US" dirty="0"/>
              <a:t>I</a:t>
            </a:r>
            <a:r>
              <a:rPr lang="en-US" dirty="0" smtClean="0"/>
              <a:t>nter-process </a:t>
            </a:r>
            <a:r>
              <a:rPr lang="en-US" dirty="0"/>
              <a:t>communication and secure data </a:t>
            </a:r>
            <a:r>
              <a:rPr lang="en-US" dirty="0" smtClean="0"/>
              <a:t>access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2266959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endParaRPr lang="et-EE" dirty="0"/>
          </a:p>
        </p:txBody>
      </p:sp>
      <p:sp>
        <p:nvSpPr>
          <p:cNvPr id="3" name="Content Placeholder 2"/>
          <p:cNvSpPr>
            <a:spLocks noGrp="1"/>
          </p:cNvSpPr>
          <p:nvPr>
            <p:ph idx="1"/>
          </p:nvPr>
        </p:nvSpPr>
        <p:spPr/>
        <p:txBody>
          <a:bodyPr/>
          <a:lstStyle/>
          <a:p>
            <a:r>
              <a:rPr lang="en-US" dirty="0"/>
              <a:t>P</a:t>
            </a:r>
            <a:r>
              <a:rPr lang="en-US" dirty="0" smtClean="0"/>
              <a:t>rovider </a:t>
            </a:r>
            <a:r>
              <a:rPr lang="en-US" dirty="0"/>
              <a:t>presents data to external applications as one or more </a:t>
            </a:r>
            <a:r>
              <a:rPr lang="en-US" dirty="0" smtClean="0"/>
              <a:t>tables</a:t>
            </a:r>
          </a:p>
          <a:p>
            <a:r>
              <a:rPr lang="en-US" dirty="0" smtClean="0"/>
              <a:t>Row </a:t>
            </a:r>
            <a:r>
              <a:rPr lang="en-US" dirty="0"/>
              <a:t>represents an instance of some type of data the provider collects, and each column in the row represents an individual piece of data collected </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4</a:t>
            </a:fld>
            <a:endParaRPr lang="en-US" dirty="0"/>
          </a:p>
        </p:txBody>
      </p:sp>
      <p:pic>
        <p:nvPicPr>
          <p:cNvPr id="5" name="Picture 4"/>
          <p:cNvPicPr>
            <a:picLocks noChangeAspect="1"/>
          </p:cNvPicPr>
          <p:nvPr/>
        </p:nvPicPr>
        <p:blipFill>
          <a:blip r:embed="rId2"/>
          <a:stretch>
            <a:fillRect/>
          </a:stretch>
        </p:blipFill>
        <p:spPr>
          <a:xfrm>
            <a:off x="8409228" y="4404392"/>
            <a:ext cx="3533775" cy="1971675"/>
          </a:xfrm>
          <a:prstGeom prst="rect">
            <a:avLst/>
          </a:prstGeom>
        </p:spPr>
      </p:pic>
    </p:spTree>
    <p:extLst>
      <p:ext uri="{BB962C8B-B14F-4D97-AF65-F5344CB8AC3E}">
        <p14:creationId xmlns:p14="http://schemas.microsoft.com/office/powerpoint/2010/main" val="3603062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a:t>
            </a:r>
            <a:r>
              <a:rPr lang="en-US" dirty="0" smtClean="0"/>
              <a:t>– </a:t>
            </a:r>
            <a:r>
              <a:rPr lang="en-US" dirty="0" err="1" smtClean="0"/>
              <a:t>ContentProvider</a:t>
            </a:r>
            <a:r>
              <a:rPr lang="en-US" dirty="0" smtClean="0"/>
              <a:t> - Accessing</a:t>
            </a:r>
            <a:endParaRPr lang="et-EE" dirty="0"/>
          </a:p>
        </p:txBody>
      </p:sp>
      <p:sp>
        <p:nvSpPr>
          <p:cNvPr id="3" name="Content Placeholder 2"/>
          <p:cNvSpPr>
            <a:spLocks noGrp="1"/>
          </p:cNvSpPr>
          <p:nvPr>
            <p:ph idx="1"/>
          </p:nvPr>
        </p:nvSpPr>
        <p:spPr/>
        <p:txBody>
          <a:bodyPr/>
          <a:lstStyle/>
          <a:p>
            <a:r>
              <a:rPr lang="en-US" dirty="0" err="1" smtClean="0"/>
              <a:t>ContentResolver</a:t>
            </a:r>
            <a:r>
              <a:rPr lang="en-US" dirty="0" smtClean="0"/>
              <a:t> – CRUD</a:t>
            </a:r>
          </a:p>
          <a:p>
            <a:r>
              <a:rPr lang="en-US" dirty="0" smtClean="0"/>
              <a:t>NB! Permissions in manifest!</a:t>
            </a:r>
          </a:p>
          <a:p>
            <a:r>
              <a:rPr lang="et-EE" dirty="0"/>
              <a:t>getContentResolver().query</a:t>
            </a:r>
            <a:r>
              <a:rPr lang="et-EE" dirty="0" smtClean="0"/>
              <a:t>(</a:t>
            </a:r>
            <a:r>
              <a:rPr lang="en-US" dirty="0" smtClean="0"/>
              <a:t>…)</a:t>
            </a:r>
          </a:p>
          <a:p>
            <a:r>
              <a:rPr lang="en-US" dirty="0" smtClean="0"/>
              <a:t>Similar to </a:t>
            </a:r>
            <a:r>
              <a:rPr lang="en-US" dirty="0" err="1" smtClean="0"/>
              <a:t>sql</a:t>
            </a:r>
            <a:r>
              <a:rPr lang="en-US" dirty="0" smtClean="0"/>
              <a:t> select statement</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5</a:t>
            </a:fld>
            <a:endParaRPr lang="en-US" dirty="0"/>
          </a:p>
        </p:txBody>
      </p:sp>
      <p:sp>
        <p:nvSpPr>
          <p:cNvPr id="6" name="Rectangle 2"/>
          <p:cNvSpPr>
            <a:spLocks noChangeArrowheads="1"/>
          </p:cNvSpPr>
          <p:nvPr/>
        </p:nvSpPr>
        <p:spPr bwMode="auto">
          <a:xfrm>
            <a:off x="1198453" y="4150657"/>
            <a:ext cx="5158477" cy="1129746"/>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smtClean="0">
                <a:ln>
                  <a:noFill/>
                </a:ln>
                <a:solidFill>
                  <a:srgbClr val="006600"/>
                </a:solidFill>
                <a:effectLst/>
                <a:latin typeface="Consolas" panose="020B0609020204030204" pitchFamily="49" charset="0"/>
              </a:rPr>
              <a:t>// Queries the user dictionary and returns results</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mCursor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getContentResolver</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query</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UserDictionary</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660066"/>
                </a:solidFill>
                <a:effectLst/>
                <a:latin typeface="Consolas" panose="020B0609020204030204" pitchFamily="49" charset="0"/>
              </a:rPr>
              <a:t>Words</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CONTENT_URI</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00"/>
                </a:solidFill>
                <a:effectLst/>
                <a:latin typeface="Consolas" panose="020B0609020204030204" pitchFamily="49" charset="0"/>
              </a:rPr>
              <a:t>// The content URI of the words table</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mProjection</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00"/>
                </a:solidFill>
                <a:effectLst/>
                <a:latin typeface="Consolas" panose="020B0609020204030204" pitchFamily="49" charset="0"/>
              </a:rPr>
              <a:t>// The columns to return for each row</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mSelectionClause                    </a:t>
            </a:r>
            <a:r>
              <a:rPr kumimoji="0" lang="et-EE" altLang="et-EE" sz="900" b="0" i="0" u="none" strike="noStrike" cap="none" normalizeH="0" baseline="0" dirty="0" smtClean="0">
                <a:ln>
                  <a:noFill/>
                </a:ln>
                <a:solidFill>
                  <a:srgbClr val="006600"/>
                </a:solidFill>
                <a:effectLst/>
                <a:latin typeface="Consolas" panose="020B0609020204030204" pitchFamily="49" charset="0"/>
              </a:rPr>
              <a:t>// Selection criteria</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mSelectionArgs</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00"/>
                </a:solidFill>
                <a:effectLst/>
                <a:latin typeface="Consolas" panose="020B0609020204030204" pitchFamily="49" charset="0"/>
              </a:rPr>
              <a:t>// Selection criteria</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mSortOrder</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00"/>
                </a:solidFill>
                <a:effectLst/>
                <a:latin typeface="Consolas" panose="020B0609020204030204" pitchFamily="49" charset="0"/>
              </a:rPr>
              <a:t>// The sort order for the returned rows</a:t>
            </a:r>
            <a:r>
              <a:rPr kumimoji="0" lang="et-EE" altLang="et-EE" sz="600" b="0" i="0" u="none" strike="noStrike" cap="none" normalizeH="0" baseline="0" dirty="0" smtClean="0">
                <a:ln>
                  <a:noFill/>
                </a:ln>
                <a:solidFill>
                  <a:schemeClr val="tx1"/>
                </a:solidFill>
                <a:effectLst/>
              </a:rPr>
              <a:t> </a:t>
            </a:r>
            <a:endParaRPr kumimoji="0" lang="et-EE" altLang="et-EE" sz="1800" b="0" i="0" u="none" strike="noStrike" cap="none" normalizeH="0" baseline="0" dirty="0" smtClean="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2"/>
          <a:stretch>
            <a:fillRect/>
          </a:stretch>
        </p:blipFill>
        <p:spPr>
          <a:xfrm>
            <a:off x="6909271" y="1678920"/>
            <a:ext cx="5095875" cy="4943475"/>
          </a:xfrm>
          <a:prstGeom prst="rect">
            <a:avLst/>
          </a:prstGeom>
        </p:spPr>
      </p:pic>
      <p:sp>
        <p:nvSpPr>
          <p:cNvPr id="8" name="Rectangle 3"/>
          <p:cNvSpPr>
            <a:spLocks noChangeArrowheads="1"/>
          </p:cNvSpPr>
          <p:nvPr/>
        </p:nvSpPr>
        <p:spPr bwMode="auto">
          <a:xfrm>
            <a:off x="1198453" y="5753635"/>
            <a:ext cx="4748574" cy="298749"/>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smtClean="0">
                <a:ln>
                  <a:noFill/>
                </a:ln>
                <a:solidFill>
                  <a:srgbClr val="000088"/>
                </a:solidFill>
                <a:effectLst/>
                <a:latin typeface="Consolas" panose="020B0609020204030204" pitchFamily="49" charset="0"/>
              </a:rPr>
              <a:t>&lt;uses-permission</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882288"/>
                </a:solidFill>
                <a:effectLst/>
                <a:latin typeface="Consolas" panose="020B0609020204030204" pitchFamily="49" charset="0"/>
              </a:rPr>
              <a:t>android:name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880000"/>
                </a:solidFill>
                <a:effectLst/>
                <a:latin typeface="Consolas" panose="020B0609020204030204" pitchFamily="49" charset="0"/>
              </a:rPr>
              <a:t>"android.permission.READ_USER_DICTIONARY"</a:t>
            </a:r>
            <a:r>
              <a:rPr kumimoji="0" lang="et-EE" altLang="et-EE" sz="900" b="0" i="0" u="none" strike="noStrike" cap="none" normalizeH="0" baseline="0" smtClean="0">
                <a:ln>
                  <a:noFill/>
                </a:ln>
                <a:solidFill>
                  <a:srgbClr val="000088"/>
                </a:solidFill>
                <a:effectLst/>
                <a:latin typeface="Consolas" panose="020B0609020204030204" pitchFamily="49" charset="0"/>
              </a:rPr>
              <a:t>&gt;</a:t>
            </a:r>
            <a:r>
              <a:rPr kumimoji="0" lang="et-EE" altLang="et-EE" sz="600" b="0" i="0" u="none" strike="noStrike" cap="none" normalizeH="0" baseline="0" smtClean="0">
                <a:ln>
                  <a:noFill/>
                </a:ln>
                <a:solidFill>
                  <a:schemeClr val="tx1"/>
                </a:solidFill>
                <a:effectLst/>
              </a:rPr>
              <a:t> </a:t>
            </a:r>
            <a:endParaRPr kumimoji="0" lang="et-EE" altLang="et-E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8917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Accessing</a:t>
            </a:r>
            <a:endParaRPr lang="et-EE" dirty="0"/>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6</a:t>
            </a:fld>
            <a:endParaRPr lang="en-US" dirty="0"/>
          </a:p>
        </p:txBody>
      </p:sp>
      <p:sp>
        <p:nvSpPr>
          <p:cNvPr id="5" name="Rectangle 1"/>
          <p:cNvSpPr>
            <a:spLocks noChangeArrowheads="1"/>
          </p:cNvSpPr>
          <p:nvPr/>
        </p:nvSpPr>
        <p:spPr bwMode="auto">
          <a:xfrm>
            <a:off x="646111" y="2147959"/>
            <a:ext cx="11004331" cy="20313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String[] projection = { UserDictionary.Words.</a:t>
            </a:r>
            <a:r>
              <a:rPr kumimoji="0" lang="et-EE" altLang="et-EE" b="1" i="1"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WORD </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Cursor cursor = getContentResolver().query(</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UserDictionary.Words.</a:t>
            </a:r>
            <a:r>
              <a:rPr kumimoji="0" lang="et-EE" altLang="et-EE" b="1" i="1"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CONTENT_URI</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projection, </a:t>
            </a:r>
            <a:r>
              <a:rPr kumimoji="0" lang="et-EE" altLang="et-EE"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while </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(cursor.moveToNext()) {</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int </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index = cursor.getColumnIndex(UserDictionary.Words.</a:t>
            </a:r>
            <a:r>
              <a:rPr kumimoji="0" lang="et-EE" altLang="et-EE" b="1" i="1" u="none" strike="noStrike" cap="none" normalizeH="0" baseline="0" dirty="0" smtClean="0">
                <a:ln>
                  <a:noFill/>
                </a:ln>
                <a:solidFill>
                  <a:srgbClr val="660E7A"/>
                </a:solidFill>
                <a:effectLst/>
                <a:latin typeface="Courier New" panose="02070309020205020404" pitchFamily="49" charset="0"/>
                <a:cs typeface="Courier New" panose="02070309020205020404" pitchFamily="49" charset="0"/>
              </a:rPr>
              <a:t>WORD</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String word = cursor.getString(index);</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endParaRPr kumimoji="0" lang="et-EE" altLang="et-EE"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2904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a:t>
            </a:r>
            <a:r>
              <a:rPr lang="en-US" dirty="0" smtClean="0"/>
              <a:t>Inserting</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7</a:t>
            </a:fld>
            <a:endParaRPr lang="en-US" dirty="0"/>
          </a:p>
        </p:txBody>
      </p:sp>
      <p:sp>
        <p:nvSpPr>
          <p:cNvPr id="5" name="Rectangle 1"/>
          <p:cNvSpPr>
            <a:spLocks noChangeArrowheads="1"/>
          </p:cNvSpPr>
          <p:nvPr/>
        </p:nvSpPr>
        <p:spPr bwMode="auto">
          <a:xfrm>
            <a:off x="646111" y="2052918"/>
            <a:ext cx="10171911" cy="4684565"/>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400" b="0" i="0" u="none" strike="noStrike" cap="none" normalizeH="0" baseline="0" dirty="0" smtClean="0">
                <a:ln>
                  <a:noFill/>
                </a:ln>
                <a:solidFill>
                  <a:srgbClr val="006600"/>
                </a:solidFill>
                <a:effectLst/>
                <a:latin typeface="Consolas" panose="020B0609020204030204" pitchFamily="49" charset="0"/>
              </a:rPr>
              <a:t>// Defines a new Uri object that receives the result of the insertion</a:t>
            </a:r>
            <a:r>
              <a:rPr kumimoji="0" lang="et-EE" altLang="et-EE" sz="1400" b="0" i="0" u="none" strike="noStrike" cap="none" normalizeH="0" baseline="0" dirty="0" smtClean="0">
                <a:ln>
                  <a:noFill/>
                </a:ln>
                <a:solidFill>
                  <a:srgbClr val="000000"/>
                </a:solidFill>
                <a:effectLst/>
                <a:latin typeface="Consolas" panose="020B0609020204030204" pitchFamily="49" charset="0"/>
              </a:rPr>
              <a:t/>
            </a:r>
            <a:br>
              <a:rPr kumimoji="0" lang="et-EE" altLang="et-EE" sz="1400" b="0" i="0" u="none" strike="noStrike" cap="none" normalizeH="0" baseline="0" dirty="0" smtClean="0">
                <a:ln>
                  <a:noFill/>
                </a:ln>
                <a:solidFill>
                  <a:srgbClr val="000000"/>
                </a:solidFill>
                <a:effectLst/>
                <a:latin typeface="Consolas" panose="020B0609020204030204" pitchFamily="49" charset="0"/>
              </a:rPr>
            </a:br>
            <a:r>
              <a:rPr kumimoji="0" lang="et-EE" altLang="et-EE" sz="1400" b="0" i="0" u="none" strike="noStrike" cap="none" normalizeH="0" baseline="0" dirty="0" smtClean="0">
                <a:ln>
                  <a:noFill/>
                </a:ln>
                <a:solidFill>
                  <a:srgbClr val="660066"/>
                </a:solidFill>
                <a:effectLst/>
                <a:latin typeface="Consolas" panose="020B0609020204030204" pitchFamily="49" charset="0"/>
              </a:rPr>
              <a:t>Uri</a:t>
            </a:r>
            <a:r>
              <a:rPr kumimoji="0" lang="et-EE" altLang="et-EE" sz="1400" b="0" i="0" u="none" strike="noStrike" cap="none" normalizeH="0" baseline="0" dirty="0" smtClean="0">
                <a:ln>
                  <a:noFill/>
                </a:ln>
                <a:solidFill>
                  <a:srgbClr val="000000"/>
                </a:solidFill>
                <a:effectLst/>
                <a:latin typeface="Consolas" panose="020B0609020204030204" pitchFamily="49" charset="0"/>
              </a:rPr>
              <a:t> mNewUri</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
            </a:r>
            <a:br>
              <a:rPr kumimoji="0" lang="et-EE" altLang="et-EE" sz="1400" b="0" i="0" u="none" strike="noStrike" cap="none" normalizeH="0" baseline="0" dirty="0" smtClean="0">
                <a:ln>
                  <a:noFill/>
                </a:ln>
                <a:solidFill>
                  <a:srgbClr val="000000"/>
                </a:solidFill>
                <a:effectLst/>
                <a:latin typeface="Consolas" panose="020B0609020204030204" pitchFamily="49" charset="0"/>
              </a:rPr>
            </a:br>
            <a:r>
              <a:rPr kumimoji="0" lang="et-EE" altLang="et-EE" sz="1400" b="0" i="0" u="none" strike="noStrike" cap="none" normalizeH="0" baseline="0" dirty="0" smtClean="0">
                <a:ln>
                  <a:noFill/>
                </a:ln>
                <a:solidFill>
                  <a:srgbClr val="000000"/>
                </a:solidFill>
                <a:effectLst/>
                <a:latin typeface="Consolas" panose="020B0609020204030204" pitchFamily="49" charset="0"/>
              </a:rPr>
              <a:t/>
            </a:r>
            <a:br>
              <a:rPr kumimoji="0" lang="et-EE" altLang="et-EE" sz="1400" b="0" i="0" u="none" strike="noStrike" cap="none" normalizeH="0" baseline="0" dirty="0" smtClean="0">
                <a:ln>
                  <a:noFill/>
                </a:ln>
                <a:solidFill>
                  <a:srgbClr val="000000"/>
                </a:solidFill>
                <a:effectLst/>
                <a:latin typeface="Consolas" panose="020B0609020204030204" pitchFamily="49" charset="0"/>
              </a:rPr>
            </a:b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
            </a:r>
            <a:br>
              <a:rPr kumimoji="0" lang="et-EE" altLang="et-EE" sz="1400" b="0" i="0" u="none" strike="noStrike" cap="none" normalizeH="0" baseline="0" dirty="0" smtClean="0">
                <a:ln>
                  <a:noFill/>
                </a:ln>
                <a:solidFill>
                  <a:srgbClr val="000000"/>
                </a:solidFill>
                <a:effectLst/>
                <a:latin typeface="Consolas" panose="020B0609020204030204" pitchFamily="49" charset="0"/>
              </a:rPr>
            </a:br>
            <a:r>
              <a:rPr kumimoji="0" lang="et-EE" altLang="et-EE" sz="1400" b="0" i="0" u="none" strike="noStrike" cap="none" normalizeH="0" baseline="0" dirty="0" smtClean="0">
                <a:ln>
                  <a:noFill/>
                </a:ln>
                <a:solidFill>
                  <a:srgbClr val="000000"/>
                </a:solidFill>
                <a:effectLst/>
                <a:latin typeface="Consolas" panose="020B0609020204030204" pitchFamily="49" charset="0"/>
              </a:rPr>
              <a:t/>
            </a:r>
            <a:br>
              <a:rPr kumimoji="0" lang="et-EE" altLang="et-EE" sz="1400" b="0" i="0" u="none" strike="noStrike" cap="none" normalizeH="0" baseline="0" dirty="0" smtClean="0">
                <a:ln>
                  <a:noFill/>
                </a:ln>
                <a:solidFill>
                  <a:srgbClr val="000000"/>
                </a:solidFill>
                <a:effectLst/>
                <a:latin typeface="Consolas" panose="020B0609020204030204" pitchFamily="49" charset="0"/>
              </a:rPr>
            </a:br>
            <a:r>
              <a:rPr kumimoji="0" lang="et-EE" altLang="et-EE" sz="1400" b="0" i="0" u="none" strike="noStrike" cap="none" normalizeH="0" baseline="0" dirty="0" smtClean="0">
                <a:ln>
                  <a:noFill/>
                </a:ln>
                <a:solidFill>
                  <a:srgbClr val="006600"/>
                </a:solidFill>
                <a:effectLst/>
                <a:latin typeface="Consolas" panose="020B0609020204030204" pitchFamily="49" charset="0"/>
              </a:rPr>
              <a:t>// Defines an object to contain the new values to insert</a:t>
            </a:r>
            <a:r>
              <a:rPr kumimoji="0" lang="et-EE" altLang="et-EE" sz="1400" b="0" i="0" u="none" strike="noStrike" cap="none" normalizeH="0" baseline="0" dirty="0" smtClean="0">
                <a:ln>
                  <a:noFill/>
                </a:ln>
                <a:solidFill>
                  <a:srgbClr val="000000"/>
                </a:solidFill>
                <a:effectLst/>
                <a:latin typeface="Consolas" panose="020B0609020204030204" pitchFamily="49" charset="0"/>
              </a:rPr>
              <a:t/>
            </a:r>
            <a:br>
              <a:rPr kumimoji="0" lang="et-EE" altLang="et-EE" sz="1400" b="0" i="0" u="none" strike="noStrike" cap="none" normalizeH="0" baseline="0" dirty="0" smtClean="0">
                <a:ln>
                  <a:noFill/>
                </a:ln>
                <a:solidFill>
                  <a:srgbClr val="000000"/>
                </a:solidFill>
                <a:effectLst/>
                <a:latin typeface="Consolas" panose="020B0609020204030204" pitchFamily="49" charset="0"/>
              </a:rPr>
            </a:br>
            <a:r>
              <a:rPr kumimoji="0" lang="et-EE" altLang="et-EE" sz="1400" b="0" i="0" u="none" strike="noStrike" cap="none" normalizeH="0" baseline="0" dirty="0" smtClean="0">
                <a:ln>
                  <a:noFill/>
                </a:ln>
                <a:solidFill>
                  <a:srgbClr val="660066"/>
                </a:solidFill>
                <a:effectLst/>
                <a:latin typeface="Consolas" panose="020B0609020204030204" pitchFamily="49" charset="0"/>
              </a:rPr>
              <a:t>ContentValues</a:t>
            </a:r>
            <a:r>
              <a:rPr kumimoji="0" lang="et-EE" altLang="et-EE" sz="1400" b="0" i="0" u="none" strike="noStrike" cap="none" normalizeH="0" baseline="0" dirty="0" smtClean="0">
                <a:ln>
                  <a:noFill/>
                </a:ln>
                <a:solidFill>
                  <a:srgbClr val="000000"/>
                </a:solidFill>
                <a:effectLst/>
                <a:latin typeface="Consolas" panose="020B0609020204030204" pitchFamily="49" charset="0"/>
              </a:rPr>
              <a:t> mNewValues </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 </a:t>
            </a:r>
            <a:r>
              <a:rPr kumimoji="0" lang="et-EE" altLang="et-EE" sz="1400" b="0" i="0" u="none" strike="noStrike" cap="none" normalizeH="0" baseline="0" dirty="0" smtClean="0">
                <a:ln>
                  <a:noFill/>
                </a:ln>
                <a:solidFill>
                  <a:srgbClr val="000088"/>
                </a:solidFill>
                <a:effectLst/>
                <a:latin typeface="Consolas" panose="020B0609020204030204" pitchFamily="49" charset="0"/>
              </a:rPr>
              <a:t>new</a:t>
            </a:r>
            <a:r>
              <a:rPr kumimoji="0" lang="et-EE" altLang="et-EE" sz="1400" b="0" i="0" u="none" strike="noStrike" cap="none" normalizeH="0" baseline="0" dirty="0" smtClean="0">
                <a:ln>
                  <a:noFill/>
                </a:ln>
                <a:solidFill>
                  <a:srgbClr val="000000"/>
                </a:solidFill>
                <a:effectLst/>
                <a:latin typeface="Consolas" panose="020B0609020204030204" pitchFamily="49" charset="0"/>
              </a:rPr>
              <a:t> </a:t>
            </a:r>
            <a:r>
              <a:rPr kumimoji="0" lang="et-EE" altLang="et-EE" sz="1400" b="0" i="0" u="none" strike="noStrike" cap="none" normalizeH="0" baseline="0" dirty="0" smtClean="0">
                <a:ln>
                  <a:noFill/>
                </a:ln>
                <a:solidFill>
                  <a:srgbClr val="660066"/>
                </a:solidFill>
                <a:effectLst/>
                <a:latin typeface="Consolas" panose="020B0609020204030204" pitchFamily="49" charset="0"/>
              </a:rPr>
              <a:t>ContentValues</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
            </a:r>
            <a:br>
              <a:rPr kumimoji="0" lang="et-EE" altLang="et-EE" sz="1400" b="0" i="0" u="none" strike="noStrike" cap="none" normalizeH="0" baseline="0" dirty="0" smtClean="0">
                <a:ln>
                  <a:noFill/>
                </a:ln>
                <a:solidFill>
                  <a:srgbClr val="000000"/>
                </a:solidFill>
                <a:effectLst/>
                <a:latin typeface="Consolas" panose="020B0609020204030204" pitchFamily="49" charset="0"/>
              </a:rPr>
            </a:br>
            <a:r>
              <a:rPr kumimoji="0" lang="et-EE" altLang="et-EE" sz="1400" b="0" i="0" u="none" strike="noStrike" cap="none" normalizeH="0" baseline="0" dirty="0" smtClean="0">
                <a:ln>
                  <a:noFill/>
                </a:ln>
                <a:solidFill>
                  <a:srgbClr val="000000"/>
                </a:solidFill>
                <a:effectLst/>
                <a:latin typeface="Consolas" panose="020B0609020204030204" pitchFamily="49" charset="0"/>
              </a:rPr>
              <a:t/>
            </a:r>
            <a:br>
              <a:rPr kumimoji="0" lang="et-EE" altLang="et-EE" sz="1400" b="0" i="0" u="none" strike="noStrike" cap="none" normalizeH="0" baseline="0" dirty="0" smtClean="0">
                <a:ln>
                  <a:noFill/>
                </a:ln>
                <a:solidFill>
                  <a:srgbClr val="000000"/>
                </a:solidFill>
                <a:effectLst/>
                <a:latin typeface="Consolas" panose="020B0609020204030204" pitchFamily="49" charset="0"/>
              </a:rPr>
            </a:br>
            <a:r>
              <a:rPr kumimoji="0" lang="et-EE" altLang="et-EE" sz="1400" b="0" i="0" u="none" strike="noStrike" cap="none" normalizeH="0" baseline="0" dirty="0" smtClean="0">
                <a:ln>
                  <a:noFill/>
                </a:ln>
                <a:solidFill>
                  <a:srgbClr val="006600"/>
                </a:solidFill>
                <a:effectLst/>
                <a:latin typeface="Consolas" panose="020B0609020204030204" pitchFamily="49" charset="0"/>
              </a:rPr>
              <a:t>/*</a:t>
            </a:r>
            <a:br>
              <a:rPr kumimoji="0" lang="et-EE" altLang="et-EE" sz="1400" b="0" i="0" u="none" strike="noStrike" cap="none" normalizeH="0" baseline="0" dirty="0" smtClean="0">
                <a:ln>
                  <a:noFill/>
                </a:ln>
                <a:solidFill>
                  <a:srgbClr val="006600"/>
                </a:solidFill>
                <a:effectLst/>
                <a:latin typeface="Consolas" panose="020B0609020204030204" pitchFamily="49" charset="0"/>
              </a:rPr>
            </a:br>
            <a:r>
              <a:rPr kumimoji="0" lang="et-EE" altLang="et-EE" sz="1400" b="0" i="0" u="none" strike="noStrike" cap="none" normalizeH="0" baseline="0" dirty="0" smtClean="0">
                <a:ln>
                  <a:noFill/>
                </a:ln>
                <a:solidFill>
                  <a:srgbClr val="006600"/>
                </a:solidFill>
                <a:effectLst/>
                <a:latin typeface="Consolas" panose="020B0609020204030204" pitchFamily="49" charset="0"/>
              </a:rPr>
              <a:t> * Sets the values of each column and inserts the word. The arguments to the "put"</a:t>
            </a:r>
            <a:br>
              <a:rPr kumimoji="0" lang="et-EE" altLang="et-EE" sz="1400" b="0" i="0" u="none" strike="noStrike" cap="none" normalizeH="0" baseline="0" dirty="0" smtClean="0">
                <a:ln>
                  <a:noFill/>
                </a:ln>
                <a:solidFill>
                  <a:srgbClr val="006600"/>
                </a:solidFill>
                <a:effectLst/>
                <a:latin typeface="Consolas" panose="020B0609020204030204" pitchFamily="49" charset="0"/>
              </a:rPr>
            </a:br>
            <a:r>
              <a:rPr kumimoji="0" lang="et-EE" altLang="et-EE" sz="1400" b="0" i="0" u="none" strike="noStrike" cap="none" normalizeH="0" baseline="0" dirty="0" smtClean="0">
                <a:ln>
                  <a:noFill/>
                </a:ln>
                <a:solidFill>
                  <a:srgbClr val="006600"/>
                </a:solidFill>
                <a:effectLst/>
                <a:latin typeface="Consolas" panose="020B0609020204030204" pitchFamily="49" charset="0"/>
              </a:rPr>
              <a:t> * method are "column name" and "value"</a:t>
            </a:r>
            <a:br>
              <a:rPr kumimoji="0" lang="et-EE" altLang="et-EE" sz="1400" b="0" i="0" u="none" strike="noStrike" cap="none" normalizeH="0" baseline="0" dirty="0" smtClean="0">
                <a:ln>
                  <a:noFill/>
                </a:ln>
                <a:solidFill>
                  <a:srgbClr val="006600"/>
                </a:solidFill>
                <a:effectLst/>
                <a:latin typeface="Consolas" panose="020B0609020204030204" pitchFamily="49" charset="0"/>
              </a:rPr>
            </a:br>
            <a:r>
              <a:rPr kumimoji="0" lang="et-EE" altLang="et-EE" sz="1400" b="0" i="0" u="none" strike="noStrike" cap="none" normalizeH="0" baseline="0" dirty="0" smtClean="0">
                <a:ln>
                  <a:noFill/>
                </a:ln>
                <a:solidFill>
                  <a:srgbClr val="006600"/>
                </a:solidFill>
                <a:effectLst/>
                <a:latin typeface="Consolas" panose="020B0609020204030204" pitchFamily="49" charset="0"/>
              </a:rPr>
              <a:t> */</a:t>
            </a:r>
            <a:r>
              <a:rPr kumimoji="0" lang="et-EE" altLang="et-EE" sz="1400" b="0" i="0" u="none" strike="noStrike" cap="none" normalizeH="0" baseline="0" dirty="0" smtClean="0">
                <a:ln>
                  <a:noFill/>
                </a:ln>
                <a:solidFill>
                  <a:srgbClr val="000000"/>
                </a:solidFill>
                <a:effectLst/>
                <a:latin typeface="Consolas" panose="020B0609020204030204" pitchFamily="49" charset="0"/>
              </a:rPr>
              <a:t/>
            </a:r>
            <a:br>
              <a:rPr kumimoji="0" lang="et-EE" altLang="et-EE" sz="1400" b="0" i="0" u="none" strike="noStrike" cap="none" normalizeH="0" baseline="0" dirty="0" smtClean="0">
                <a:ln>
                  <a:noFill/>
                </a:ln>
                <a:solidFill>
                  <a:srgbClr val="000000"/>
                </a:solidFill>
                <a:effectLst/>
                <a:latin typeface="Consolas" panose="020B0609020204030204" pitchFamily="49" charset="0"/>
              </a:rPr>
            </a:br>
            <a:r>
              <a:rPr kumimoji="0" lang="et-EE" altLang="et-EE" sz="1400" b="0" i="0" u="none" strike="noStrike" cap="none" normalizeH="0" baseline="0" dirty="0" smtClean="0">
                <a:ln>
                  <a:noFill/>
                </a:ln>
                <a:solidFill>
                  <a:srgbClr val="000000"/>
                </a:solidFill>
                <a:effectLst/>
                <a:latin typeface="Consolas" panose="020B0609020204030204" pitchFamily="49" charset="0"/>
              </a:rPr>
              <a:t>mNewValues</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put</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660066"/>
                </a:solidFill>
                <a:effectLst/>
                <a:latin typeface="Consolas" panose="020B0609020204030204" pitchFamily="49" charset="0"/>
              </a:rPr>
              <a:t>Words</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APP_ID</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 </a:t>
            </a:r>
            <a:r>
              <a:rPr kumimoji="0" lang="et-EE" altLang="et-EE" sz="1400" b="0" i="0" u="none" strike="noStrike" cap="none" normalizeH="0" baseline="0" dirty="0" smtClean="0">
                <a:ln>
                  <a:noFill/>
                </a:ln>
                <a:solidFill>
                  <a:srgbClr val="880000"/>
                </a:solidFill>
                <a:effectLst/>
                <a:latin typeface="Consolas" panose="020B0609020204030204" pitchFamily="49" charset="0"/>
              </a:rPr>
              <a:t>"example.user"</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
            </a:r>
            <a:br>
              <a:rPr kumimoji="0" lang="et-EE" altLang="et-EE" sz="1400" b="0" i="0" u="none" strike="noStrike" cap="none" normalizeH="0" baseline="0" dirty="0" smtClean="0">
                <a:ln>
                  <a:noFill/>
                </a:ln>
                <a:solidFill>
                  <a:srgbClr val="000000"/>
                </a:solidFill>
                <a:effectLst/>
                <a:latin typeface="Consolas" panose="020B0609020204030204" pitchFamily="49" charset="0"/>
              </a:rPr>
            </a:br>
            <a:r>
              <a:rPr kumimoji="0" lang="et-EE" altLang="et-EE" sz="1400" b="0" i="0" u="none" strike="noStrike" cap="none" normalizeH="0" baseline="0" dirty="0" smtClean="0">
                <a:ln>
                  <a:noFill/>
                </a:ln>
                <a:solidFill>
                  <a:srgbClr val="000000"/>
                </a:solidFill>
                <a:effectLst/>
                <a:latin typeface="Consolas" panose="020B0609020204030204" pitchFamily="49" charset="0"/>
              </a:rPr>
              <a:t>mNewValues</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put</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660066"/>
                </a:solidFill>
                <a:effectLst/>
                <a:latin typeface="Consolas" panose="020B0609020204030204" pitchFamily="49" charset="0"/>
              </a:rPr>
              <a:t>Words</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LOCALE</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 </a:t>
            </a:r>
            <a:r>
              <a:rPr kumimoji="0" lang="et-EE" altLang="et-EE" sz="1400" b="0" i="0" u="none" strike="noStrike" cap="none" normalizeH="0" baseline="0" dirty="0" smtClean="0">
                <a:ln>
                  <a:noFill/>
                </a:ln>
                <a:solidFill>
                  <a:srgbClr val="880000"/>
                </a:solidFill>
                <a:effectLst/>
                <a:latin typeface="Consolas" panose="020B0609020204030204" pitchFamily="49" charset="0"/>
              </a:rPr>
              <a:t>"en_US"</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
            </a:r>
            <a:br>
              <a:rPr kumimoji="0" lang="et-EE" altLang="et-EE" sz="1400" b="0" i="0" u="none" strike="noStrike" cap="none" normalizeH="0" baseline="0" dirty="0" smtClean="0">
                <a:ln>
                  <a:noFill/>
                </a:ln>
                <a:solidFill>
                  <a:srgbClr val="000000"/>
                </a:solidFill>
                <a:effectLst/>
                <a:latin typeface="Consolas" panose="020B0609020204030204" pitchFamily="49" charset="0"/>
              </a:rPr>
            </a:br>
            <a:r>
              <a:rPr kumimoji="0" lang="et-EE" altLang="et-EE" sz="1400" b="0" i="0" u="none" strike="noStrike" cap="none" normalizeH="0" baseline="0" dirty="0" smtClean="0">
                <a:ln>
                  <a:noFill/>
                </a:ln>
                <a:solidFill>
                  <a:srgbClr val="000000"/>
                </a:solidFill>
                <a:effectLst/>
                <a:latin typeface="Consolas" panose="020B0609020204030204" pitchFamily="49" charset="0"/>
              </a:rPr>
              <a:t>mNewValues</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put</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660066"/>
                </a:solidFill>
                <a:effectLst/>
                <a:latin typeface="Consolas" panose="020B0609020204030204" pitchFamily="49" charset="0"/>
              </a:rPr>
              <a:t>Words</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WORD</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 </a:t>
            </a:r>
            <a:r>
              <a:rPr kumimoji="0" lang="et-EE" altLang="et-EE" sz="1400" b="0" i="0" u="none" strike="noStrike" cap="none" normalizeH="0" baseline="0" dirty="0" smtClean="0">
                <a:ln>
                  <a:noFill/>
                </a:ln>
                <a:solidFill>
                  <a:srgbClr val="880000"/>
                </a:solidFill>
                <a:effectLst/>
                <a:latin typeface="Consolas" panose="020B0609020204030204" pitchFamily="49" charset="0"/>
              </a:rPr>
              <a:t>"insert"</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
            </a:r>
            <a:br>
              <a:rPr kumimoji="0" lang="et-EE" altLang="et-EE" sz="1400" b="0" i="0" u="none" strike="noStrike" cap="none" normalizeH="0" baseline="0" dirty="0" smtClean="0">
                <a:ln>
                  <a:noFill/>
                </a:ln>
                <a:solidFill>
                  <a:srgbClr val="000000"/>
                </a:solidFill>
                <a:effectLst/>
                <a:latin typeface="Consolas" panose="020B0609020204030204" pitchFamily="49" charset="0"/>
              </a:rPr>
            </a:br>
            <a:r>
              <a:rPr kumimoji="0" lang="et-EE" altLang="et-EE" sz="1400" b="0" i="0" u="none" strike="noStrike" cap="none" normalizeH="0" baseline="0" dirty="0" smtClean="0">
                <a:ln>
                  <a:noFill/>
                </a:ln>
                <a:solidFill>
                  <a:srgbClr val="000000"/>
                </a:solidFill>
                <a:effectLst/>
                <a:latin typeface="Consolas" panose="020B0609020204030204" pitchFamily="49" charset="0"/>
              </a:rPr>
              <a:t>mNewValues</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put</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660066"/>
                </a:solidFill>
                <a:effectLst/>
                <a:latin typeface="Consolas" panose="020B0609020204030204" pitchFamily="49" charset="0"/>
              </a:rPr>
              <a:t>Words</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FREQUENCY</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 </a:t>
            </a:r>
            <a:r>
              <a:rPr kumimoji="0" lang="et-EE" altLang="et-EE" sz="1400" b="0" i="0" u="none" strike="noStrike" cap="none" normalizeH="0" baseline="0" dirty="0" smtClean="0">
                <a:ln>
                  <a:noFill/>
                </a:ln>
                <a:solidFill>
                  <a:srgbClr val="880000"/>
                </a:solidFill>
                <a:effectLst/>
                <a:latin typeface="Consolas" panose="020B0609020204030204" pitchFamily="49" charset="0"/>
              </a:rPr>
              <a:t>"100"</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
            </a:r>
            <a:br>
              <a:rPr kumimoji="0" lang="et-EE" altLang="et-EE" sz="1400" b="0" i="0" u="none" strike="noStrike" cap="none" normalizeH="0" baseline="0" dirty="0" smtClean="0">
                <a:ln>
                  <a:noFill/>
                </a:ln>
                <a:solidFill>
                  <a:srgbClr val="000000"/>
                </a:solidFill>
                <a:effectLst/>
                <a:latin typeface="Consolas" panose="020B0609020204030204" pitchFamily="49" charset="0"/>
              </a:rPr>
            </a:br>
            <a:r>
              <a:rPr kumimoji="0" lang="et-EE" altLang="et-EE" sz="1400" b="0" i="0" u="none" strike="noStrike" cap="none" normalizeH="0" baseline="0" dirty="0" smtClean="0">
                <a:ln>
                  <a:noFill/>
                </a:ln>
                <a:solidFill>
                  <a:srgbClr val="000000"/>
                </a:solidFill>
                <a:effectLst/>
                <a:latin typeface="Consolas" panose="020B0609020204030204" pitchFamily="49" charset="0"/>
              </a:rPr>
              <a:t/>
            </a:r>
            <a:br>
              <a:rPr kumimoji="0" lang="et-EE" altLang="et-EE" sz="1400" b="0" i="0" u="none" strike="noStrike" cap="none" normalizeH="0" baseline="0" dirty="0" smtClean="0">
                <a:ln>
                  <a:noFill/>
                </a:ln>
                <a:solidFill>
                  <a:srgbClr val="000000"/>
                </a:solidFill>
                <a:effectLst/>
                <a:latin typeface="Consolas" panose="020B0609020204030204" pitchFamily="49" charset="0"/>
              </a:rPr>
            </a:br>
            <a:r>
              <a:rPr kumimoji="0" lang="et-EE" altLang="et-EE" sz="1400" b="0" i="0" u="none" strike="noStrike" cap="none" normalizeH="0" baseline="0" dirty="0" smtClean="0">
                <a:ln>
                  <a:noFill/>
                </a:ln>
                <a:solidFill>
                  <a:srgbClr val="000000"/>
                </a:solidFill>
                <a:effectLst/>
                <a:latin typeface="Consolas" panose="020B0609020204030204" pitchFamily="49" charset="0"/>
              </a:rPr>
              <a:t>mNewUri </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 getContentResolver</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insert</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
            </a:r>
            <a:br>
              <a:rPr kumimoji="0" lang="et-EE" altLang="et-EE" sz="1400" b="0" i="0" u="none" strike="noStrike" cap="none" normalizeH="0" baseline="0" dirty="0" smtClean="0">
                <a:ln>
                  <a:noFill/>
                </a:ln>
                <a:solidFill>
                  <a:srgbClr val="000000"/>
                </a:solidFill>
                <a:effectLst/>
                <a:latin typeface="Consolas" panose="020B0609020204030204" pitchFamily="49" charset="0"/>
              </a:rPr>
            </a:br>
            <a:r>
              <a:rPr kumimoji="0" lang="et-EE" altLang="et-EE" sz="1400" b="0" i="0" u="none" strike="noStrike" cap="none" normalizeH="0" baseline="0" dirty="0" smtClean="0">
                <a:ln>
                  <a:noFill/>
                </a:ln>
                <a:solidFill>
                  <a:srgbClr val="000000"/>
                </a:solidFill>
                <a:effectLst/>
                <a:latin typeface="Consolas" panose="020B0609020204030204" pitchFamily="49" charset="0"/>
              </a:rPr>
              <a:t>    </a:t>
            </a:r>
            <a:r>
              <a:rPr kumimoji="0" lang="et-EE" altLang="et-EE" sz="1400" b="0" i="0" u="none" strike="noStrike" cap="none" normalizeH="0" baseline="0" dirty="0" smtClean="0">
                <a:ln>
                  <a:noFill/>
                </a:ln>
                <a:solidFill>
                  <a:srgbClr val="660066"/>
                </a:solidFill>
                <a:effectLst/>
                <a:latin typeface="Consolas" panose="020B0609020204030204" pitchFamily="49" charset="0"/>
              </a:rPr>
              <a:t>UserDictionary</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660066"/>
                </a:solidFill>
                <a:effectLst/>
                <a:latin typeface="Consolas" panose="020B0609020204030204" pitchFamily="49" charset="0"/>
              </a:rPr>
              <a:t>Word</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CONTENT_URI</a:t>
            </a: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rgbClr val="000000"/>
                </a:solidFill>
                <a:effectLst/>
                <a:latin typeface="Consolas" panose="020B0609020204030204" pitchFamily="49" charset="0"/>
              </a:rPr>
              <a:t>   </a:t>
            </a:r>
            <a:r>
              <a:rPr kumimoji="0" lang="et-EE" altLang="et-EE" sz="1400" b="0" i="0" u="none" strike="noStrike" cap="none" normalizeH="0" baseline="0" dirty="0" smtClean="0">
                <a:ln>
                  <a:noFill/>
                </a:ln>
                <a:solidFill>
                  <a:srgbClr val="006600"/>
                </a:solidFill>
                <a:effectLst/>
                <a:latin typeface="Consolas" panose="020B0609020204030204" pitchFamily="49" charset="0"/>
              </a:rPr>
              <a:t>// the user dictionary content URI</a:t>
            </a:r>
            <a:r>
              <a:rPr kumimoji="0" lang="et-EE" altLang="et-EE" sz="1400" b="0" i="0" u="none" strike="noStrike" cap="none" normalizeH="0" baseline="0" dirty="0" smtClean="0">
                <a:ln>
                  <a:noFill/>
                </a:ln>
                <a:solidFill>
                  <a:srgbClr val="000000"/>
                </a:solidFill>
                <a:effectLst/>
                <a:latin typeface="Consolas" panose="020B0609020204030204" pitchFamily="49" charset="0"/>
              </a:rPr>
              <a:t/>
            </a:r>
            <a:br>
              <a:rPr kumimoji="0" lang="et-EE" altLang="et-EE" sz="1400" b="0" i="0" u="none" strike="noStrike" cap="none" normalizeH="0" baseline="0" dirty="0" smtClean="0">
                <a:ln>
                  <a:noFill/>
                </a:ln>
                <a:solidFill>
                  <a:srgbClr val="000000"/>
                </a:solidFill>
                <a:effectLst/>
                <a:latin typeface="Consolas" panose="020B0609020204030204" pitchFamily="49" charset="0"/>
              </a:rPr>
            </a:br>
            <a:r>
              <a:rPr kumimoji="0" lang="et-EE" altLang="et-EE" sz="1400" b="0" i="0" u="none" strike="noStrike" cap="none" normalizeH="0" baseline="0" dirty="0" smtClean="0">
                <a:ln>
                  <a:noFill/>
                </a:ln>
                <a:solidFill>
                  <a:srgbClr val="000000"/>
                </a:solidFill>
                <a:effectLst/>
                <a:latin typeface="Consolas" panose="020B0609020204030204" pitchFamily="49" charset="0"/>
              </a:rPr>
              <a:t>    mNewValues                          </a:t>
            </a:r>
            <a:r>
              <a:rPr kumimoji="0" lang="et-EE" altLang="et-EE" sz="1400" b="0" i="0" u="none" strike="noStrike" cap="none" normalizeH="0" baseline="0" dirty="0" smtClean="0">
                <a:ln>
                  <a:noFill/>
                </a:ln>
                <a:solidFill>
                  <a:srgbClr val="006600"/>
                </a:solidFill>
                <a:effectLst/>
                <a:latin typeface="Consolas" panose="020B0609020204030204" pitchFamily="49" charset="0"/>
              </a:rPr>
              <a:t>// the values to insert</a:t>
            </a:r>
            <a:r>
              <a:rPr kumimoji="0" lang="et-EE" altLang="et-EE" sz="1400" b="0" i="0" u="none" strike="noStrike" cap="none" normalizeH="0" baseline="0" dirty="0" smtClean="0">
                <a:ln>
                  <a:noFill/>
                </a:ln>
                <a:solidFill>
                  <a:srgbClr val="000000"/>
                </a:solidFill>
                <a:effectLst/>
                <a:latin typeface="Consolas" panose="020B0609020204030204" pitchFamily="49" charset="0"/>
              </a:rPr>
              <a:t/>
            </a:r>
            <a:br>
              <a:rPr kumimoji="0" lang="et-EE" altLang="et-EE" sz="1400" b="0" i="0" u="none" strike="noStrike" cap="none" normalizeH="0" baseline="0" dirty="0" smtClean="0">
                <a:ln>
                  <a:noFill/>
                </a:ln>
                <a:solidFill>
                  <a:srgbClr val="000000"/>
                </a:solidFill>
                <a:effectLst/>
                <a:latin typeface="Consolas" panose="020B0609020204030204" pitchFamily="49" charset="0"/>
              </a:rPr>
            </a:br>
            <a:r>
              <a:rPr kumimoji="0" lang="et-EE" altLang="et-EE" sz="1400" b="0" i="0" u="none" strike="noStrike" cap="none" normalizeH="0" baseline="0" dirty="0" smtClean="0">
                <a:ln>
                  <a:noFill/>
                </a:ln>
                <a:solidFill>
                  <a:srgbClr val="666600"/>
                </a:solidFill>
                <a:effectLst/>
                <a:latin typeface="Consolas" panose="020B0609020204030204" pitchFamily="49" charset="0"/>
              </a:rPr>
              <a:t>);</a:t>
            </a:r>
            <a:r>
              <a:rPr kumimoji="0" lang="et-EE" altLang="et-EE" sz="1400" b="0" i="0" u="none" strike="noStrike" cap="none" normalizeH="0" baseline="0" dirty="0" smtClean="0">
                <a:ln>
                  <a:noFill/>
                </a:ln>
                <a:solidFill>
                  <a:schemeClr val="tx1"/>
                </a:solidFill>
                <a:effectLst/>
              </a:rPr>
              <a:t> </a:t>
            </a:r>
            <a:endParaRPr kumimoji="0" lang="et-EE" altLang="et-EE"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43424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a:t>
            </a:r>
            <a:r>
              <a:rPr lang="en-US" dirty="0" smtClean="0"/>
              <a:t>Updating</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8</a:t>
            </a:fld>
            <a:endParaRPr lang="en-US" dirty="0"/>
          </a:p>
        </p:txBody>
      </p:sp>
      <p:sp>
        <p:nvSpPr>
          <p:cNvPr id="5" name="Rectangle 1"/>
          <p:cNvSpPr>
            <a:spLocks noChangeArrowheads="1"/>
          </p:cNvSpPr>
          <p:nvPr/>
        </p:nvSpPr>
        <p:spPr bwMode="auto">
          <a:xfrm>
            <a:off x="767116" y="2052918"/>
            <a:ext cx="9282737" cy="4407566"/>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200" b="0" i="0" u="none" strike="noStrike" cap="none" normalizeH="0" baseline="0" smtClean="0">
                <a:ln>
                  <a:noFill/>
                </a:ln>
                <a:solidFill>
                  <a:srgbClr val="006600"/>
                </a:solidFill>
                <a:effectLst/>
                <a:latin typeface="Consolas" panose="020B0609020204030204" pitchFamily="49" charset="0"/>
              </a:rPr>
              <a:t>// Defines an object to contain the updated values</a:t>
            </a: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660066"/>
                </a:solidFill>
                <a:effectLst/>
                <a:latin typeface="Consolas" panose="020B0609020204030204" pitchFamily="49" charset="0"/>
              </a:rPr>
              <a:t>ContentValues</a:t>
            </a:r>
            <a:r>
              <a:rPr kumimoji="0" lang="et-EE" altLang="et-EE" sz="1200" b="0" i="0" u="none" strike="noStrike" cap="none" normalizeH="0" baseline="0" smtClean="0">
                <a:ln>
                  <a:noFill/>
                </a:ln>
                <a:solidFill>
                  <a:srgbClr val="000000"/>
                </a:solidFill>
                <a:effectLst/>
                <a:latin typeface="Consolas" panose="020B0609020204030204" pitchFamily="49" charset="0"/>
              </a:rPr>
              <a:t> mUpdateValues </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 </a:t>
            </a:r>
            <a:r>
              <a:rPr kumimoji="0" lang="et-EE" altLang="et-EE" sz="1200" b="0" i="0" u="none" strike="noStrike" cap="none" normalizeH="0" baseline="0" smtClean="0">
                <a:ln>
                  <a:noFill/>
                </a:ln>
                <a:solidFill>
                  <a:srgbClr val="000088"/>
                </a:solidFill>
                <a:effectLst/>
                <a:latin typeface="Consolas" panose="020B0609020204030204" pitchFamily="49" charset="0"/>
              </a:rPr>
              <a:t>new</a:t>
            </a:r>
            <a:r>
              <a:rPr kumimoji="0" lang="et-EE" altLang="et-EE" sz="1200" b="0" i="0" u="none" strike="noStrike" cap="none" normalizeH="0" baseline="0" smtClean="0">
                <a:ln>
                  <a:noFill/>
                </a:ln>
                <a:solidFill>
                  <a:srgbClr val="000000"/>
                </a:solidFill>
                <a:effectLst/>
                <a:latin typeface="Consolas" panose="020B0609020204030204" pitchFamily="49" charset="0"/>
              </a:rPr>
              <a:t> </a:t>
            </a:r>
            <a:r>
              <a:rPr kumimoji="0" lang="et-EE" altLang="et-EE" sz="1200" b="0" i="0" u="none" strike="noStrike" cap="none" normalizeH="0" baseline="0" smtClean="0">
                <a:ln>
                  <a:noFill/>
                </a:ln>
                <a:solidFill>
                  <a:srgbClr val="660066"/>
                </a:solidFill>
                <a:effectLst/>
                <a:latin typeface="Consolas" panose="020B0609020204030204" pitchFamily="49" charset="0"/>
              </a:rPr>
              <a:t>ContentValues</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006600"/>
                </a:solidFill>
                <a:effectLst/>
                <a:latin typeface="Consolas" panose="020B0609020204030204" pitchFamily="49" charset="0"/>
              </a:rPr>
              <a:t>// Defines selection criteria for the rows you want to update</a:t>
            </a: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660066"/>
                </a:solidFill>
                <a:effectLst/>
                <a:latin typeface="Consolas" panose="020B0609020204030204" pitchFamily="49" charset="0"/>
              </a:rPr>
              <a:t>String</a:t>
            </a:r>
            <a:r>
              <a:rPr kumimoji="0" lang="et-EE" altLang="et-EE" sz="1200" b="0" i="0" u="none" strike="noStrike" cap="none" normalizeH="0" baseline="0" smtClean="0">
                <a:ln>
                  <a:noFill/>
                </a:ln>
                <a:solidFill>
                  <a:srgbClr val="000000"/>
                </a:solidFill>
                <a:effectLst/>
                <a:latin typeface="Consolas" panose="020B0609020204030204" pitchFamily="49" charset="0"/>
              </a:rPr>
              <a:t> mSelectionClause </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 </a:t>
            </a:r>
            <a:r>
              <a:rPr kumimoji="0" lang="et-EE" altLang="et-EE" sz="1200" b="0" i="0" u="none" strike="noStrike" cap="none" normalizeH="0" baseline="0" smtClean="0">
                <a:ln>
                  <a:noFill/>
                </a:ln>
                <a:solidFill>
                  <a:srgbClr val="660066"/>
                </a:solidFill>
                <a:effectLst/>
                <a:latin typeface="Consolas" panose="020B0609020204030204" pitchFamily="49" charset="0"/>
              </a:rPr>
              <a:t>UserDictionary</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660066"/>
                </a:solidFill>
                <a:effectLst/>
                <a:latin typeface="Consolas" panose="020B0609020204030204" pitchFamily="49" charset="0"/>
              </a:rPr>
              <a:t>Words</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LOCALE </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  </a:t>
            </a:r>
            <a:r>
              <a:rPr kumimoji="0" lang="et-EE" altLang="et-EE" sz="1200" b="0" i="0" u="none" strike="noStrike" cap="none" normalizeH="0" baseline="0" smtClean="0">
                <a:ln>
                  <a:noFill/>
                </a:ln>
                <a:solidFill>
                  <a:srgbClr val="880000"/>
                </a:solidFill>
                <a:effectLst/>
                <a:latin typeface="Consolas" panose="020B0609020204030204" pitchFamily="49" charset="0"/>
              </a:rPr>
              <a:t>"LIKE ?"</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660066"/>
                </a:solidFill>
                <a:effectLst/>
                <a:latin typeface="Consolas" panose="020B0609020204030204" pitchFamily="49" charset="0"/>
              </a:rPr>
              <a:t>String</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 mSelectionArgs </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 </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880000"/>
                </a:solidFill>
                <a:effectLst/>
                <a:latin typeface="Consolas" panose="020B0609020204030204" pitchFamily="49" charset="0"/>
              </a:rPr>
              <a:t>"en_%"</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006600"/>
                </a:solidFill>
                <a:effectLst/>
                <a:latin typeface="Consolas" panose="020B0609020204030204" pitchFamily="49" charset="0"/>
              </a:rPr>
              <a:t>// Defines a variable to contain the number of updated rows</a:t>
            </a: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000088"/>
                </a:solidFill>
                <a:effectLst/>
                <a:latin typeface="Consolas" panose="020B0609020204030204" pitchFamily="49" charset="0"/>
              </a:rPr>
              <a:t>int</a:t>
            </a:r>
            <a:r>
              <a:rPr kumimoji="0" lang="et-EE" altLang="et-EE" sz="1200" b="0" i="0" u="none" strike="noStrike" cap="none" normalizeH="0" baseline="0" smtClean="0">
                <a:ln>
                  <a:noFill/>
                </a:ln>
                <a:solidFill>
                  <a:srgbClr val="000000"/>
                </a:solidFill>
                <a:effectLst/>
                <a:latin typeface="Consolas" panose="020B0609020204030204" pitchFamily="49" charset="0"/>
              </a:rPr>
              <a:t> mRowsUpdated </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 </a:t>
            </a:r>
            <a:r>
              <a:rPr kumimoji="0" lang="et-EE" altLang="et-EE" sz="1200" b="0" i="0" u="none" strike="noStrike" cap="none" normalizeH="0" baseline="0" smtClean="0">
                <a:ln>
                  <a:noFill/>
                </a:ln>
                <a:solidFill>
                  <a:srgbClr val="006666"/>
                </a:solidFill>
                <a:effectLst/>
                <a:latin typeface="Consolas" panose="020B0609020204030204" pitchFamily="49" charset="0"/>
              </a:rPr>
              <a:t>0</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006600"/>
                </a:solidFill>
                <a:effectLst/>
                <a:latin typeface="Consolas" panose="020B0609020204030204" pitchFamily="49" charset="0"/>
              </a:rPr>
              <a:t>/*</a:t>
            </a:r>
            <a:br>
              <a:rPr kumimoji="0" lang="et-EE" altLang="et-EE" sz="1200" b="0" i="0" u="none" strike="noStrike" cap="none" normalizeH="0" baseline="0" smtClean="0">
                <a:ln>
                  <a:noFill/>
                </a:ln>
                <a:solidFill>
                  <a:srgbClr val="006600"/>
                </a:solidFill>
                <a:effectLst/>
                <a:latin typeface="Consolas" panose="020B0609020204030204" pitchFamily="49" charset="0"/>
              </a:rPr>
            </a:br>
            <a:r>
              <a:rPr kumimoji="0" lang="et-EE" altLang="et-EE" sz="1200" b="0" i="0" u="none" strike="noStrike" cap="none" normalizeH="0" baseline="0" smtClean="0">
                <a:ln>
                  <a:noFill/>
                </a:ln>
                <a:solidFill>
                  <a:srgbClr val="006600"/>
                </a:solidFill>
                <a:effectLst/>
                <a:latin typeface="Consolas" panose="020B0609020204030204" pitchFamily="49" charset="0"/>
              </a:rPr>
              <a:t> * Sets the updated value and updates the selected words.</a:t>
            </a:r>
            <a:br>
              <a:rPr kumimoji="0" lang="et-EE" altLang="et-EE" sz="1200" b="0" i="0" u="none" strike="noStrike" cap="none" normalizeH="0" baseline="0" smtClean="0">
                <a:ln>
                  <a:noFill/>
                </a:ln>
                <a:solidFill>
                  <a:srgbClr val="006600"/>
                </a:solidFill>
                <a:effectLst/>
                <a:latin typeface="Consolas" panose="020B0609020204030204" pitchFamily="49" charset="0"/>
              </a:rPr>
            </a:br>
            <a:r>
              <a:rPr kumimoji="0" lang="et-EE" altLang="et-EE" sz="1200" b="0" i="0" u="none" strike="noStrike" cap="none" normalizeH="0" baseline="0" smtClean="0">
                <a:ln>
                  <a:noFill/>
                </a:ln>
                <a:solidFill>
                  <a:srgbClr val="006600"/>
                </a:solidFill>
                <a:effectLst/>
                <a:latin typeface="Consolas" panose="020B0609020204030204" pitchFamily="49" charset="0"/>
              </a:rPr>
              <a:t> */</a:t>
            </a: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000000"/>
                </a:solidFill>
                <a:effectLst/>
                <a:latin typeface="Consolas" panose="020B0609020204030204" pitchFamily="49" charset="0"/>
              </a:rPr>
              <a:t>mUpdateValues</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putNull</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660066"/>
                </a:solidFill>
                <a:effectLst/>
                <a:latin typeface="Consolas" panose="020B0609020204030204" pitchFamily="49" charset="0"/>
              </a:rPr>
              <a:t>UserDictionary</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660066"/>
                </a:solidFill>
                <a:effectLst/>
                <a:latin typeface="Consolas" panose="020B0609020204030204" pitchFamily="49" charset="0"/>
              </a:rPr>
              <a:t>Words</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LOCALE</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000000"/>
                </a:solidFill>
                <a:effectLst/>
                <a:latin typeface="Consolas" panose="020B0609020204030204" pitchFamily="49" charset="0"/>
              </a:rPr>
              <a:t>mRowsUpdated </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 getContentResolver</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update</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000000"/>
                </a:solidFill>
                <a:effectLst/>
                <a:latin typeface="Consolas" panose="020B0609020204030204" pitchFamily="49" charset="0"/>
              </a:rPr>
              <a:t>    </a:t>
            </a:r>
            <a:r>
              <a:rPr kumimoji="0" lang="et-EE" altLang="et-EE" sz="1200" b="0" i="0" u="none" strike="noStrike" cap="none" normalizeH="0" baseline="0" smtClean="0">
                <a:ln>
                  <a:noFill/>
                </a:ln>
                <a:solidFill>
                  <a:srgbClr val="660066"/>
                </a:solidFill>
                <a:effectLst/>
                <a:latin typeface="Consolas" panose="020B0609020204030204" pitchFamily="49" charset="0"/>
              </a:rPr>
              <a:t>UserDictionary</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660066"/>
                </a:solidFill>
                <a:effectLst/>
                <a:latin typeface="Consolas" panose="020B0609020204030204" pitchFamily="49" charset="0"/>
              </a:rPr>
              <a:t>Words</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CONTENT_URI</a:t>
            </a: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rgbClr val="000000"/>
                </a:solidFill>
                <a:effectLst/>
                <a:latin typeface="Consolas" panose="020B0609020204030204" pitchFamily="49" charset="0"/>
              </a:rPr>
              <a:t>   </a:t>
            </a:r>
            <a:r>
              <a:rPr kumimoji="0" lang="et-EE" altLang="et-EE" sz="1200" b="0" i="0" u="none" strike="noStrike" cap="none" normalizeH="0" baseline="0" smtClean="0">
                <a:ln>
                  <a:noFill/>
                </a:ln>
                <a:solidFill>
                  <a:srgbClr val="006600"/>
                </a:solidFill>
                <a:effectLst/>
                <a:latin typeface="Consolas" panose="020B0609020204030204" pitchFamily="49" charset="0"/>
              </a:rPr>
              <a:t>// the user dictionary content URI</a:t>
            </a: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000000"/>
                </a:solidFill>
                <a:effectLst/>
                <a:latin typeface="Consolas" panose="020B0609020204030204" pitchFamily="49" charset="0"/>
              </a:rPr>
              <a:t>    mUpdateValues                       </a:t>
            </a:r>
            <a:r>
              <a:rPr kumimoji="0" lang="et-EE" altLang="et-EE" sz="1200" b="0" i="0" u="none" strike="noStrike" cap="none" normalizeH="0" baseline="0" smtClean="0">
                <a:ln>
                  <a:noFill/>
                </a:ln>
                <a:solidFill>
                  <a:srgbClr val="006600"/>
                </a:solidFill>
                <a:effectLst/>
                <a:latin typeface="Consolas" panose="020B0609020204030204" pitchFamily="49" charset="0"/>
              </a:rPr>
              <a:t>// the columns to update</a:t>
            </a: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000000"/>
                </a:solidFill>
                <a:effectLst/>
                <a:latin typeface="Consolas" panose="020B0609020204030204" pitchFamily="49" charset="0"/>
              </a:rPr>
              <a:t>    mSelectionClause                    </a:t>
            </a:r>
            <a:r>
              <a:rPr kumimoji="0" lang="et-EE" altLang="et-EE" sz="1200" b="0" i="0" u="none" strike="noStrike" cap="none" normalizeH="0" baseline="0" smtClean="0">
                <a:ln>
                  <a:noFill/>
                </a:ln>
                <a:solidFill>
                  <a:srgbClr val="006600"/>
                </a:solidFill>
                <a:effectLst/>
                <a:latin typeface="Consolas" panose="020B0609020204030204" pitchFamily="49" charset="0"/>
              </a:rPr>
              <a:t>// the column to select on</a:t>
            </a: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000000"/>
                </a:solidFill>
                <a:effectLst/>
                <a:latin typeface="Consolas" panose="020B0609020204030204" pitchFamily="49" charset="0"/>
              </a:rPr>
              <a:t>    mSelectionArgs                      </a:t>
            </a:r>
            <a:r>
              <a:rPr kumimoji="0" lang="et-EE" altLang="et-EE" sz="1200" b="0" i="0" u="none" strike="noStrike" cap="none" normalizeH="0" baseline="0" smtClean="0">
                <a:ln>
                  <a:noFill/>
                </a:ln>
                <a:solidFill>
                  <a:srgbClr val="006600"/>
                </a:solidFill>
                <a:effectLst/>
                <a:latin typeface="Consolas" panose="020B0609020204030204" pitchFamily="49" charset="0"/>
              </a:rPr>
              <a:t>// the value to compare to</a:t>
            </a:r>
            <a:r>
              <a:rPr kumimoji="0" lang="et-EE" altLang="et-EE" sz="1200" b="0" i="0" u="none" strike="noStrike" cap="none" normalizeH="0" baseline="0" smtClean="0">
                <a:ln>
                  <a:noFill/>
                </a:ln>
                <a:solidFill>
                  <a:srgbClr val="000000"/>
                </a:solidFill>
                <a:effectLst/>
                <a:latin typeface="Consolas" panose="020B0609020204030204" pitchFamily="49" charset="0"/>
              </a:rPr>
              <a:t/>
            </a:r>
            <a:br>
              <a:rPr kumimoji="0" lang="et-EE" altLang="et-EE" sz="1200" b="0" i="0" u="none" strike="noStrike" cap="none" normalizeH="0" baseline="0" smtClean="0">
                <a:ln>
                  <a:noFill/>
                </a:ln>
                <a:solidFill>
                  <a:srgbClr val="000000"/>
                </a:solidFill>
                <a:effectLst/>
                <a:latin typeface="Consolas" panose="020B0609020204030204" pitchFamily="49" charset="0"/>
              </a:rPr>
            </a:br>
            <a:r>
              <a:rPr kumimoji="0" lang="et-EE" altLang="et-EE" sz="1200" b="0" i="0" u="none" strike="noStrike" cap="none" normalizeH="0" baseline="0" smtClean="0">
                <a:ln>
                  <a:noFill/>
                </a:ln>
                <a:solidFill>
                  <a:srgbClr val="666600"/>
                </a:solidFill>
                <a:effectLst/>
                <a:latin typeface="Consolas" panose="020B0609020204030204" pitchFamily="49" charset="0"/>
              </a:rPr>
              <a:t>);</a:t>
            </a:r>
            <a:r>
              <a:rPr kumimoji="0" lang="et-EE" altLang="et-EE" sz="1200" b="0" i="0" u="none" strike="noStrike" cap="none" normalizeH="0" baseline="0" smtClean="0">
                <a:ln>
                  <a:noFill/>
                </a:ln>
                <a:solidFill>
                  <a:schemeClr val="tx1"/>
                </a:solidFill>
                <a:effectLst/>
              </a:rPr>
              <a:t> </a:t>
            </a:r>
            <a:endParaRPr kumimoji="0" lang="et-EE" altLang="et-EE" sz="12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40882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err="1"/>
              <a:t>ContentProvider</a:t>
            </a:r>
            <a:r>
              <a:rPr lang="en-US" dirty="0"/>
              <a:t> - </a:t>
            </a:r>
            <a:r>
              <a:rPr lang="en-US" dirty="0" smtClean="0"/>
              <a:t>Deleting</a:t>
            </a:r>
            <a:endParaRPr lang="et-EE" dirty="0"/>
          </a:p>
        </p:txBody>
      </p:sp>
      <p:sp>
        <p:nvSpPr>
          <p:cNvPr id="3" name="Content Placeholder 2"/>
          <p:cNvSpPr>
            <a:spLocks noGrp="1"/>
          </p:cNvSpPr>
          <p:nvPr>
            <p:ph idx="1"/>
          </p:nvPr>
        </p:nvSpPr>
        <p:spPr/>
        <p:txBody>
          <a:bodyPr/>
          <a:lstStyle/>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9</a:t>
            </a:fld>
            <a:endParaRPr lang="en-US" dirty="0"/>
          </a:p>
        </p:txBody>
      </p:sp>
      <p:sp>
        <p:nvSpPr>
          <p:cNvPr id="5" name="Rectangle 1"/>
          <p:cNvSpPr>
            <a:spLocks noChangeArrowheads="1"/>
          </p:cNvSpPr>
          <p:nvPr/>
        </p:nvSpPr>
        <p:spPr bwMode="auto">
          <a:xfrm>
            <a:off x="775663" y="2052918"/>
            <a:ext cx="9576877" cy="3391904"/>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400" b="0" i="0" u="none" strike="noStrike" cap="none" normalizeH="0" baseline="0" smtClean="0">
                <a:ln>
                  <a:noFill/>
                </a:ln>
                <a:solidFill>
                  <a:srgbClr val="006600"/>
                </a:solidFill>
                <a:effectLst/>
                <a:latin typeface="Consolas" panose="020B0609020204030204" pitchFamily="49" charset="0"/>
              </a:rPr>
              <a:t>// Defines selection criteria for the rows you want to delete</a:t>
            </a:r>
            <a:r>
              <a:rPr kumimoji="0" lang="et-EE" altLang="et-EE" sz="1400" b="0" i="0" u="none" strike="noStrike" cap="none" normalizeH="0" baseline="0" smtClean="0">
                <a:ln>
                  <a:noFill/>
                </a:ln>
                <a:solidFill>
                  <a:srgbClr val="000000"/>
                </a:solidFill>
                <a:effectLst/>
                <a:latin typeface="Consolas" panose="020B0609020204030204" pitchFamily="49" charset="0"/>
              </a:rPr>
              <a:t/>
            </a:r>
            <a:br>
              <a:rPr kumimoji="0" lang="et-EE" altLang="et-EE" sz="1400" b="0" i="0" u="none" strike="noStrike" cap="none" normalizeH="0" baseline="0" smtClean="0">
                <a:ln>
                  <a:noFill/>
                </a:ln>
                <a:solidFill>
                  <a:srgbClr val="000000"/>
                </a:solidFill>
                <a:effectLst/>
                <a:latin typeface="Consolas" panose="020B0609020204030204" pitchFamily="49" charset="0"/>
              </a:rPr>
            </a:br>
            <a:r>
              <a:rPr kumimoji="0" lang="et-EE" altLang="et-EE" sz="1400" b="0" i="0" u="none" strike="noStrike" cap="none" normalizeH="0" baseline="0" smtClean="0">
                <a:ln>
                  <a:noFill/>
                </a:ln>
                <a:solidFill>
                  <a:srgbClr val="660066"/>
                </a:solidFill>
                <a:effectLst/>
                <a:latin typeface="Consolas" panose="020B0609020204030204" pitchFamily="49" charset="0"/>
              </a:rPr>
              <a:t>String</a:t>
            </a:r>
            <a:r>
              <a:rPr kumimoji="0" lang="et-EE" altLang="et-EE" sz="1400" b="0" i="0" u="none" strike="noStrike" cap="none" normalizeH="0" baseline="0" smtClean="0">
                <a:ln>
                  <a:noFill/>
                </a:ln>
                <a:solidFill>
                  <a:srgbClr val="000000"/>
                </a:solidFill>
                <a:effectLst/>
                <a:latin typeface="Consolas" panose="020B0609020204030204" pitchFamily="49" charset="0"/>
              </a:rPr>
              <a:t> mSelectionClause </a:t>
            </a:r>
            <a:r>
              <a:rPr kumimoji="0" lang="et-EE" altLang="et-EE" sz="1400" b="0" i="0" u="none" strike="noStrike" cap="none" normalizeH="0" baseline="0" smtClean="0">
                <a:ln>
                  <a:noFill/>
                </a:ln>
                <a:solidFill>
                  <a:srgbClr val="666600"/>
                </a:solidFill>
                <a:effectLst/>
                <a:latin typeface="Consolas" panose="020B0609020204030204" pitchFamily="49" charset="0"/>
              </a:rPr>
              <a:t>=</a:t>
            </a:r>
            <a:r>
              <a:rPr kumimoji="0" lang="et-EE" altLang="et-EE" sz="1400" b="0" i="0" u="none" strike="noStrike" cap="none" normalizeH="0" baseline="0" smtClean="0">
                <a:ln>
                  <a:noFill/>
                </a:ln>
                <a:solidFill>
                  <a:srgbClr val="000000"/>
                </a:solidFill>
                <a:effectLst/>
                <a:latin typeface="Consolas" panose="020B0609020204030204" pitchFamily="49" charset="0"/>
              </a:rPr>
              <a:t> </a:t>
            </a:r>
            <a:r>
              <a:rPr kumimoji="0" lang="et-EE" altLang="et-EE" sz="1400" b="0" i="0" u="none" strike="noStrike" cap="none" normalizeH="0" baseline="0" smtClean="0">
                <a:ln>
                  <a:noFill/>
                </a:ln>
                <a:solidFill>
                  <a:srgbClr val="660066"/>
                </a:solidFill>
                <a:effectLst/>
                <a:latin typeface="Consolas" panose="020B0609020204030204" pitchFamily="49" charset="0"/>
              </a:rPr>
              <a:t>UserDictionary</a:t>
            </a:r>
            <a:r>
              <a:rPr kumimoji="0" lang="et-EE" altLang="et-EE" sz="1400" b="0" i="0" u="none" strike="noStrike" cap="none" normalizeH="0" baseline="0" smtClean="0">
                <a:ln>
                  <a:noFill/>
                </a:ln>
                <a:solidFill>
                  <a:srgbClr val="666600"/>
                </a:solidFill>
                <a:effectLst/>
                <a:latin typeface="Consolas" panose="020B0609020204030204" pitchFamily="49" charset="0"/>
              </a:rPr>
              <a:t>.</a:t>
            </a:r>
            <a:r>
              <a:rPr kumimoji="0" lang="et-EE" altLang="et-EE" sz="1400" b="0" i="0" u="none" strike="noStrike" cap="none" normalizeH="0" baseline="0" smtClean="0">
                <a:ln>
                  <a:noFill/>
                </a:ln>
                <a:solidFill>
                  <a:srgbClr val="660066"/>
                </a:solidFill>
                <a:effectLst/>
                <a:latin typeface="Consolas" panose="020B0609020204030204" pitchFamily="49" charset="0"/>
              </a:rPr>
              <a:t>Words</a:t>
            </a:r>
            <a:r>
              <a:rPr kumimoji="0" lang="et-EE" altLang="et-EE" sz="1400" b="0" i="0" u="none" strike="noStrike" cap="none" normalizeH="0" baseline="0" smtClean="0">
                <a:ln>
                  <a:noFill/>
                </a:ln>
                <a:solidFill>
                  <a:srgbClr val="666600"/>
                </a:solidFill>
                <a:effectLst/>
                <a:latin typeface="Consolas" panose="020B0609020204030204" pitchFamily="49" charset="0"/>
              </a:rPr>
              <a:t>.</a:t>
            </a:r>
            <a:r>
              <a:rPr kumimoji="0" lang="et-EE" altLang="et-EE" sz="1400" b="0" i="0" u="none" strike="noStrike" cap="none" normalizeH="0" baseline="0" smtClean="0">
                <a:ln>
                  <a:noFill/>
                </a:ln>
                <a:solidFill>
                  <a:srgbClr val="000000"/>
                </a:solidFill>
                <a:effectLst/>
                <a:latin typeface="Consolas" panose="020B0609020204030204" pitchFamily="49" charset="0"/>
              </a:rPr>
              <a:t>APP_ID </a:t>
            </a:r>
            <a:r>
              <a:rPr kumimoji="0" lang="et-EE" altLang="et-EE" sz="1400" b="0" i="0" u="none" strike="noStrike" cap="none" normalizeH="0" baseline="0" smtClean="0">
                <a:ln>
                  <a:noFill/>
                </a:ln>
                <a:solidFill>
                  <a:srgbClr val="666600"/>
                </a:solidFill>
                <a:effectLst/>
                <a:latin typeface="Consolas" panose="020B0609020204030204" pitchFamily="49" charset="0"/>
              </a:rPr>
              <a:t>+</a:t>
            </a:r>
            <a:r>
              <a:rPr kumimoji="0" lang="et-EE" altLang="et-EE" sz="1400" b="0" i="0" u="none" strike="noStrike" cap="none" normalizeH="0" baseline="0" smtClean="0">
                <a:ln>
                  <a:noFill/>
                </a:ln>
                <a:solidFill>
                  <a:srgbClr val="000000"/>
                </a:solidFill>
                <a:effectLst/>
                <a:latin typeface="Consolas" panose="020B0609020204030204" pitchFamily="49" charset="0"/>
              </a:rPr>
              <a:t> </a:t>
            </a:r>
            <a:r>
              <a:rPr kumimoji="0" lang="et-EE" altLang="et-EE" sz="1400" b="0" i="0" u="none" strike="noStrike" cap="none" normalizeH="0" baseline="0" smtClean="0">
                <a:ln>
                  <a:noFill/>
                </a:ln>
                <a:solidFill>
                  <a:srgbClr val="880000"/>
                </a:solidFill>
                <a:effectLst/>
                <a:latin typeface="Consolas" panose="020B0609020204030204" pitchFamily="49" charset="0"/>
              </a:rPr>
              <a:t>" LIKE ?"</a:t>
            </a:r>
            <a:r>
              <a:rPr kumimoji="0" lang="et-EE" altLang="et-EE" sz="1400" b="0" i="0" u="none" strike="noStrike" cap="none" normalizeH="0" baseline="0" smtClean="0">
                <a:ln>
                  <a:noFill/>
                </a:ln>
                <a:solidFill>
                  <a:srgbClr val="666600"/>
                </a:solidFill>
                <a:effectLst/>
                <a:latin typeface="Consolas" panose="020B0609020204030204" pitchFamily="49" charset="0"/>
              </a:rPr>
              <a:t>;</a:t>
            </a:r>
            <a:r>
              <a:rPr kumimoji="0" lang="et-EE" altLang="et-EE" sz="1400" b="0" i="0" u="none" strike="noStrike" cap="none" normalizeH="0" baseline="0" smtClean="0">
                <a:ln>
                  <a:noFill/>
                </a:ln>
                <a:solidFill>
                  <a:srgbClr val="000000"/>
                </a:solidFill>
                <a:effectLst/>
                <a:latin typeface="Consolas" panose="020B0609020204030204" pitchFamily="49" charset="0"/>
              </a:rPr>
              <a:t/>
            </a:r>
            <a:br>
              <a:rPr kumimoji="0" lang="et-EE" altLang="et-EE" sz="1400" b="0" i="0" u="none" strike="noStrike" cap="none" normalizeH="0" baseline="0" smtClean="0">
                <a:ln>
                  <a:noFill/>
                </a:ln>
                <a:solidFill>
                  <a:srgbClr val="000000"/>
                </a:solidFill>
                <a:effectLst/>
                <a:latin typeface="Consolas" panose="020B0609020204030204" pitchFamily="49" charset="0"/>
              </a:rPr>
            </a:br>
            <a:r>
              <a:rPr kumimoji="0" lang="et-EE" altLang="et-EE" sz="1400" b="0" i="0" u="none" strike="noStrike" cap="none" normalizeH="0" baseline="0" smtClean="0">
                <a:ln>
                  <a:noFill/>
                </a:ln>
                <a:solidFill>
                  <a:srgbClr val="660066"/>
                </a:solidFill>
                <a:effectLst/>
                <a:latin typeface="Consolas" panose="020B0609020204030204" pitchFamily="49" charset="0"/>
              </a:rPr>
              <a:t>String</a:t>
            </a:r>
            <a:r>
              <a:rPr kumimoji="0" lang="et-EE" altLang="et-EE" sz="1400" b="0" i="0" u="none" strike="noStrike" cap="none" normalizeH="0" baseline="0" smtClean="0">
                <a:ln>
                  <a:noFill/>
                </a:ln>
                <a:solidFill>
                  <a:srgbClr val="666600"/>
                </a:solidFill>
                <a:effectLst/>
                <a:latin typeface="Consolas" panose="020B0609020204030204" pitchFamily="49" charset="0"/>
              </a:rPr>
              <a:t>[]</a:t>
            </a:r>
            <a:r>
              <a:rPr kumimoji="0" lang="et-EE" altLang="et-EE" sz="1400" b="0" i="0" u="none" strike="noStrike" cap="none" normalizeH="0" baseline="0" smtClean="0">
                <a:ln>
                  <a:noFill/>
                </a:ln>
                <a:solidFill>
                  <a:srgbClr val="000000"/>
                </a:solidFill>
                <a:effectLst/>
                <a:latin typeface="Consolas" panose="020B0609020204030204" pitchFamily="49" charset="0"/>
              </a:rPr>
              <a:t> mSelectionArgs </a:t>
            </a:r>
            <a:r>
              <a:rPr kumimoji="0" lang="et-EE" altLang="et-EE" sz="1400" b="0" i="0" u="none" strike="noStrike" cap="none" normalizeH="0" baseline="0" smtClean="0">
                <a:ln>
                  <a:noFill/>
                </a:ln>
                <a:solidFill>
                  <a:srgbClr val="666600"/>
                </a:solidFill>
                <a:effectLst/>
                <a:latin typeface="Consolas" panose="020B0609020204030204" pitchFamily="49" charset="0"/>
              </a:rPr>
              <a:t>=</a:t>
            </a:r>
            <a:r>
              <a:rPr kumimoji="0" lang="et-EE" altLang="et-EE" sz="1400" b="0" i="0" u="none" strike="noStrike" cap="none" normalizeH="0" baseline="0" smtClean="0">
                <a:ln>
                  <a:noFill/>
                </a:ln>
                <a:solidFill>
                  <a:srgbClr val="000000"/>
                </a:solidFill>
                <a:effectLst/>
                <a:latin typeface="Consolas" panose="020B0609020204030204" pitchFamily="49" charset="0"/>
              </a:rPr>
              <a:t> </a:t>
            </a:r>
            <a:r>
              <a:rPr kumimoji="0" lang="et-EE" altLang="et-EE" sz="1400" b="0" i="0" u="none" strike="noStrike" cap="none" normalizeH="0" baseline="0" smtClean="0">
                <a:ln>
                  <a:noFill/>
                </a:ln>
                <a:solidFill>
                  <a:srgbClr val="666600"/>
                </a:solidFill>
                <a:effectLst/>
                <a:latin typeface="Consolas" panose="020B0609020204030204" pitchFamily="49" charset="0"/>
              </a:rPr>
              <a:t>{</a:t>
            </a:r>
            <a:r>
              <a:rPr kumimoji="0" lang="et-EE" altLang="et-EE" sz="1400" b="0" i="0" u="none" strike="noStrike" cap="none" normalizeH="0" baseline="0" smtClean="0">
                <a:ln>
                  <a:noFill/>
                </a:ln>
                <a:solidFill>
                  <a:srgbClr val="880000"/>
                </a:solidFill>
                <a:effectLst/>
                <a:latin typeface="Consolas" panose="020B0609020204030204" pitchFamily="49" charset="0"/>
              </a:rPr>
              <a:t>"user"</a:t>
            </a:r>
            <a:r>
              <a:rPr kumimoji="0" lang="et-EE" altLang="et-EE" sz="1400" b="0" i="0" u="none" strike="noStrike" cap="none" normalizeH="0" baseline="0" smtClean="0">
                <a:ln>
                  <a:noFill/>
                </a:ln>
                <a:solidFill>
                  <a:srgbClr val="666600"/>
                </a:solidFill>
                <a:effectLst/>
                <a:latin typeface="Consolas" panose="020B0609020204030204" pitchFamily="49" charset="0"/>
              </a:rPr>
              <a:t>};</a:t>
            </a:r>
            <a:r>
              <a:rPr kumimoji="0" lang="et-EE" altLang="et-EE" sz="1400" b="0" i="0" u="none" strike="noStrike" cap="none" normalizeH="0" baseline="0" smtClean="0">
                <a:ln>
                  <a:noFill/>
                </a:ln>
                <a:solidFill>
                  <a:srgbClr val="000000"/>
                </a:solidFill>
                <a:effectLst/>
                <a:latin typeface="Consolas" panose="020B0609020204030204" pitchFamily="49" charset="0"/>
              </a:rPr>
              <a:t/>
            </a:r>
            <a:br>
              <a:rPr kumimoji="0" lang="et-EE" altLang="et-EE" sz="1400" b="0" i="0" u="none" strike="noStrike" cap="none" normalizeH="0" baseline="0" smtClean="0">
                <a:ln>
                  <a:noFill/>
                </a:ln>
                <a:solidFill>
                  <a:srgbClr val="000000"/>
                </a:solidFill>
                <a:effectLst/>
                <a:latin typeface="Consolas" panose="020B0609020204030204" pitchFamily="49" charset="0"/>
              </a:rPr>
            </a:br>
            <a:r>
              <a:rPr kumimoji="0" lang="et-EE" altLang="et-EE" sz="1400" b="0" i="0" u="none" strike="noStrike" cap="none" normalizeH="0" baseline="0" smtClean="0">
                <a:ln>
                  <a:noFill/>
                </a:ln>
                <a:solidFill>
                  <a:srgbClr val="000000"/>
                </a:solidFill>
                <a:effectLst/>
                <a:latin typeface="Consolas" panose="020B0609020204030204" pitchFamily="49" charset="0"/>
              </a:rPr>
              <a:t/>
            </a:r>
            <a:br>
              <a:rPr kumimoji="0" lang="et-EE" altLang="et-EE" sz="1400" b="0" i="0" u="none" strike="noStrike" cap="none" normalizeH="0" baseline="0" smtClean="0">
                <a:ln>
                  <a:noFill/>
                </a:ln>
                <a:solidFill>
                  <a:srgbClr val="000000"/>
                </a:solidFill>
                <a:effectLst/>
                <a:latin typeface="Consolas" panose="020B0609020204030204" pitchFamily="49" charset="0"/>
              </a:rPr>
            </a:br>
            <a:r>
              <a:rPr kumimoji="0" lang="et-EE" altLang="et-EE" sz="1400" b="0" i="0" u="none" strike="noStrike" cap="none" normalizeH="0" baseline="0" smtClean="0">
                <a:ln>
                  <a:noFill/>
                </a:ln>
                <a:solidFill>
                  <a:srgbClr val="006600"/>
                </a:solidFill>
                <a:effectLst/>
                <a:latin typeface="Consolas" panose="020B0609020204030204" pitchFamily="49" charset="0"/>
              </a:rPr>
              <a:t>// Defines a variable to contain the number of rows deleted</a:t>
            </a:r>
            <a:r>
              <a:rPr kumimoji="0" lang="et-EE" altLang="et-EE" sz="1400" b="0" i="0" u="none" strike="noStrike" cap="none" normalizeH="0" baseline="0" smtClean="0">
                <a:ln>
                  <a:noFill/>
                </a:ln>
                <a:solidFill>
                  <a:srgbClr val="000000"/>
                </a:solidFill>
                <a:effectLst/>
                <a:latin typeface="Consolas" panose="020B0609020204030204" pitchFamily="49" charset="0"/>
              </a:rPr>
              <a:t/>
            </a:r>
            <a:br>
              <a:rPr kumimoji="0" lang="et-EE" altLang="et-EE" sz="1400" b="0" i="0" u="none" strike="noStrike" cap="none" normalizeH="0" baseline="0" smtClean="0">
                <a:ln>
                  <a:noFill/>
                </a:ln>
                <a:solidFill>
                  <a:srgbClr val="000000"/>
                </a:solidFill>
                <a:effectLst/>
                <a:latin typeface="Consolas" panose="020B0609020204030204" pitchFamily="49" charset="0"/>
              </a:rPr>
            </a:br>
            <a:r>
              <a:rPr kumimoji="0" lang="et-EE" altLang="et-EE" sz="1400" b="0" i="0" u="none" strike="noStrike" cap="none" normalizeH="0" baseline="0" smtClean="0">
                <a:ln>
                  <a:noFill/>
                </a:ln>
                <a:solidFill>
                  <a:srgbClr val="000088"/>
                </a:solidFill>
                <a:effectLst/>
                <a:latin typeface="Consolas" panose="020B0609020204030204" pitchFamily="49" charset="0"/>
              </a:rPr>
              <a:t>int</a:t>
            </a:r>
            <a:r>
              <a:rPr kumimoji="0" lang="et-EE" altLang="et-EE" sz="1400" b="0" i="0" u="none" strike="noStrike" cap="none" normalizeH="0" baseline="0" smtClean="0">
                <a:ln>
                  <a:noFill/>
                </a:ln>
                <a:solidFill>
                  <a:srgbClr val="000000"/>
                </a:solidFill>
                <a:effectLst/>
                <a:latin typeface="Consolas" panose="020B0609020204030204" pitchFamily="49" charset="0"/>
              </a:rPr>
              <a:t> mRowsDeleted </a:t>
            </a:r>
            <a:r>
              <a:rPr kumimoji="0" lang="et-EE" altLang="et-EE" sz="1400" b="0" i="0" u="none" strike="noStrike" cap="none" normalizeH="0" baseline="0" smtClean="0">
                <a:ln>
                  <a:noFill/>
                </a:ln>
                <a:solidFill>
                  <a:srgbClr val="666600"/>
                </a:solidFill>
                <a:effectLst/>
                <a:latin typeface="Consolas" panose="020B0609020204030204" pitchFamily="49" charset="0"/>
              </a:rPr>
              <a:t>=</a:t>
            </a:r>
            <a:r>
              <a:rPr kumimoji="0" lang="et-EE" altLang="et-EE" sz="1400" b="0" i="0" u="none" strike="noStrike" cap="none" normalizeH="0" baseline="0" smtClean="0">
                <a:ln>
                  <a:noFill/>
                </a:ln>
                <a:solidFill>
                  <a:srgbClr val="000000"/>
                </a:solidFill>
                <a:effectLst/>
                <a:latin typeface="Consolas" panose="020B0609020204030204" pitchFamily="49" charset="0"/>
              </a:rPr>
              <a:t> </a:t>
            </a:r>
            <a:r>
              <a:rPr kumimoji="0" lang="et-EE" altLang="et-EE" sz="1400" b="0" i="0" u="none" strike="noStrike" cap="none" normalizeH="0" baseline="0" smtClean="0">
                <a:ln>
                  <a:noFill/>
                </a:ln>
                <a:solidFill>
                  <a:srgbClr val="006666"/>
                </a:solidFill>
                <a:effectLst/>
                <a:latin typeface="Consolas" panose="020B0609020204030204" pitchFamily="49" charset="0"/>
              </a:rPr>
              <a:t>0</a:t>
            </a:r>
            <a:r>
              <a:rPr kumimoji="0" lang="et-EE" altLang="et-EE" sz="1400" b="0" i="0" u="none" strike="noStrike" cap="none" normalizeH="0" baseline="0" smtClean="0">
                <a:ln>
                  <a:noFill/>
                </a:ln>
                <a:solidFill>
                  <a:srgbClr val="666600"/>
                </a:solidFill>
                <a:effectLst/>
                <a:latin typeface="Consolas" panose="020B0609020204030204" pitchFamily="49" charset="0"/>
              </a:rPr>
              <a:t>;</a:t>
            </a:r>
            <a:r>
              <a:rPr kumimoji="0" lang="et-EE" altLang="et-EE" sz="1400" b="0" i="0" u="none" strike="noStrike" cap="none" normalizeH="0" baseline="0" smtClean="0">
                <a:ln>
                  <a:noFill/>
                </a:ln>
                <a:solidFill>
                  <a:srgbClr val="000000"/>
                </a:solidFill>
                <a:effectLst/>
                <a:latin typeface="Consolas" panose="020B0609020204030204" pitchFamily="49" charset="0"/>
              </a:rPr>
              <a:t/>
            </a:r>
            <a:br>
              <a:rPr kumimoji="0" lang="et-EE" altLang="et-EE" sz="1400" b="0" i="0" u="none" strike="noStrike" cap="none" normalizeH="0" baseline="0" smtClean="0">
                <a:ln>
                  <a:noFill/>
                </a:ln>
                <a:solidFill>
                  <a:srgbClr val="000000"/>
                </a:solidFill>
                <a:effectLst/>
                <a:latin typeface="Consolas" panose="020B0609020204030204" pitchFamily="49" charset="0"/>
              </a:rPr>
            </a:br>
            <a:r>
              <a:rPr kumimoji="0" lang="et-EE" altLang="et-EE" sz="1400" b="0" i="0" u="none" strike="noStrike" cap="none" normalizeH="0" baseline="0" smtClean="0">
                <a:ln>
                  <a:noFill/>
                </a:ln>
                <a:solidFill>
                  <a:srgbClr val="000000"/>
                </a:solidFill>
                <a:effectLst/>
                <a:latin typeface="Consolas" panose="020B0609020204030204" pitchFamily="49" charset="0"/>
              </a:rPr>
              <a:t/>
            </a:r>
            <a:br>
              <a:rPr kumimoji="0" lang="et-EE" altLang="et-EE" sz="1400" b="0" i="0" u="none" strike="noStrike" cap="none" normalizeH="0" baseline="0" smtClean="0">
                <a:ln>
                  <a:noFill/>
                </a:ln>
                <a:solidFill>
                  <a:srgbClr val="000000"/>
                </a:solidFill>
                <a:effectLst/>
                <a:latin typeface="Consolas" panose="020B0609020204030204" pitchFamily="49" charset="0"/>
              </a:rPr>
            </a:br>
            <a:r>
              <a:rPr kumimoji="0" lang="et-EE" altLang="et-EE" sz="1400" b="0" i="0" u="none" strike="noStrike" cap="none" normalizeH="0" baseline="0" smtClean="0">
                <a:ln>
                  <a:noFill/>
                </a:ln>
                <a:solidFill>
                  <a:srgbClr val="666600"/>
                </a:solidFill>
                <a:effectLst/>
                <a:latin typeface="Consolas" panose="020B0609020204030204" pitchFamily="49" charset="0"/>
              </a:rPr>
              <a:t>...</a:t>
            </a:r>
            <a:r>
              <a:rPr kumimoji="0" lang="et-EE" altLang="et-EE" sz="1400" b="0" i="0" u="none" strike="noStrike" cap="none" normalizeH="0" baseline="0" smtClean="0">
                <a:ln>
                  <a:noFill/>
                </a:ln>
                <a:solidFill>
                  <a:srgbClr val="000000"/>
                </a:solidFill>
                <a:effectLst/>
                <a:latin typeface="Consolas" panose="020B0609020204030204" pitchFamily="49" charset="0"/>
              </a:rPr>
              <a:t/>
            </a:r>
            <a:br>
              <a:rPr kumimoji="0" lang="et-EE" altLang="et-EE" sz="1400" b="0" i="0" u="none" strike="noStrike" cap="none" normalizeH="0" baseline="0" smtClean="0">
                <a:ln>
                  <a:noFill/>
                </a:ln>
                <a:solidFill>
                  <a:srgbClr val="000000"/>
                </a:solidFill>
                <a:effectLst/>
                <a:latin typeface="Consolas" panose="020B0609020204030204" pitchFamily="49" charset="0"/>
              </a:rPr>
            </a:br>
            <a:r>
              <a:rPr kumimoji="0" lang="et-EE" altLang="et-EE" sz="1400" b="0" i="0" u="none" strike="noStrike" cap="none" normalizeH="0" baseline="0" smtClean="0">
                <a:ln>
                  <a:noFill/>
                </a:ln>
                <a:solidFill>
                  <a:srgbClr val="000000"/>
                </a:solidFill>
                <a:effectLst/>
                <a:latin typeface="Consolas" panose="020B0609020204030204" pitchFamily="49" charset="0"/>
              </a:rPr>
              <a:t/>
            </a:r>
            <a:br>
              <a:rPr kumimoji="0" lang="et-EE" altLang="et-EE" sz="1400" b="0" i="0" u="none" strike="noStrike" cap="none" normalizeH="0" baseline="0" smtClean="0">
                <a:ln>
                  <a:noFill/>
                </a:ln>
                <a:solidFill>
                  <a:srgbClr val="000000"/>
                </a:solidFill>
                <a:effectLst/>
                <a:latin typeface="Consolas" panose="020B0609020204030204" pitchFamily="49" charset="0"/>
              </a:rPr>
            </a:br>
            <a:r>
              <a:rPr kumimoji="0" lang="et-EE" altLang="et-EE" sz="1400" b="0" i="0" u="none" strike="noStrike" cap="none" normalizeH="0" baseline="0" smtClean="0">
                <a:ln>
                  <a:noFill/>
                </a:ln>
                <a:solidFill>
                  <a:srgbClr val="006600"/>
                </a:solidFill>
                <a:effectLst/>
                <a:latin typeface="Consolas" panose="020B0609020204030204" pitchFamily="49" charset="0"/>
              </a:rPr>
              <a:t>// Deletes the words that match the selection criteria</a:t>
            </a:r>
            <a:r>
              <a:rPr kumimoji="0" lang="et-EE" altLang="et-EE" sz="1400" b="0" i="0" u="none" strike="noStrike" cap="none" normalizeH="0" baseline="0" smtClean="0">
                <a:ln>
                  <a:noFill/>
                </a:ln>
                <a:solidFill>
                  <a:srgbClr val="000000"/>
                </a:solidFill>
                <a:effectLst/>
                <a:latin typeface="Consolas" panose="020B0609020204030204" pitchFamily="49" charset="0"/>
              </a:rPr>
              <a:t/>
            </a:r>
            <a:br>
              <a:rPr kumimoji="0" lang="et-EE" altLang="et-EE" sz="1400" b="0" i="0" u="none" strike="noStrike" cap="none" normalizeH="0" baseline="0" smtClean="0">
                <a:ln>
                  <a:noFill/>
                </a:ln>
                <a:solidFill>
                  <a:srgbClr val="000000"/>
                </a:solidFill>
                <a:effectLst/>
                <a:latin typeface="Consolas" panose="020B0609020204030204" pitchFamily="49" charset="0"/>
              </a:rPr>
            </a:br>
            <a:r>
              <a:rPr kumimoji="0" lang="et-EE" altLang="et-EE" sz="1400" b="0" i="0" u="none" strike="noStrike" cap="none" normalizeH="0" baseline="0" smtClean="0">
                <a:ln>
                  <a:noFill/>
                </a:ln>
                <a:solidFill>
                  <a:srgbClr val="000000"/>
                </a:solidFill>
                <a:effectLst/>
                <a:latin typeface="Consolas" panose="020B0609020204030204" pitchFamily="49" charset="0"/>
              </a:rPr>
              <a:t>mRowsDeleted </a:t>
            </a:r>
            <a:r>
              <a:rPr kumimoji="0" lang="et-EE" altLang="et-EE" sz="1400" b="0" i="0" u="none" strike="noStrike" cap="none" normalizeH="0" baseline="0" smtClean="0">
                <a:ln>
                  <a:noFill/>
                </a:ln>
                <a:solidFill>
                  <a:srgbClr val="666600"/>
                </a:solidFill>
                <a:effectLst/>
                <a:latin typeface="Consolas" panose="020B0609020204030204" pitchFamily="49" charset="0"/>
              </a:rPr>
              <a:t>=</a:t>
            </a:r>
            <a:r>
              <a:rPr kumimoji="0" lang="et-EE" altLang="et-EE" sz="1400" b="0" i="0" u="none" strike="noStrike" cap="none" normalizeH="0" baseline="0" smtClean="0">
                <a:ln>
                  <a:noFill/>
                </a:ln>
                <a:solidFill>
                  <a:srgbClr val="000000"/>
                </a:solidFill>
                <a:effectLst/>
                <a:latin typeface="Consolas" panose="020B0609020204030204" pitchFamily="49" charset="0"/>
              </a:rPr>
              <a:t> getContentResolver</a:t>
            </a:r>
            <a:r>
              <a:rPr kumimoji="0" lang="et-EE" altLang="et-EE" sz="1400" b="0" i="0" u="none" strike="noStrike" cap="none" normalizeH="0" baseline="0" smtClean="0">
                <a:ln>
                  <a:noFill/>
                </a:ln>
                <a:solidFill>
                  <a:srgbClr val="666600"/>
                </a:solidFill>
                <a:effectLst/>
                <a:latin typeface="Consolas" panose="020B0609020204030204" pitchFamily="49" charset="0"/>
              </a:rPr>
              <a:t>().</a:t>
            </a:r>
            <a:r>
              <a:rPr kumimoji="0" lang="et-EE" altLang="et-EE" sz="1400" b="0" i="0" u="none" strike="noStrike" cap="none" normalizeH="0" baseline="0" smtClean="0">
                <a:ln>
                  <a:noFill/>
                </a:ln>
                <a:solidFill>
                  <a:srgbClr val="000088"/>
                </a:solidFill>
                <a:effectLst/>
                <a:latin typeface="Consolas" panose="020B0609020204030204" pitchFamily="49" charset="0"/>
              </a:rPr>
              <a:t>delete</a:t>
            </a:r>
            <a:r>
              <a:rPr kumimoji="0" lang="et-EE" altLang="et-EE" sz="1400" b="0" i="0" u="none" strike="noStrike" cap="none" normalizeH="0" baseline="0" smtClean="0">
                <a:ln>
                  <a:noFill/>
                </a:ln>
                <a:solidFill>
                  <a:srgbClr val="666600"/>
                </a:solidFill>
                <a:effectLst/>
                <a:latin typeface="Consolas" panose="020B0609020204030204" pitchFamily="49" charset="0"/>
              </a:rPr>
              <a:t>(</a:t>
            </a:r>
            <a:r>
              <a:rPr kumimoji="0" lang="et-EE" altLang="et-EE" sz="1400" b="0" i="0" u="none" strike="noStrike" cap="none" normalizeH="0" baseline="0" smtClean="0">
                <a:ln>
                  <a:noFill/>
                </a:ln>
                <a:solidFill>
                  <a:srgbClr val="000000"/>
                </a:solidFill>
                <a:effectLst/>
                <a:latin typeface="Consolas" panose="020B0609020204030204" pitchFamily="49" charset="0"/>
              </a:rPr>
              <a:t/>
            </a:r>
            <a:br>
              <a:rPr kumimoji="0" lang="et-EE" altLang="et-EE" sz="1400" b="0" i="0" u="none" strike="noStrike" cap="none" normalizeH="0" baseline="0" smtClean="0">
                <a:ln>
                  <a:noFill/>
                </a:ln>
                <a:solidFill>
                  <a:srgbClr val="000000"/>
                </a:solidFill>
                <a:effectLst/>
                <a:latin typeface="Consolas" panose="020B0609020204030204" pitchFamily="49" charset="0"/>
              </a:rPr>
            </a:br>
            <a:r>
              <a:rPr kumimoji="0" lang="et-EE" altLang="et-EE" sz="1400" b="0" i="0" u="none" strike="noStrike" cap="none" normalizeH="0" baseline="0" smtClean="0">
                <a:ln>
                  <a:noFill/>
                </a:ln>
                <a:solidFill>
                  <a:srgbClr val="000000"/>
                </a:solidFill>
                <a:effectLst/>
                <a:latin typeface="Consolas" panose="020B0609020204030204" pitchFamily="49" charset="0"/>
              </a:rPr>
              <a:t>    </a:t>
            </a:r>
            <a:r>
              <a:rPr kumimoji="0" lang="et-EE" altLang="et-EE" sz="1400" b="0" i="0" u="none" strike="noStrike" cap="none" normalizeH="0" baseline="0" smtClean="0">
                <a:ln>
                  <a:noFill/>
                </a:ln>
                <a:solidFill>
                  <a:srgbClr val="660066"/>
                </a:solidFill>
                <a:effectLst/>
                <a:latin typeface="Consolas" panose="020B0609020204030204" pitchFamily="49" charset="0"/>
              </a:rPr>
              <a:t>UserDictionary</a:t>
            </a:r>
            <a:r>
              <a:rPr kumimoji="0" lang="et-EE" altLang="et-EE" sz="1400" b="0" i="0" u="none" strike="noStrike" cap="none" normalizeH="0" baseline="0" smtClean="0">
                <a:ln>
                  <a:noFill/>
                </a:ln>
                <a:solidFill>
                  <a:srgbClr val="666600"/>
                </a:solidFill>
                <a:effectLst/>
                <a:latin typeface="Consolas" panose="020B0609020204030204" pitchFamily="49" charset="0"/>
              </a:rPr>
              <a:t>.</a:t>
            </a:r>
            <a:r>
              <a:rPr kumimoji="0" lang="et-EE" altLang="et-EE" sz="1400" b="0" i="0" u="none" strike="noStrike" cap="none" normalizeH="0" baseline="0" smtClean="0">
                <a:ln>
                  <a:noFill/>
                </a:ln>
                <a:solidFill>
                  <a:srgbClr val="660066"/>
                </a:solidFill>
                <a:effectLst/>
                <a:latin typeface="Consolas" panose="020B0609020204030204" pitchFamily="49" charset="0"/>
              </a:rPr>
              <a:t>Words</a:t>
            </a:r>
            <a:r>
              <a:rPr kumimoji="0" lang="et-EE" altLang="et-EE" sz="1400" b="0" i="0" u="none" strike="noStrike" cap="none" normalizeH="0" baseline="0" smtClean="0">
                <a:ln>
                  <a:noFill/>
                </a:ln>
                <a:solidFill>
                  <a:srgbClr val="666600"/>
                </a:solidFill>
                <a:effectLst/>
                <a:latin typeface="Consolas" panose="020B0609020204030204" pitchFamily="49" charset="0"/>
              </a:rPr>
              <a:t>.</a:t>
            </a:r>
            <a:r>
              <a:rPr kumimoji="0" lang="et-EE" altLang="et-EE" sz="1400" b="0" i="0" u="none" strike="noStrike" cap="none" normalizeH="0" baseline="0" smtClean="0">
                <a:ln>
                  <a:noFill/>
                </a:ln>
                <a:solidFill>
                  <a:srgbClr val="000000"/>
                </a:solidFill>
                <a:effectLst/>
                <a:latin typeface="Consolas" panose="020B0609020204030204" pitchFamily="49" charset="0"/>
              </a:rPr>
              <a:t>CONTENT_URI</a:t>
            </a:r>
            <a:r>
              <a:rPr kumimoji="0" lang="et-EE" altLang="et-EE" sz="1400" b="0" i="0" u="none" strike="noStrike" cap="none" normalizeH="0" baseline="0" smtClean="0">
                <a:ln>
                  <a:noFill/>
                </a:ln>
                <a:solidFill>
                  <a:srgbClr val="666600"/>
                </a:solidFill>
                <a:effectLst/>
                <a:latin typeface="Consolas" panose="020B0609020204030204" pitchFamily="49" charset="0"/>
              </a:rPr>
              <a:t>,</a:t>
            </a:r>
            <a:r>
              <a:rPr kumimoji="0" lang="et-EE" altLang="et-EE" sz="1400" b="0" i="0" u="none" strike="noStrike" cap="none" normalizeH="0" baseline="0" smtClean="0">
                <a:ln>
                  <a:noFill/>
                </a:ln>
                <a:solidFill>
                  <a:srgbClr val="000000"/>
                </a:solidFill>
                <a:effectLst/>
                <a:latin typeface="Consolas" panose="020B0609020204030204" pitchFamily="49" charset="0"/>
              </a:rPr>
              <a:t>   </a:t>
            </a:r>
            <a:r>
              <a:rPr kumimoji="0" lang="et-EE" altLang="et-EE" sz="1400" b="0" i="0" u="none" strike="noStrike" cap="none" normalizeH="0" baseline="0" smtClean="0">
                <a:ln>
                  <a:noFill/>
                </a:ln>
                <a:solidFill>
                  <a:srgbClr val="006600"/>
                </a:solidFill>
                <a:effectLst/>
                <a:latin typeface="Consolas" panose="020B0609020204030204" pitchFamily="49" charset="0"/>
              </a:rPr>
              <a:t>// the user dictionary content URI</a:t>
            </a:r>
            <a:r>
              <a:rPr kumimoji="0" lang="et-EE" altLang="et-EE" sz="1400" b="0" i="0" u="none" strike="noStrike" cap="none" normalizeH="0" baseline="0" smtClean="0">
                <a:ln>
                  <a:noFill/>
                </a:ln>
                <a:solidFill>
                  <a:srgbClr val="000000"/>
                </a:solidFill>
                <a:effectLst/>
                <a:latin typeface="Consolas" panose="020B0609020204030204" pitchFamily="49" charset="0"/>
              </a:rPr>
              <a:t/>
            </a:r>
            <a:br>
              <a:rPr kumimoji="0" lang="et-EE" altLang="et-EE" sz="1400" b="0" i="0" u="none" strike="noStrike" cap="none" normalizeH="0" baseline="0" smtClean="0">
                <a:ln>
                  <a:noFill/>
                </a:ln>
                <a:solidFill>
                  <a:srgbClr val="000000"/>
                </a:solidFill>
                <a:effectLst/>
                <a:latin typeface="Consolas" panose="020B0609020204030204" pitchFamily="49" charset="0"/>
              </a:rPr>
            </a:br>
            <a:r>
              <a:rPr kumimoji="0" lang="et-EE" altLang="et-EE" sz="1400" b="0" i="0" u="none" strike="noStrike" cap="none" normalizeH="0" baseline="0" smtClean="0">
                <a:ln>
                  <a:noFill/>
                </a:ln>
                <a:solidFill>
                  <a:srgbClr val="000000"/>
                </a:solidFill>
                <a:effectLst/>
                <a:latin typeface="Consolas" panose="020B0609020204030204" pitchFamily="49" charset="0"/>
              </a:rPr>
              <a:t>    mSelectionClause                    </a:t>
            </a:r>
            <a:r>
              <a:rPr kumimoji="0" lang="et-EE" altLang="et-EE" sz="1400" b="0" i="0" u="none" strike="noStrike" cap="none" normalizeH="0" baseline="0" smtClean="0">
                <a:ln>
                  <a:noFill/>
                </a:ln>
                <a:solidFill>
                  <a:srgbClr val="006600"/>
                </a:solidFill>
                <a:effectLst/>
                <a:latin typeface="Consolas" panose="020B0609020204030204" pitchFamily="49" charset="0"/>
              </a:rPr>
              <a:t>// the column to select on</a:t>
            </a:r>
            <a:r>
              <a:rPr kumimoji="0" lang="et-EE" altLang="et-EE" sz="1400" b="0" i="0" u="none" strike="noStrike" cap="none" normalizeH="0" baseline="0" smtClean="0">
                <a:ln>
                  <a:noFill/>
                </a:ln>
                <a:solidFill>
                  <a:srgbClr val="000000"/>
                </a:solidFill>
                <a:effectLst/>
                <a:latin typeface="Consolas" panose="020B0609020204030204" pitchFamily="49" charset="0"/>
              </a:rPr>
              <a:t/>
            </a:r>
            <a:br>
              <a:rPr kumimoji="0" lang="et-EE" altLang="et-EE" sz="1400" b="0" i="0" u="none" strike="noStrike" cap="none" normalizeH="0" baseline="0" smtClean="0">
                <a:ln>
                  <a:noFill/>
                </a:ln>
                <a:solidFill>
                  <a:srgbClr val="000000"/>
                </a:solidFill>
                <a:effectLst/>
                <a:latin typeface="Consolas" panose="020B0609020204030204" pitchFamily="49" charset="0"/>
              </a:rPr>
            </a:br>
            <a:r>
              <a:rPr kumimoji="0" lang="et-EE" altLang="et-EE" sz="1400" b="0" i="0" u="none" strike="noStrike" cap="none" normalizeH="0" baseline="0" smtClean="0">
                <a:ln>
                  <a:noFill/>
                </a:ln>
                <a:solidFill>
                  <a:srgbClr val="000000"/>
                </a:solidFill>
                <a:effectLst/>
                <a:latin typeface="Consolas" panose="020B0609020204030204" pitchFamily="49" charset="0"/>
              </a:rPr>
              <a:t>    mSelectionArgs                      </a:t>
            </a:r>
            <a:r>
              <a:rPr kumimoji="0" lang="et-EE" altLang="et-EE" sz="1400" b="0" i="0" u="none" strike="noStrike" cap="none" normalizeH="0" baseline="0" smtClean="0">
                <a:ln>
                  <a:noFill/>
                </a:ln>
                <a:solidFill>
                  <a:srgbClr val="006600"/>
                </a:solidFill>
                <a:effectLst/>
                <a:latin typeface="Consolas" panose="020B0609020204030204" pitchFamily="49" charset="0"/>
              </a:rPr>
              <a:t>// the value to compare to</a:t>
            </a:r>
            <a:r>
              <a:rPr kumimoji="0" lang="et-EE" altLang="et-EE" sz="1400" b="0" i="0" u="none" strike="noStrike" cap="none" normalizeH="0" baseline="0" smtClean="0">
                <a:ln>
                  <a:noFill/>
                </a:ln>
                <a:solidFill>
                  <a:srgbClr val="000000"/>
                </a:solidFill>
                <a:effectLst/>
                <a:latin typeface="Consolas" panose="020B0609020204030204" pitchFamily="49" charset="0"/>
              </a:rPr>
              <a:t/>
            </a:r>
            <a:br>
              <a:rPr kumimoji="0" lang="et-EE" altLang="et-EE" sz="1400" b="0" i="0" u="none" strike="noStrike" cap="none" normalizeH="0" baseline="0" smtClean="0">
                <a:ln>
                  <a:noFill/>
                </a:ln>
                <a:solidFill>
                  <a:srgbClr val="000000"/>
                </a:solidFill>
                <a:effectLst/>
                <a:latin typeface="Consolas" panose="020B0609020204030204" pitchFamily="49" charset="0"/>
              </a:rPr>
            </a:br>
            <a:r>
              <a:rPr kumimoji="0" lang="et-EE" altLang="et-EE" sz="1400" b="0" i="0" u="none" strike="noStrike" cap="none" normalizeH="0" baseline="0" smtClean="0">
                <a:ln>
                  <a:noFill/>
                </a:ln>
                <a:solidFill>
                  <a:srgbClr val="666600"/>
                </a:solidFill>
                <a:effectLst/>
                <a:latin typeface="Consolas" panose="020B0609020204030204" pitchFamily="49" charset="0"/>
              </a:rPr>
              <a:t>);</a:t>
            </a:r>
            <a:r>
              <a:rPr kumimoji="0" lang="et-EE" altLang="et-EE" sz="1400" b="0" i="0" u="none" strike="noStrike" cap="none" normalizeH="0" baseline="0" smtClean="0">
                <a:ln>
                  <a:noFill/>
                </a:ln>
                <a:solidFill>
                  <a:schemeClr val="tx1"/>
                </a:solidFill>
                <a:effectLst/>
              </a:rPr>
              <a:t> </a:t>
            </a:r>
            <a:endParaRPr kumimoji="0" lang="et-EE" altLang="et-EE" sz="14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355911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2404</TotalTime>
  <Words>780</Words>
  <Application>Microsoft Office PowerPoint</Application>
  <PresentationFormat>Widescreen</PresentationFormat>
  <Paragraphs>103</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Century Gothic</vt:lpstr>
      <vt:lpstr>Consolas</vt:lpstr>
      <vt:lpstr>Courier New</vt:lpstr>
      <vt:lpstr>Wingdings 3</vt:lpstr>
      <vt:lpstr>Ion</vt:lpstr>
      <vt:lpstr>Mobile Software Development for Android - I397</vt:lpstr>
      <vt:lpstr>Android app components</vt:lpstr>
      <vt:lpstr>Android - ContentProvider</vt:lpstr>
      <vt:lpstr>Android - ContentProvider</vt:lpstr>
      <vt:lpstr>Android – ContentProvider - Accessing</vt:lpstr>
      <vt:lpstr>Android – ContentProvider - Accessing</vt:lpstr>
      <vt:lpstr>Android – ContentProvider - Inserting</vt:lpstr>
      <vt:lpstr>Android – ContentProvider - Updating</vt:lpstr>
      <vt:lpstr>Android – ContentProvider - Deleting</vt:lpstr>
      <vt:lpstr>Android – ContentProvider – Creating your own</vt:lpstr>
      <vt:lpstr>Android – ContentProvider – Creating your own</vt:lpstr>
      <vt:lpstr>Android – ContentProvider – Calendar</vt:lpstr>
      <vt:lpstr>Android – ContentProvider – Calendar</vt:lpstr>
      <vt:lpstr>Android – ContentProvider – Contacts</vt:lpstr>
      <vt:lpstr>Android – Broadcast receiver</vt:lpstr>
      <vt:lpstr>Android – Broadcast receiver</vt:lpstr>
      <vt:lpstr>Android – Broadcast receiver</vt:lpstr>
      <vt:lpstr>Android – Broadcast receiver</vt:lpstr>
      <vt:lpstr>Android – Broadcast receiver</vt:lpstr>
      <vt:lpstr>Android – Broadcast receiver - Pending Intent</vt:lpstr>
      <vt:lpstr>Android – Broadcast receiver - Pending Intent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Software Development for Android - I397</dc:title>
  <dc:creator>andres käver</dc:creator>
  <cp:lastModifiedBy>andres käver</cp:lastModifiedBy>
  <cp:revision>95</cp:revision>
  <dcterms:created xsi:type="dcterms:W3CDTF">2015-10-15T12:35:18Z</dcterms:created>
  <dcterms:modified xsi:type="dcterms:W3CDTF">2015-11-29T07:41:12Z</dcterms:modified>
</cp:coreProperties>
</file>