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86382"/>
  </p:normalViewPr>
  <p:slideViewPr>
    <p:cSldViewPr snapToGrid="0">
      <p:cViewPr varScale="1">
        <p:scale>
          <a:sx n="126" d="100"/>
          <a:sy n="126" d="100"/>
        </p:scale>
        <p:origin x="60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06.04.17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4/6/17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4/6/17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4/6/17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sdn.microsoft.com/en-us/library/system.componentmodel.dataannotations(v=vs.110).aspx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noProof="0" dirty="0" smtClean="0"/>
              <a:t>Building Web Applications with Microsoft ASP.NET - I376</a:t>
            </a:r>
            <a:br>
              <a:rPr lang="en-US" sz="6000" noProof="0" dirty="0" smtClean="0"/>
            </a:br>
            <a:r>
              <a:rPr lang="en-US" sz="6000" noProof="0" dirty="0" smtClean="0"/>
              <a:t>Web Application Programming II – I713</a:t>
            </a:r>
            <a:endParaRPr lang="en-US" sz="60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 smtClean="0"/>
              <a:t>IT College, Andres Käver, 2016-2017, Spring semester</a:t>
            </a:r>
          </a:p>
          <a:p>
            <a:r>
              <a:rPr lang="en-US" cap="none" noProof="0" dirty="0" smtClean="0"/>
              <a:t>Web: http://</a:t>
            </a:r>
            <a:r>
              <a:rPr lang="en-US" cap="none" noProof="0" dirty="0" err="1" smtClean="0"/>
              <a:t>enos.Itcollege.ee</a:t>
            </a:r>
            <a:r>
              <a:rPr lang="en-US" cap="none" noProof="0" dirty="0" smtClean="0"/>
              <a:t>/~</a:t>
            </a:r>
            <a:r>
              <a:rPr lang="en-US" cap="none" noProof="0" dirty="0" err="1" smtClean="0"/>
              <a:t>akaver</a:t>
            </a:r>
            <a:r>
              <a:rPr lang="en-US" cap="none" noProof="0" dirty="0" smtClean="0"/>
              <a:t>/</a:t>
            </a:r>
            <a:r>
              <a:rPr lang="en-US" cap="none" noProof="0" dirty="0" err="1" smtClean="0"/>
              <a:t>ASP.NETCore</a:t>
            </a:r>
            <a:endParaRPr lang="en-US" cap="none" noProof="0" dirty="0" smtClean="0"/>
          </a:p>
          <a:p>
            <a:r>
              <a:rPr lang="en-US" cap="none" noProof="0" dirty="0" smtClean="0"/>
              <a:t>Skype</a:t>
            </a:r>
            <a:r>
              <a:rPr lang="en-US" cap="none" noProof="0" dirty="0"/>
              <a:t>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 smtClean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-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Routing middleware is used to match incoming requests to suitable controller and action</a:t>
            </a:r>
          </a:p>
          <a:p>
            <a:r>
              <a:rPr lang="en-US" dirty="0" smtClean="0"/>
              <a:t>Actions are routed by convention or by attribute</a:t>
            </a:r>
          </a:p>
          <a:p>
            <a:r>
              <a:rPr lang="en-US" dirty="0" smtClean="0"/>
              <a:t>Routing middleware (sets up the convention)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 ”classic” convention, request should take this form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mr-IN" dirty="0" smtClean="0"/>
              <a:t>…</a:t>
            </a:r>
            <a:r>
              <a:rPr lang="et-EE" dirty="0" smtClean="0"/>
              <a:t>../</a:t>
            </a:r>
            <a:r>
              <a:rPr lang="et-EE" dirty="0" err="1" smtClean="0"/>
              <a:t>SomeController</a:t>
            </a:r>
            <a:r>
              <a:rPr lang="et-EE" dirty="0" smtClean="0"/>
              <a:t>/</a:t>
            </a:r>
            <a:r>
              <a:rPr lang="et-EE" dirty="0" err="1" smtClean="0"/>
              <a:t>SomeAction</a:t>
            </a:r>
            <a:r>
              <a:rPr lang="et-EE" dirty="0" smtClean="0"/>
              <a:t>/ID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8400" y="3655116"/>
            <a:ext cx="9466362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app.UseMvc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configureRoutes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: routes =&gt;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routes.MapRoute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name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default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,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template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controller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=Home}/{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action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=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Index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}/{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id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?}"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</a:t>
            </a:r>
            <a:r>
              <a:rPr lang="mr-IN" dirty="0" smtClean="0"/>
              <a:t>–</a:t>
            </a:r>
            <a:r>
              <a:rPr lang="en-US" dirty="0" smtClean="0"/>
              <a:t> Multiple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11600"/>
            <a:ext cx="8946541" cy="2336799"/>
          </a:xfrm>
        </p:spPr>
        <p:txBody>
          <a:bodyPr/>
          <a:lstStyle/>
          <a:p>
            <a:r>
              <a:rPr lang="en-US" dirty="0" smtClean="0"/>
              <a:t>Routes are matched from top-down</a:t>
            </a:r>
          </a:p>
          <a:p>
            <a:r>
              <a:rPr lang="en-US" dirty="0" smtClean="0"/>
              <a:t>On first match corresponding </a:t>
            </a:r>
            <a:r>
              <a:rPr lang="en-US" dirty="0" err="1" smtClean="0"/>
              <a:t>controller.action</a:t>
            </a:r>
            <a:r>
              <a:rPr lang="en-US" dirty="0" smtClean="0"/>
              <a:t> is called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867" y="1277962"/>
            <a:ext cx="11017957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app.UseMvc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routes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=&gt;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routes.MapRoute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(name: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"article"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 template: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"/article/{name}/{id}"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defaults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controller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Blog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,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action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Article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});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routes.MapRoute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name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default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,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template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controller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=Home}/{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action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=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Index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}/{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id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?}"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</a:t>
            </a:r>
            <a:r>
              <a:rPr lang="mr-IN" dirty="0" smtClean="0"/>
              <a:t>–</a:t>
            </a:r>
            <a:r>
              <a:rPr lang="en-US" dirty="0" smtClean="0"/>
              <a:t> Routes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mutiple</a:t>
            </a:r>
            <a:r>
              <a:rPr lang="en-US" dirty="0" smtClean="0"/>
              <a:t> matching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multiple actions match, MVC must select suitable action</a:t>
            </a:r>
          </a:p>
          <a:p>
            <a:r>
              <a:rPr lang="en-US" dirty="0" smtClean="0"/>
              <a:t>Use HTTP verbs to select correct action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not possible to choose, exception is thrown</a:t>
            </a:r>
          </a:p>
          <a:p>
            <a:r>
              <a:rPr lang="en-US" dirty="0"/>
              <a:t>show form -&gt; submit </a:t>
            </a:r>
            <a:r>
              <a:rPr lang="en-US" dirty="0" smtClean="0"/>
              <a:t>form pattern is 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33689" y="3115439"/>
            <a:ext cx="9471378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public class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ProductsController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Controller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public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Edit(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id) { ... }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HttpPost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public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Edit(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id, Product product) { ... }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</a:t>
            </a:r>
            <a:r>
              <a:rPr lang="mr-IN" dirty="0" smtClean="0"/>
              <a:t>–</a:t>
            </a:r>
            <a:r>
              <a:rPr lang="en-US" dirty="0" smtClean="0"/>
              <a:t> Routing -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641799" cy="4195481"/>
          </a:xfrm>
        </p:spPr>
        <p:txBody>
          <a:bodyPr/>
          <a:lstStyle/>
          <a:p>
            <a:r>
              <a:rPr lang="en-US" dirty="0" smtClean="0"/>
              <a:t>With attribute routing, controller and action name have </a:t>
            </a:r>
            <a:r>
              <a:rPr lang="en-US" b="1" dirty="0" smtClean="0"/>
              <a:t>no role</a:t>
            </a:r>
            <a:r>
              <a:rPr lang="en-US" dirty="0" smtClean="0"/>
              <a:t>!</a:t>
            </a:r>
          </a:p>
          <a:p>
            <a:r>
              <a:rPr lang="en-US" dirty="0" smtClean="0"/>
              <a:t>Typically attribute based routing is used in </a:t>
            </a:r>
            <a:r>
              <a:rPr lang="en-US" dirty="0" err="1" smtClean="0"/>
              <a:t>api</a:t>
            </a:r>
            <a:r>
              <a:rPr lang="en-US" dirty="0" smtClean="0"/>
              <a:t> programming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18489" y="1508221"/>
            <a:ext cx="5000978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MyDemoController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sz="1600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Route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Route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"Home"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[Route(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"Home/Index"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MyIndex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View(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"Index"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}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[Route(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"Home/About"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MyAbout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View(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"About"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}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[Route(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"Home/Contact"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MyContact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View(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"Contact"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}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94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Routing - Attributes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can also make use of 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Http[Verb] attributes such </a:t>
            </a:r>
            <a:r>
              <a:rPr lang="en-US" dirty="0" smtClean="0"/>
              <a:t>as</a:t>
            </a:r>
            <a:br>
              <a:rPr lang="en-US" dirty="0" smtClean="0"/>
            </a:br>
            <a:r>
              <a:rPr lang="en-US" dirty="0" err="1" smtClean="0"/>
              <a:t>HttpPostAttribute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66805" y="1682254"/>
            <a:ext cx="5614157" cy="48013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"/products"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ListProducts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// ...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HttpPost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"/products"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CreateProduct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(...)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// ...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}</a:t>
            </a:r>
            <a:r>
              <a:rPr lang="et-EE" dirty="0" smtClean="0">
                <a:solidFill>
                  <a:srgbClr val="1A1A1A"/>
                </a:solidFill>
                <a:latin typeface="Menlo-Regular" charset="0"/>
              </a:rPr>
              <a:t/>
            </a:r>
            <a:br>
              <a:rPr lang="et-EE" dirty="0" smtClean="0">
                <a:solidFill>
                  <a:srgbClr val="1A1A1A"/>
                </a:solidFill>
                <a:latin typeface="Menlo-Regular" charset="0"/>
              </a:rPr>
            </a:br>
            <a:r>
              <a:rPr lang="et-EE" dirty="0" smtClean="0">
                <a:solidFill>
                  <a:srgbClr val="1A1A1A"/>
                </a:solidFill>
                <a:latin typeface="Menlo-Regular" charset="0"/>
              </a:rPr>
              <a:t/>
            </a:r>
            <a:br>
              <a:rPr lang="et-EE" dirty="0" smtClean="0">
                <a:solidFill>
                  <a:srgbClr val="1A1A1A"/>
                </a:solidFill>
                <a:latin typeface="Menlo-Regular" charset="0"/>
              </a:rPr>
            </a:br>
            <a:r>
              <a:rPr lang="en-US" dirty="0" err="1" smtClean="0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"/products/{id</a:t>
            </a:r>
            <a:r>
              <a:rPr lang="en-US" dirty="0" smtClean="0">
                <a:solidFill>
                  <a:srgbClr val="900112"/>
                </a:solidFill>
                <a:latin typeface="Menlo-Regular" charset="0"/>
              </a:rPr>
              <a:t>}"</a:t>
            </a: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]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 smtClean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GetProduct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</a:t>
            </a: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)</a:t>
            </a:r>
            <a:br>
              <a:rPr lang="en-US" dirty="0" smtClean="0">
                <a:solidFill>
                  <a:srgbClr val="1A1A1A"/>
                </a:solidFill>
                <a:latin typeface="Menlo-Regular" charset="0"/>
              </a:rPr>
            </a:b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{</a:t>
            </a:r>
            <a:br>
              <a:rPr lang="en-US" dirty="0" smtClean="0">
                <a:solidFill>
                  <a:srgbClr val="1A1A1A"/>
                </a:solidFill>
                <a:latin typeface="Menlo-Regular" charset="0"/>
              </a:rPr>
            </a:b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// ...</a:t>
            </a: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/>
            </a:r>
            <a:br>
              <a:rPr lang="en-US" dirty="0" smtClean="0">
                <a:solidFill>
                  <a:srgbClr val="1A1A1A"/>
                </a:solidFill>
                <a:latin typeface="Menlo-Regular" charset="0"/>
              </a:rPr>
            </a:b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- </a:t>
            </a:r>
            <a:r>
              <a:rPr lang="en-US" dirty="0"/>
              <a:t>Combining routes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 </a:t>
            </a:r>
            <a:r>
              <a:rPr lang="en-US" dirty="0"/>
              <a:t>attributes on the controller are combined with route attributes on the individual actions</a:t>
            </a:r>
            <a:r>
              <a:rPr lang="en-US" dirty="0" smtClean="0"/>
              <a:t>.</a:t>
            </a:r>
          </a:p>
          <a:p>
            <a:r>
              <a:rPr lang="en-US" dirty="0"/>
              <a:t>Placing a route attribute on the controller makes </a:t>
            </a:r>
            <a:r>
              <a:rPr lang="en-US" b="1" dirty="0"/>
              <a:t>all</a:t>
            </a:r>
            <a:r>
              <a:rPr lang="en-US" dirty="0"/>
              <a:t> actions in the controller use attribute routing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1954" y="3862746"/>
            <a:ext cx="8195733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"products"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ProductsApiController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ListProducts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 { ... }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"{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id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}"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GetProduct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id) { ... }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Combining </a:t>
            </a:r>
            <a:r>
              <a:rPr lang="en-US" dirty="0" smtClean="0"/>
              <a:t>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 templates applied to an action that begin with a </a:t>
            </a:r>
            <a:r>
              <a:rPr lang="en-US" dirty="0"/>
              <a:t>/</a:t>
            </a:r>
            <a:r>
              <a:rPr lang="en-US" dirty="0"/>
              <a:t> do not get combined with route templates applied to the controller.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6111" y="2900194"/>
            <a:ext cx="11401778" cy="369331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"Home"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HomeController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Combines to define the route template "Home"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"Index"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Combines to define the route template "Home/Index"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Does not combine, defines the route template ""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Index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{</a:t>
            </a:r>
            <a:r>
              <a:rPr lang="et-EE" dirty="0" smtClean="0">
                <a:solidFill>
                  <a:srgbClr val="1A1A1A"/>
                </a:solidFill>
                <a:latin typeface="Menlo-Regular" charset="0"/>
              </a:rPr>
              <a:t>...</a:t>
            </a:r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}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"About"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Combines to define the route template "Home/About"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About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{</a:t>
            </a:r>
            <a:r>
              <a:rPr lang="et-EE" dirty="0" smtClean="0">
                <a:solidFill>
                  <a:srgbClr val="1A1A1A"/>
                </a:solidFill>
                <a:latin typeface="Menlo-Regular" charset="0"/>
              </a:rPr>
              <a:t>...</a:t>
            </a:r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}   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- Token </a:t>
            </a:r>
            <a:r>
              <a:rPr lang="en-US" dirty="0"/>
              <a:t>replacement in route templates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Attribute </a:t>
            </a:r>
            <a:r>
              <a:rPr lang="en-US" dirty="0"/>
              <a:t>routes support </a:t>
            </a:r>
            <a:r>
              <a:rPr lang="en-US" i="1" dirty="0"/>
              <a:t>token replacement</a:t>
            </a:r>
            <a:r>
              <a:rPr lang="en-US" dirty="0"/>
              <a:t> by enclosing a token in square-braces </a:t>
            </a:r>
            <a:r>
              <a:rPr lang="en-US" dirty="0" smtClean="0"/>
              <a:t>([</a:t>
            </a:r>
            <a:r>
              <a:rPr lang="en-US" dirty="0"/>
              <a:t> </a:t>
            </a:r>
            <a:r>
              <a:rPr lang="en-US" dirty="0" smtClean="0"/>
              <a:t>]).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tokens </a:t>
            </a:r>
            <a:r>
              <a:rPr lang="en-US" dirty="0"/>
              <a:t>[action]</a:t>
            </a:r>
            <a:r>
              <a:rPr lang="en-US" dirty="0"/>
              <a:t>, </a:t>
            </a:r>
            <a:r>
              <a:rPr lang="en-US" dirty="0"/>
              <a:t>[area]</a:t>
            </a:r>
            <a:r>
              <a:rPr lang="en-US" dirty="0"/>
              <a:t>, and </a:t>
            </a:r>
            <a:r>
              <a:rPr lang="en-US" dirty="0"/>
              <a:t>[controller]</a:t>
            </a:r>
            <a:r>
              <a:rPr lang="en-US" dirty="0"/>
              <a:t> will be replaced with the values of the action name, area name, and controller name from the action where the route is defined.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03510" y="3647786"/>
            <a:ext cx="7862712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"[controller]/[action]"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ProductsController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Matches '/Products/List'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List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 </a:t>
            </a: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/>
            </a:r>
            <a:br>
              <a:rPr lang="en-US" dirty="0" smtClean="0">
                <a:solidFill>
                  <a:srgbClr val="1A1A1A"/>
                </a:solidFill>
                <a:latin typeface="Menlo-Regular" charset="0"/>
              </a:rPr>
            </a:b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	{</a:t>
            </a:r>
            <a:r>
              <a:rPr lang="mr-IN" dirty="0" smtClean="0">
                <a:solidFill>
                  <a:srgbClr val="0F7001"/>
                </a:solidFill>
                <a:latin typeface="Menlo-Regular" charset="0"/>
              </a:rPr>
              <a:t>...</a:t>
            </a:r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"{id}"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Matches '/Products/Edit/{id}'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Edit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</a:t>
            </a:r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r>
              <a:rPr lang="en-US" dirty="0" smtClean="0">
                <a:solidFill>
                  <a:srgbClr val="1A1A1A"/>
                </a:solidFill>
                <a:latin typeface="Menlo-Regular" charset="0"/>
              </a:rPr>
              <a:t>	{</a:t>
            </a:r>
            <a:r>
              <a:rPr lang="mr-IN" dirty="0" smtClean="0">
                <a:solidFill>
                  <a:srgbClr val="1A1A1A"/>
                </a:solidFill>
                <a:latin typeface="Menlo-Regular" charset="0"/>
              </a:rPr>
              <a:t>…}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</a:t>
            </a:r>
            <a:r>
              <a:rPr lang="mr-IN" dirty="0" smtClean="0"/>
              <a:t>–</a:t>
            </a:r>
            <a:r>
              <a:rPr lang="en-US" dirty="0" smtClean="0"/>
              <a:t> Route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{ } </a:t>
            </a:r>
            <a:r>
              <a:rPr lang="mr-IN" dirty="0" smtClean="0"/>
              <a:t>–</a:t>
            </a:r>
            <a:r>
              <a:rPr lang="en-US" dirty="0" smtClean="0"/>
              <a:t> define route parameters</a:t>
            </a:r>
            <a:br>
              <a:rPr lang="en-US" dirty="0" smtClean="0"/>
            </a:br>
            <a:r>
              <a:rPr lang="en-US" dirty="0" smtClean="0"/>
              <a:t>Can specify multiple, must be separated by literal value</a:t>
            </a:r>
            <a:br>
              <a:rPr lang="en-US" dirty="0" smtClean="0"/>
            </a:br>
            <a:r>
              <a:rPr lang="en-US" dirty="0" smtClean="0"/>
              <a:t>Must have a name, my have additional attributes</a:t>
            </a:r>
          </a:p>
          <a:p>
            <a:r>
              <a:rPr lang="en-US" dirty="0" smtClean="0"/>
              <a:t>* - catch </a:t>
            </a:r>
            <a:r>
              <a:rPr lang="en-US" dirty="0"/>
              <a:t>all parameter</a:t>
            </a:r>
            <a:br>
              <a:rPr lang="en-US" dirty="0"/>
            </a:br>
            <a:r>
              <a:rPr lang="en-US" dirty="0"/>
              <a:t>blog</a:t>
            </a:r>
            <a:r>
              <a:rPr lang="en-US" dirty="0" smtClean="0"/>
              <a:t>/{*foo}</a:t>
            </a:r>
            <a:r>
              <a:rPr lang="en-US" dirty="0"/>
              <a:t> would match any URI that started with </a:t>
            </a:r>
            <a:r>
              <a:rPr lang="en-US" dirty="0"/>
              <a:t>/blog</a:t>
            </a:r>
            <a:r>
              <a:rPr lang="en-US" dirty="0"/>
              <a:t> and had any value following it (which would be assigned to the </a:t>
            </a:r>
            <a:r>
              <a:rPr lang="en-US" dirty="0" smtClean="0"/>
              <a:t>foo</a:t>
            </a:r>
            <a:r>
              <a:rPr lang="en-US" dirty="0"/>
              <a:t> route value). </a:t>
            </a:r>
            <a:endParaRPr lang="en-US" dirty="0"/>
          </a:p>
          <a:p>
            <a:r>
              <a:rPr lang="en-US" dirty="0"/>
              <a:t>Route parameters may have </a:t>
            </a:r>
            <a:r>
              <a:rPr lang="en-US" i="1" dirty="0"/>
              <a:t>default </a:t>
            </a:r>
            <a:r>
              <a:rPr lang="en-US" i="1" dirty="0" smtClean="0"/>
              <a:t>values</a:t>
            </a:r>
            <a:br>
              <a:rPr lang="en-US" i="1" dirty="0" smtClean="0"/>
            </a:br>
            <a:r>
              <a:rPr lang="en-US" dirty="0"/>
              <a:t>{controller=Home</a:t>
            </a:r>
            <a:r>
              <a:rPr lang="en-US" dirty="0" smtClean="0"/>
              <a:t>}</a:t>
            </a:r>
          </a:p>
          <a:p>
            <a:r>
              <a:rPr lang="en-US" dirty="0" smtClean="0"/>
              <a:t>name? </a:t>
            </a:r>
            <a:r>
              <a:rPr lang="mr-IN" dirty="0" smtClean="0"/>
              <a:t>–</a:t>
            </a:r>
            <a:r>
              <a:rPr lang="en-US" dirty="0" smtClean="0"/>
              <a:t> may be optional</a:t>
            </a:r>
          </a:p>
          <a:p>
            <a:r>
              <a:rPr lang="en-US" dirty="0" err="1" smtClean="0"/>
              <a:t>name:int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use : to specify an route constraint</a:t>
            </a:r>
            <a:br>
              <a:rPr lang="en-US" dirty="0" smtClean="0"/>
            </a:br>
            <a:r>
              <a:rPr lang="en-US" dirty="0"/>
              <a:t>blog/{</a:t>
            </a:r>
            <a:r>
              <a:rPr lang="en-US" dirty="0" err="1"/>
              <a:t>article:minlength</a:t>
            </a:r>
            <a:r>
              <a:rPr lang="en-US" dirty="0"/>
              <a:t>(10)}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</a:t>
            </a:r>
            <a:r>
              <a:rPr lang="mr-IN" dirty="0" smtClean="0"/>
              <a:t>–</a:t>
            </a:r>
            <a:r>
              <a:rPr lang="en-US" dirty="0" smtClean="0"/>
              <a:t> Route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using constraints for </a:t>
            </a:r>
            <a:r>
              <a:rPr lang="en-US" b="1" dirty="0"/>
              <a:t>input validation</a:t>
            </a:r>
            <a:r>
              <a:rPr lang="en-US" dirty="0"/>
              <a:t>, because doing so means that invalid input will result in a 404 (Not Found) instead of a 400 with an appropriate error message. Route constraints should be used to </a:t>
            </a:r>
            <a:r>
              <a:rPr lang="en-US" b="1" dirty="0"/>
              <a:t>disambiguate</a:t>
            </a:r>
            <a:r>
              <a:rPr lang="en-US" dirty="0"/>
              <a:t> between similar routes, not to validate the inputs for a particular </a:t>
            </a:r>
            <a:r>
              <a:rPr lang="en-US" dirty="0" smtClean="0"/>
              <a:t>route.</a:t>
            </a:r>
          </a:p>
          <a:p>
            <a:r>
              <a:rPr lang="en-US" dirty="0" smtClean="0"/>
              <a:t>Constraints are</a:t>
            </a:r>
            <a:br>
              <a:rPr lang="en-US" dirty="0" smtClean="0"/>
            </a:br>
            <a:r>
              <a:rPr lang="en-US" dirty="0" err="1" smtClean="0"/>
              <a:t>int</a:t>
            </a:r>
            <a:r>
              <a:rPr lang="en-US" dirty="0" smtClean="0"/>
              <a:t>, bool, </a:t>
            </a:r>
            <a:r>
              <a:rPr lang="en-US" dirty="0" err="1" smtClean="0"/>
              <a:t>datetime</a:t>
            </a:r>
            <a:r>
              <a:rPr lang="en-US" dirty="0" smtClean="0"/>
              <a:t>, decimal, double, float, </a:t>
            </a:r>
            <a:r>
              <a:rPr lang="en-US" dirty="0" err="1" smtClean="0"/>
              <a:t>guid</a:t>
            </a:r>
            <a:r>
              <a:rPr lang="en-US" dirty="0" smtClean="0"/>
              <a:t>, long</a:t>
            </a:r>
            <a:br>
              <a:rPr lang="en-US" dirty="0" smtClean="0"/>
            </a:br>
            <a:r>
              <a:rPr lang="en-US" dirty="0" err="1" smtClean="0"/>
              <a:t>minlength</a:t>
            </a:r>
            <a:r>
              <a:rPr lang="en-US" dirty="0" smtClean="0"/>
              <a:t>(value), </a:t>
            </a:r>
            <a:r>
              <a:rPr lang="en-US" dirty="0" err="1" smtClean="0"/>
              <a:t>maxlength</a:t>
            </a:r>
            <a:r>
              <a:rPr lang="en-US" dirty="0" smtClean="0"/>
              <a:t>(value), length(value), length(</a:t>
            </a:r>
            <a:r>
              <a:rPr lang="en-US" dirty="0" err="1" smtClean="0"/>
              <a:t>min,max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min(value), max(value), range(min, max)</a:t>
            </a:r>
            <a:br>
              <a:rPr lang="en-US" dirty="0" smtClean="0"/>
            </a:br>
            <a:r>
              <a:rPr lang="en-US" dirty="0" smtClean="0"/>
              <a:t>alpha, regex(expression),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Business logic and its persistence</a:t>
            </a:r>
          </a:p>
          <a:p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Template for displaying data</a:t>
            </a:r>
          </a:p>
          <a:p>
            <a:r>
              <a:rPr lang="en-US" dirty="0" smtClean="0"/>
              <a:t>Controller</a:t>
            </a:r>
          </a:p>
          <a:p>
            <a:pPr lvl="1"/>
            <a:r>
              <a:rPr lang="en-US" dirty="0" smtClean="0"/>
              <a:t>Communication between Model, View and end-user</a:t>
            </a:r>
          </a:p>
          <a:p>
            <a:pPr lvl="1"/>
            <a:endParaRPr lang="en-US" dirty="0"/>
          </a:p>
          <a:p>
            <a:r>
              <a:rPr lang="en-US" dirty="0" err="1" smtClean="0"/>
              <a:t>ViewModel</a:t>
            </a:r>
            <a:endParaRPr lang="en-US" dirty="0" smtClean="0"/>
          </a:p>
          <a:p>
            <a:pPr lvl="1"/>
            <a:r>
              <a:rPr lang="en-US" dirty="0" smtClean="0"/>
              <a:t>Models used for supplying views with complex (strongly typed)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</a:t>
            </a:r>
            <a:r>
              <a:rPr lang="mr-IN" dirty="0" smtClean="0"/>
              <a:t>–</a:t>
            </a:r>
            <a:r>
              <a:rPr lang="en-US" dirty="0" smtClean="0"/>
              <a:t> Model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Maps data from from HTTP request to action parameters</a:t>
            </a:r>
          </a:p>
          <a:p>
            <a:r>
              <a:rPr lang="en-US" dirty="0" smtClean="0"/>
              <a:t>Order of binding</a:t>
            </a:r>
          </a:p>
          <a:p>
            <a:pPr lvl="1"/>
            <a:r>
              <a:rPr lang="en-US" dirty="0" smtClean="0"/>
              <a:t>Form values (POST)</a:t>
            </a:r>
          </a:p>
          <a:p>
            <a:pPr lvl="1"/>
            <a:r>
              <a:rPr lang="en-US" dirty="0" smtClean="0"/>
              <a:t>Route values</a:t>
            </a:r>
          </a:p>
          <a:p>
            <a:pPr lvl="1"/>
            <a:r>
              <a:rPr lang="en-US" dirty="0" smtClean="0"/>
              <a:t>Query string (</a:t>
            </a:r>
            <a:r>
              <a:rPr lang="mr-IN" dirty="0" smtClean="0"/>
              <a:t>…</a:t>
            </a:r>
            <a:r>
              <a:rPr lang="et-EE" dirty="0" err="1" smtClean="0"/>
              <a:t>foo</a:t>
            </a:r>
            <a:r>
              <a:rPr lang="et-EE" dirty="0" smtClean="0"/>
              <a:t>/?</a:t>
            </a:r>
            <a:r>
              <a:rPr lang="et-EE" dirty="0" err="1" smtClean="0"/>
              <a:t>bar</a:t>
            </a:r>
            <a:r>
              <a:rPr lang="et-EE" dirty="0" smtClean="0"/>
              <a:t>=</a:t>
            </a:r>
            <a:r>
              <a:rPr lang="et-EE" dirty="0" err="1" smtClean="0"/>
              <a:t>fido</a:t>
            </a:r>
            <a:r>
              <a:rPr lang="et-EE" dirty="0" smtClean="0"/>
              <a:t>)</a:t>
            </a:r>
          </a:p>
          <a:p>
            <a:pPr lvl="1"/>
            <a:endParaRPr lang="et-EE" dirty="0"/>
          </a:p>
          <a:p>
            <a:r>
              <a:rPr lang="en-US" dirty="0" smtClean="0"/>
              <a:t>Route: {controller=Home</a:t>
            </a:r>
            <a:r>
              <a:rPr lang="en-US" dirty="0"/>
              <a:t>}/{action=Index}/{id</a:t>
            </a:r>
            <a:r>
              <a:rPr lang="en-US" dirty="0" smtClean="0"/>
              <a:t>?}</a:t>
            </a:r>
            <a:br>
              <a:rPr lang="en-US" dirty="0" smtClean="0"/>
            </a:br>
            <a:r>
              <a:rPr lang="en-US" dirty="0" smtClean="0"/>
              <a:t>request: </a:t>
            </a:r>
            <a:r>
              <a:rPr lang="mr-IN" dirty="0" smtClean="0"/>
              <a:t>…</a:t>
            </a:r>
            <a:r>
              <a:rPr lang="et-EE" dirty="0" smtClean="0"/>
              <a:t>./</a:t>
            </a:r>
            <a:r>
              <a:rPr lang="en-US" dirty="0" smtClean="0"/>
              <a:t>movies/edit/2</a:t>
            </a:r>
            <a:br>
              <a:rPr lang="en-US" dirty="0" smtClean="0"/>
            </a:br>
            <a:r>
              <a:rPr lang="en-US" dirty="0"/>
              <a:t>public</a:t>
            </a:r>
            <a:r>
              <a:rPr lang="en-US" dirty="0"/>
              <a:t> </a:t>
            </a:r>
            <a:r>
              <a:rPr lang="en-US" dirty="0" err="1"/>
              <a:t>IActionResult</a:t>
            </a:r>
            <a:r>
              <a:rPr lang="en-US" dirty="0"/>
              <a:t> </a:t>
            </a:r>
            <a:r>
              <a:rPr lang="en-US" dirty="0"/>
              <a:t>Edit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? id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Model binding also works on complex types </a:t>
            </a:r>
            <a:r>
              <a:rPr lang="mr-IN" dirty="0" smtClean="0"/>
              <a:t>–</a:t>
            </a:r>
            <a:r>
              <a:rPr lang="en-US" dirty="0" smtClean="0"/>
              <a:t> reflection, recursion </a:t>
            </a:r>
            <a:r>
              <a:rPr lang="mr-IN" dirty="0" smtClean="0"/>
              <a:t>–</a:t>
            </a:r>
            <a:r>
              <a:rPr lang="en-US" dirty="0" smtClean="0"/>
              <a:t> type must have default constructor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</a:t>
            </a:r>
            <a:r>
              <a:rPr lang="mr-IN" dirty="0" smtClean="0"/>
              <a:t>–</a:t>
            </a:r>
            <a:r>
              <a:rPr lang="en-US" dirty="0" smtClean="0"/>
              <a:t> Model binding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BindRequired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adds and model state error, if cannot bind</a:t>
            </a:r>
          </a:p>
          <a:p>
            <a:r>
              <a:rPr lang="en-US" dirty="0" err="1" smtClean="0"/>
              <a:t>BindNever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switch off binder for this parameter</a:t>
            </a:r>
          </a:p>
          <a:p>
            <a:r>
              <a:rPr lang="en-US" dirty="0" err="1" smtClean="0"/>
              <a:t>FromHeader</a:t>
            </a:r>
            <a:r>
              <a:rPr lang="en-US" dirty="0" smtClean="0"/>
              <a:t>, </a:t>
            </a:r>
            <a:r>
              <a:rPr lang="en-US" dirty="0" err="1" smtClean="0"/>
              <a:t>FromQuery</a:t>
            </a:r>
            <a:r>
              <a:rPr lang="en-US" dirty="0" smtClean="0"/>
              <a:t>, </a:t>
            </a:r>
            <a:r>
              <a:rPr lang="en-US" dirty="0" err="1" smtClean="0"/>
              <a:t>FromRoute</a:t>
            </a:r>
            <a:r>
              <a:rPr lang="en-US" dirty="0" smtClean="0"/>
              <a:t>, </a:t>
            </a:r>
            <a:r>
              <a:rPr lang="en-US" dirty="0" err="1" smtClean="0"/>
              <a:t>FromForm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select source</a:t>
            </a:r>
          </a:p>
          <a:p>
            <a:r>
              <a:rPr lang="en-US" dirty="0" err="1" smtClean="0"/>
              <a:t>FromBody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from request body, use formatter based on content type (</a:t>
            </a:r>
            <a:r>
              <a:rPr lang="en-US" dirty="0" err="1" smtClean="0"/>
              <a:t>json</a:t>
            </a:r>
            <a:r>
              <a:rPr lang="en-US" dirty="0" smtClean="0"/>
              <a:t>, xml)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</a:t>
            </a:r>
            <a:r>
              <a:rPr lang="mr-IN" dirty="0" smtClean="0"/>
              <a:t>–</a:t>
            </a:r>
            <a:r>
              <a:rPr lang="en-US" dirty="0" smtClean="0"/>
              <a:t> Model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Validation attributes</a:t>
            </a:r>
            <a:br>
              <a:rPr lang="en-US" dirty="0" smtClean="0"/>
            </a:br>
            <a:r>
              <a:rPr lang="en-US" dirty="0" smtClean="0"/>
              <a:t>mostly in </a:t>
            </a:r>
            <a:r>
              <a:rPr lang="en-US" dirty="0" smtClean="0">
                <a:hlinkClick r:id="rId2"/>
              </a:rPr>
              <a:t>System.ComponentModel.DataAnnotations</a:t>
            </a:r>
            <a:endParaRPr lang="en-US" dirty="0"/>
          </a:p>
          <a:p>
            <a:r>
              <a:rPr lang="en-US" dirty="0" smtClean="0"/>
              <a:t>[Required], [</a:t>
            </a:r>
            <a:r>
              <a:rPr lang="en-US" dirty="0" err="1" smtClean="0"/>
              <a:t>MaxLength</a:t>
            </a:r>
            <a:r>
              <a:rPr lang="en-US" dirty="0" smtClean="0"/>
              <a:t>()],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Model validation occurs prior to action </a:t>
            </a:r>
            <a:r>
              <a:rPr lang="en-US" dirty="0" err="1" smtClean="0"/>
              <a:t>invokation</a:t>
            </a:r>
            <a:endParaRPr lang="en-US" dirty="0" smtClean="0"/>
          </a:p>
          <a:p>
            <a:r>
              <a:rPr lang="en-US" dirty="0" smtClean="0"/>
              <a:t>Actions has to inspect </a:t>
            </a:r>
            <a:r>
              <a:rPr lang="en-US" dirty="0" err="1" smtClean="0"/>
              <a:t>ModelState.IsValid</a:t>
            </a:r>
            <a:endParaRPr lang="en-US" dirty="0" smtClean="0"/>
          </a:p>
          <a:p>
            <a:r>
              <a:rPr lang="en-US" dirty="0" smtClean="0"/>
              <a:t>If needed, call </a:t>
            </a:r>
            <a:r>
              <a:rPr lang="en-US" dirty="0" err="1" smtClean="0"/>
              <a:t>TryValidateModel</a:t>
            </a:r>
            <a:r>
              <a:rPr lang="en-US" dirty="0" smtClean="0"/>
              <a:t>(</a:t>
            </a:r>
            <a:r>
              <a:rPr lang="en-US" dirty="0" err="1" smtClean="0"/>
              <a:t>someModel</a:t>
            </a:r>
            <a:r>
              <a:rPr lang="en-US" dirty="0" smtClean="0"/>
              <a:t>) again</a:t>
            </a:r>
          </a:p>
          <a:p>
            <a:endParaRPr lang="en-US" dirty="0"/>
          </a:p>
          <a:p>
            <a:r>
              <a:rPr lang="en-US" dirty="0" smtClean="0"/>
              <a:t>Custom validation, client-side validation, remote validation - later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2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89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34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9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7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</a:t>
            </a:r>
            <a:r>
              <a:rPr lang="mr-IN" dirty="0" smtClean="0"/>
              <a:t>–</a:t>
            </a:r>
            <a:r>
              <a:rPr lang="en-US" dirty="0" smtClean="0"/>
              <a:t> Request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2052918"/>
            <a:ext cx="6584421" cy="42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</a:t>
            </a:r>
            <a:r>
              <a:rPr lang="mr-IN" dirty="0" smtClean="0"/>
              <a:t>–</a:t>
            </a:r>
            <a:r>
              <a:rPr lang="en-US" dirty="0" smtClean="0"/>
              <a:t> Simplest ASP.NET Core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0473" y="1931454"/>
            <a:ext cx="9200444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using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Microsoft.AspNetCore.Builder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using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Microsoft.AspNetCore.Hosting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using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Microsoft.AspNetCore.Http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Startup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Configure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IApplicationBuilder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app)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app.Run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context =&gt;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await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context.Response.WriteAsync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"Hello, World!"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});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</a:t>
            </a:r>
            <a:r>
              <a:rPr lang="mr-IN" dirty="0" smtClean="0"/>
              <a:t>–</a:t>
            </a:r>
            <a:r>
              <a:rPr lang="en-US" dirty="0" smtClean="0"/>
              <a:t> Middleware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3312" y="1628424"/>
            <a:ext cx="10594624" cy="48013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Startup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Configure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IApplicationBuilder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app)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app.Use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(context, next) =&gt;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Do work that doesn't write to the Response.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await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next.Invoke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();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Do logging or other work that doesn't write to the Response.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});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app.Run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context =&gt;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await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context.Response.WriteAsync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"Hello from 2nd delegate."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});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</a:t>
            </a:r>
            <a:r>
              <a:rPr lang="mr-IN" dirty="0" smtClean="0"/>
              <a:t>–</a:t>
            </a:r>
            <a:r>
              <a:rPr lang="en-US" dirty="0" smtClean="0"/>
              <a:t> Middleware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Middleware is called in order it is added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354" y="2627164"/>
            <a:ext cx="11559823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D6A88"/>
                </a:solidFill>
                <a:latin typeface="Menlo-Regular" charset="0"/>
              </a:rPr>
              <a:t>Configure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IApplicationBuilder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app)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app.UseExceptionHandler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"/Home/Error"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Call first to catch exceptions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                                   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thrown in the following middleware.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app.UseStaticFiles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();                  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Return static files and end pipeline.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app.UseIdentity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();                    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Authenticate before you access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                           </a:t>
            </a:r>
            <a:r>
              <a:rPr lang="et-EE" sz="1600" dirty="0" smtClean="0">
                <a:solidFill>
                  <a:srgbClr val="1A1A1A"/>
                </a:solidFill>
                <a:latin typeface="Menlo-Regular" charset="0"/>
              </a:rPr>
              <a:t>			</a:t>
            </a:r>
            <a:r>
              <a:rPr lang="mr-IN" sz="1600" dirty="0" smtClean="0">
                <a:solidFill>
                  <a:srgbClr val="0F7001"/>
                </a:solidFill>
                <a:latin typeface="Menlo-Regular" charset="0"/>
              </a:rPr>
              <a:t>// </a:t>
            </a:r>
            <a:r>
              <a:rPr lang="mr-IN" sz="1600" dirty="0" err="1">
                <a:solidFill>
                  <a:srgbClr val="0F7001"/>
                </a:solidFill>
                <a:latin typeface="Menlo-Regular" charset="0"/>
              </a:rPr>
              <a:t>secure</a:t>
            </a:r>
            <a:r>
              <a:rPr lang="mr-IN" sz="1600" dirty="0">
                <a:solidFill>
                  <a:srgbClr val="0F7001"/>
                </a:solidFill>
                <a:latin typeface="Menlo-Regular" charset="0"/>
              </a:rPr>
              <a:t> </a:t>
            </a:r>
            <a:r>
              <a:rPr lang="mr-IN" sz="1600" dirty="0" err="1">
                <a:solidFill>
                  <a:srgbClr val="0F7001"/>
                </a:solidFill>
                <a:latin typeface="Menlo-Regular" charset="0"/>
              </a:rPr>
              <a:t>resources</a:t>
            </a:r>
            <a:r>
              <a:rPr lang="mr-IN" sz="1600" dirty="0">
                <a:solidFill>
                  <a:srgbClr val="0F7001"/>
                </a:solidFill>
                <a:latin typeface="Menlo-Regular" charset="0"/>
              </a:rPr>
              <a:t>.</a:t>
            </a:r>
            <a:endParaRPr lang="mr-IN" sz="1600" dirty="0">
              <a:solidFill>
                <a:srgbClr val="1A1A1A"/>
              </a:solidFill>
              <a:latin typeface="Menlo-Regular" charset="0"/>
            </a:endParaRPr>
          </a:p>
          <a:p>
            <a:endParaRPr lang="mr-IN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600" dirty="0" err="1" smtClean="0">
                <a:solidFill>
                  <a:srgbClr val="1A1A1A"/>
                </a:solidFill>
                <a:latin typeface="Menlo-Regular" charset="0"/>
              </a:rPr>
              <a:t>app.UseMvc</a:t>
            </a:r>
            <a:r>
              <a:rPr lang="en-US" sz="1600" dirty="0" smtClean="0">
                <a:solidFill>
                  <a:srgbClr val="1A1A1A"/>
                </a:solidFill>
                <a:latin typeface="Menlo-Regular" charset="0"/>
              </a:rPr>
              <a:t>();                          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Add MVC to the request pipeline.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27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- Middleware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Pipeline is configured with methods</a:t>
            </a:r>
          </a:p>
          <a:p>
            <a:pPr lvl="1"/>
            <a:r>
              <a:rPr lang="en-US" dirty="0" smtClean="0"/>
              <a:t>Run </a:t>
            </a:r>
            <a:r>
              <a:rPr lang="mr-IN" dirty="0" smtClean="0"/>
              <a:t>–</a:t>
            </a:r>
            <a:r>
              <a:rPr lang="en-US" dirty="0" smtClean="0"/>
              <a:t> short circuit, return</a:t>
            </a:r>
          </a:p>
          <a:p>
            <a:pPr lvl="1"/>
            <a:r>
              <a:rPr lang="en-US" dirty="0" smtClean="0"/>
              <a:t>Map - branch</a:t>
            </a:r>
          </a:p>
          <a:p>
            <a:pPr lvl="1"/>
            <a:r>
              <a:rPr lang="en-US" dirty="0" smtClean="0"/>
              <a:t>Use </a:t>
            </a:r>
            <a:r>
              <a:rPr lang="mr-IN" dirty="0" smtClean="0"/>
              <a:t>–</a:t>
            </a:r>
            <a:r>
              <a:rPr lang="en-US" dirty="0" smtClean="0"/>
              <a:t> Chaining middleware-s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-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Controller </a:t>
            </a:r>
            <a:r>
              <a:rPr lang="mr-IN" dirty="0" smtClean="0"/>
              <a:t>–</a:t>
            </a:r>
            <a:r>
              <a:rPr lang="en-US" dirty="0" smtClean="0"/>
              <a:t> define and group actions (or action method) for servicing incoming web requests.</a:t>
            </a:r>
          </a:p>
          <a:p>
            <a:r>
              <a:rPr lang="en-US" dirty="0" smtClean="0"/>
              <a:t>Controller can be any class that ends in “Controller” or inherits from class that ends with “Controller”</a:t>
            </a:r>
          </a:p>
          <a:p>
            <a:r>
              <a:rPr lang="en-US" dirty="0" smtClean="0"/>
              <a:t>Convention is (but are not required)</a:t>
            </a:r>
          </a:p>
          <a:p>
            <a:pPr lvl="1"/>
            <a:r>
              <a:rPr lang="en-US" dirty="0" smtClean="0"/>
              <a:t>Controllers are located in “Controllers” folder</a:t>
            </a:r>
          </a:p>
          <a:p>
            <a:pPr lvl="1"/>
            <a:r>
              <a:rPr lang="en-US" dirty="0" smtClean="0"/>
              <a:t>Controllers inherit from </a:t>
            </a:r>
            <a:r>
              <a:rPr lang="en-US" dirty="0" err="1"/>
              <a:t>Microsoft.AspNetCore.Mvc.Controller</a:t>
            </a:r>
            <a:r>
              <a:rPr lang="en-US" dirty="0" smtClean="0"/>
              <a:t> </a:t>
            </a:r>
          </a:p>
          <a:p>
            <a:r>
              <a:rPr lang="en-US" dirty="0"/>
              <a:t>The Controller is a UI level abstraction. Its responsibility is to ensure incoming request data is valid and to choose which </a:t>
            </a:r>
            <a:r>
              <a:rPr lang="en-US" dirty="0" smtClean="0"/>
              <a:t>view or result should </a:t>
            </a:r>
            <a:r>
              <a:rPr lang="en-US" dirty="0"/>
              <a:t>be returned. In well-factored apps it will not directly include data access or business logic, but instead will delegate to services handling these responsibilities.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-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Inheriting from base Controller gives lots of helpful methods and properties</a:t>
            </a:r>
          </a:p>
          <a:p>
            <a:r>
              <a:rPr lang="en-US" dirty="0" smtClean="0"/>
              <a:t>Most importantly returning various responses</a:t>
            </a:r>
          </a:p>
          <a:p>
            <a:pPr lvl="1"/>
            <a:r>
              <a:rPr lang="en-US" dirty="0" smtClean="0"/>
              <a:t>View</a:t>
            </a:r>
          </a:p>
          <a:p>
            <a:pPr lvl="2"/>
            <a:r>
              <a:rPr lang="en-US" dirty="0" smtClean="0"/>
              <a:t>Return View(</a:t>
            </a:r>
            <a:r>
              <a:rPr lang="en-US" dirty="0" err="1" smtClean="0"/>
              <a:t>viewModel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HTTP Status Code</a:t>
            </a:r>
          </a:p>
          <a:p>
            <a:pPr lvl="2"/>
            <a:r>
              <a:rPr lang="en-US" dirty="0" smtClean="0"/>
              <a:t>Return </a:t>
            </a:r>
            <a:r>
              <a:rPr lang="en-US" dirty="0" err="1" smtClean="0"/>
              <a:t>BadRequest</a:t>
            </a:r>
            <a:r>
              <a:rPr lang="en-US" dirty="0" smtClean="0"/>
              <a:t>();</a:t>
            </a:r>
          </a:p>
          <a:p>
            <a:pPr lvl="1"/>
            <a:r>
              <a:rPr lang="en-US" dirty="0" smtClean="0"/>
              <a:t>Formatted Response</a:t>
            </a:r>
          </a:p>
          <a:p>
            <a:pPr lvl="2"/>
            <a:r>
              <a:rPr lang="en-US" dirty="0" smtClean="0"/>
              <a:t>Return </a:t>
            </a:r>
            <a:r>
              <a:rPr lang="en-US" dirty="0" err="1" smtClean="0"/>
              <a:t>Json</a:t>
            </a:r>
            <a:r>
              <a:rPr lang="en-US" dirty="0" smtClean="0"/>
              <a:t>(</a:t>
            </a:r>
            <a:r>
              <a:rPr lang="en-US" dirty="0" err="1" smtClean="0"/>
              <a:t>someObject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Content negotiated response</a:t>
            </a:r>
          </a:p>
          <a:p>
            <a:pPr lvl="2"/>
            <a:r>
              <a:rPr lang="en-US" dirty="0" smtClean="0"/>
              <a:t>Return Ok();</a:t>
            </a:r>
          </a:p>
          <a:p>
            <a:pPr lvl="1"/>
            <a:r>
              <a:rPr lang="en-US" dirty="0" smtClean="0"/>
              <a:t>Redirect </a:t>
            </a:r>
          </a:p>
          <a:p>
            <a:pPr lvl="2"/>
            <a:r>
              <a:rPr lang="en-US" dirty="0" smtClean="0"/>
              <a:t>Return </a:t>
            </a:r>
            <a:r>
              <a:rPr lang="en-US" dirty="0" err="1" smtClean="0"/>
              <a:t>RedirectToAction</a:t>
            </a:r>
            <a:r>
              <a:rPr lang="en-US" dirty="0" smtClean="0"/>
              <a:t>(“Complete”, </a:t>
            </a:r>
            <a:r>
              <a:rPr lang="en-US" dirty="0" err="1" smtClean="0"/>
              <a:t>viewModel</a:t>
            </a:r>
            <a:r>
              <a:rPr lang="en-US" dirty="0" smtClean="0"/>
              <a:t>);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10280</TotalTime>
  <Words>1146</Words>
  <Application>Microsoft Macintosh PowerPoint</Application>
  <PresentationFormat>Widescreen</PresentationFormat>
  <Paragraphs>270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Century Gothic</vt:lpstr>
      <vt:lpstr>Consolas</vt:lpstr>
      <vt:lpstr>Mangal</vt:lpstr>
      <vt:lpstr>Menlo-Regular</vt:lpstr>
      <vt:lpstr>Wingdings 3</vt:lpstr>
      <vt:lpstr>Arial</vt:lpstr>
      <vt:lpstr>Ion</vt:lpstr>
      <vt:lpstr>Building Web Applications with Microsoft ASP.NET - I376 Web Application Programming II – I713</vt:lpstr>
      <vt:lpstr>MVC</vt:lpstr>
      <vt:lpstr>MVC – Request Pipeline</vt:lpstr>
      <vt:lpstr>MVC – Simplest ASP.NET Core app</vt:lpstr>
      <vt:lpstr>MVC – Middleware ordering</vt:lpstr>
      <vt:lpstr>MVC – Middleware ordering</vt:lpstr>
      <vt:lpstr>MVC - Middleware</vt:lpstr>
      <vt:lpstr>MVC - Controller</vt:lpstr>
      <vt:lpstr>MVC - Controller</vt:lpstr>
      <vt:lpstr>MVC - Routing</vt:lpstr>
      <vt:lpstr>MVC – Multiple routes</vt:lpstr>
      <vt:lpstr>MVC – Routes – mutiple matching actions</vt:lpstr>
      <vt:lpstr>MVC – Routing - Attributes</vt:lpstr>
      <vt:lpstr>MVC – Routing - Attributes</vt:lpstr>
      <vt:lpstr>MVC - Combining routes </vt:lpstr>
      <vt:lpstr>MVC - Combining routes</vt:lpstr>
      <vt:lpstr>MVC - Token replacement in route templates </vt:lpstr>
      <vt:lpstr>MVC – Route template</vt:lpstr>
      <vt:lpstr>MVC – Route constraints</vt:lpstr>
      <vt:lpstr>MVC – Model binding</vt:lpstr>
      <vt:lpstr>MVC – Model binding attributes</vt:lpstr>
      <vt:lpstr>MVC – Model validation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87</cp:revision>
  <dcterms:created xsi:type="dcterms:W3CDTF">2015-10-15T12:35:18Z</dcterms:created>
  <dcterms:modified xsi:type="dcterms:W3CDTF">2017-04-07T17:18:23Z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