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69" r:id="rId4"/>
    <p:sldId id="270" r:id="rId5"/>
    <p:sldId id="271" r:id="rId6"/>
    <p:sldId id="272" r:id="rId7"/>
    <p:sldId id="258" r:id="rId8"/>
    <p:sldId id="263" r:id="rId9"/>
    <p:sldId id="264" r:id="rId10"/>
    <p:sldId id="265" r:id="rId11"/>
    <p:sldId id="26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49" autoAdjust="0"/>
    <p:restoredTop sz="86382"/>
  </p:normalViewPr>
  <p:slideViewPr>
    <p:cSldViewPr snapToGrid="0">
      <p:cViewPr varScale="1">
        <p:scale>
          <a:sx n="91" d="100"/>
          <a:sy n="91" d="100"/>
        </p:scale>
        <p:origin x="118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31.01.19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dirty="0"/>
              <a:t>ASP.NET Web applications – ICD0015</a:t>
            </a:r>
            <a:endParaRPr lang="et-EE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http://enos.Itcollege.ee/~akaver/ASP.NETCore</a:t>
            </a:r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ASP.NET MVC, </a:t>
            </a:r>
            <a:r>
              <a:rPr lang="en-US" noProof="0" dirty="0" err="1"/>
              <a:t>WebForms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MS has several Web technologies</a:t>
            </a:r>
          </a:p>
          <a:p>
            <a:pPr lvl="1"/>
            <a:r>
              <a:rPr lang="en-US" dirty="0"/>
              <a:t>.NET Core and ASP.NET Core</a:t>
            </a:r>
          </a:p>
          <a:p>
            <a:pPr lvl="2"/>
            <a:r>
              <a:rPr lang="en-US" noProof="0" dirty="0"/>
              <a:t>Multiplatform (Win, macOS, Linux), modular, extremely fast, modern, open source</a:t>
            </a:r>
          </a:p>
          <a:p>
            <a:pPr lvl="1"/>
            <a:r>
              <a:rPr lang="en-US" noProof="0" dirty="0"/>
              <a:t>ASP.NET MVC is predecessor to ASP.NET Core, tightly coupled to IIS and  Windows .NET framework.</a:t>
            </a:r>
          </a:p>
          <a:p>
            <a:pPr lvl="1"/>
            <a:r>
              <a:rPr lang="en-US" dirty="0" err="1"/>
              <a:t>WebForms</a:t>
            </a:r>
            <a:r>
              <a:rPr lang="en-US" dirty="0"/>
              <a:t> is even older technology (</a:t>
            </a:r>
            <a:r>
              <a:rPr lang="en-US" dirty="0" err="1"/>
              <a:t>Sharepoint</a:t>
            </a:r>
            <a:r>
              <a:rPr lang="en-US" dirty="0"/>
              <a:t>)</a:t>
            </a:r>
          </a:p>
          <a:p>
            <a:pPr lvl="2"/>
            <a:r>
              <a:rPr lang="en-US" noProof="0" dirty="0"/>
              <a:t>Similar to desktop development</a:t>
            </a:r>
          </a:p>
          <a:p>
            <a:pPr lvl="2"/>
            <a:r>
              <a:rPr lang="en-US" dirty="0"/>
              <a:t>Unclean and cluttered html, state is saved into html</a:t>
            </a:r>
          </a:p>
          <a:p>
            <a:pPr lvl="2"/>
            <a:r>
              <a:rPr lang="en-US" noProof="0" dirty="0"/>
              <a:t>Lots of readymade components</a:t>
            </a:r>
          </a:p>
          <a:p>
            <a:pPr lvl="2"/>
            <a:r>
              <a:rPr lang="en-US" dirty="0"/>
              <a:t>Every page has its own code behind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Demo </a:t>
            </a:r>
            <a:r>
              <a:rPr lang="mr-IN" noProof="0" dirty="0"/>
              <a:t>–</a:t>
            </a:r>
            <a:r>
              <a:rPr lang="en-US" noProof="0" dirty="0"/>
              <a:t> Contact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/>
              <a:t>Create</a:t>
            </a:r>
            <a:r>
              <a:rPr lang="et-EE" dirty="0"/>
              <a:t> a </a:t>
            </a:r>
            <a:r>
              <a:rPr lang="et-EE" dirty="0" err="1"/>
              <a:t>simple</a:t>
            </a:r>
            <a:r>
              <a:rPr lang="et-EE" dirty="0"/>
              <a:t> </a:t>
            </a:r>
            <a:r>
              <a:rPr lang="et-EE" dirty="0" err="1"/>
              <a:t>web</a:t>
            </a:r>
            <a:r>
              <a:rPr lang="et-EE" dirty="0"/>
              <a:t> </a:t>
            </a:r>
            <a:r>
              <a:rPr lang="et-EE" dirty="0" err="1"/>
              <a:t>application</a:t>
            </a:r>
            <a:r>
              <a:rPr lang="et-EE" dirty="0"/>
              <a:t>,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manages</a:t>
            </a:r>
            <a:r>
              <a:rPr lang="et-EE" dirty="0"/>
              <a:t> </a:t>
            </a:r>
            <a:r>
              <a:rPr lang="et-EE" dirty="0" err="1"/>
              <a:t>basic</a:t>
            </a:r>
            <a:r>
              <a:rPr lang="et-EE" dirty="0"/>
              <a:t> </a:t>
            </a:r>
            <a:r>
              <a:rPr lang="et-EE" dirty="0" err="1"/>
              <a:t>contact</a:t>
            </a:r>
            <a:r>
              <a:rPr lang="et-EE" dirty="0"/>
              <a:t> </a:t>
            </a:r>
            <a:r>
              <a:rPr lang="et-EE" dirty="0" err="1"/>
              <a:t>database</a:t>
            </a:r>
            <a:r>
              <a:rPr lang="et-EE" dirty="0"/>
              <a:t> and </a:t>
            </a:r>
            <a:r>
              <a:rPr lang="et-EE" dirty="0" err="1"/>
              <a:t>allows</a:t>
            </a:r>
            <a:r>
              <a:rPr lang="et-EE" dirty="0"/>
              <a:t> </a:t>
            </a:r>
            <a:r>
              <a:rPr lang="et-EE" dirty="0" err="1"/>
              <a:t>searches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it</a:t>
            </a:r>
            <a:endParaRPr lang="et-EE" dirty="0"/>
          </a:p>
          <a:p>
            <a:r>
              <a:rPr lang="et-EE" dirty="0" err="1"/>
              <a:t>Required</a:t>
            </a:r>
            <a:r>
              <a:rPr lang="et-EE" dirty="0"/>
              <a:t> </a:t>
            </a:r>
            <a:r>
              <a:rPr lang="et-EE" dirty="0" err="1"/>
              <a:t>features</a:t>
            </a:r>
            <a:endParaRPr lang="et-EE" dirty="0"/>
          </a:p>
          <a:p>
            <a:pPr lvl="1"/>
            <a:r>
              <a:rPr lang="et-EE" dirty="0" err="1"/>
              <a:t>Add</a:t>
            </a:r>
            <a:r>
              <a:rPr lang="et-EE" dirty="0"/>
              <a:t>, </a:t>
            </a:r>
            <a:r>
              <a:rPr lang="et-EE" dirty="0" err="1"/>
              <a:t>change</a:t>
            </a:r>
            <a:r>
              <a:rPr lang="et-EE" dirty="0"/>
              <a:t> and </a:t>
            </a:r>
            <a:r>
              <a:rPr lang="et-EE" dirty="0" err="1"/>
              <a:t>remove</a:t>
            </a:r>
            <a:r>
              <a:rPr lang="et-EE" dirty="0"/>
              <a:t> </a:t>
            </a:r>
            <a:r>
              <a:rPr lang="et-EE" dirty="0" err="1"/>
              <a:t>Persons</a:t>
            </a:r>
            <a:r>
              <a:rPr lang="et-EE" dirty="0"/>
              <a:t>, </a:t>
            </a:r>
            <a:r>
              <a:rPr lang="et-EE" dirty="0" err="1"/>
              <a:t>Contacts</a:t>
            </a:r>
            <a:r>
              <a:rPr lang="et-EE" dirty="0"/>
              <a:t> and </a:t>
            </a:r>
            <a:r>
              <a:rPr lang="et-EE" dirty="0" err="1"/>
              <a:t>Contact</a:t>
            </a:r>
            <a:r>
              <a:rPr lang="et-EE" dirty="0"/>
              <a:t> </a:t>
            </a:r>
            <a:r>
              <a:rPr lang="et-EE" dirty="0" err="1"/>
              <a:t>Types</a:t>
            </a:r>
            <a:endParaRPr lang="et-EE" dirty="0"/>
          </a:p>
          <a:p>
            <a:pPr lvl="1"/>
            <a:r>
              <a:rPr lang="et-EE" dirty="0" err="1"/>
              <a:t>Add</a:t>
            </a:r>
            <a:r>
              <a:rPr lang="et-EE" dirty="0"/>
              <a:t> n </a:t>
            </a:r>
            <a:r>
              <a:rPr lang="et-EE" dirty="0" err="1"/>
              <a:t>comments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Persons</a:t>
            </a:r>
            <a:r>
              <a:rPr lang="et-EE" dirty="0"/>
              <a:t> (</a:t>
            </a:r>
            <a:r>
              <a:rPr lang="et-EE" dirty="0" err="1"/>
              <a:t>creation</a:t>
            </a:r>
            <a:r>
              <a:rPr lang="et-EE" dirty="0"/>
              <a:t> </a:t>
            </a:r>
            <a:r>
              <a:rPr lang="et-EE" dirty="0" err="1"/>
              <a:t>Date</a:t>
            </a:r>
            <a:r>
              <a:rPr lang="et-EE" dirty="0"/>
              <a:t> and </a:t>
            </a:r>
            <a:r>
              <a:rPr lang="et-EE" dirty="0" err="1"/>
              <a:t>time</a:t>
            </a:r>
            <a:r>
              <a:rPr lang="et-EE" dirty="0"/>
              <a:t>)</a:t>
            </a:r>
          </a:p>
          <a:p>
            <a:pPr lvl="1"/>
            <a:r>
              <a:rPr lang="et-EE" dirty="0" err="1"/>
              <a:t>Statistics</a:t>
            </a:r>
            <a:r>
              <a:rPr lang="et-EE" dirty="0"/>
              <a:t> and detail </a:t>
            </a:r>
            <a:r>
              <a:rPr lang="et-EE" dirty="0" err="1"/>
              <a:t>views</a:t>
            </a:r>
            <a:r>
              <a:rPr lang="et-EE" dirty="0"/>
              <a:t> </a:t>
            </a:r>
            <a:r>
              <a:rPr lang="et-EE" dirty="0" err="1"/>
              <a:t>about</a:t>
            </a:r>
            <a:r>
              <a:rPr lang="et-EE" dirty="0"/>
              <a:t> </a:t>
            </a:r>
            <a:r>
              <a:rPr lang="et-EE" dirty="0" err="1"/>
              <a:t>Person</a:t>
            </a:r>
            <a:r>
              <a:rPr lang="et-EE" dirty="0"/>
              <a:t> and </a:t>
            </a:r>
            <a:r>
              <a:rPr lang="et-EE" dirty="0" err="1"/>
              <a:t>Contact</a:t>
            </a:r>
            <a:r>
              <a:rPr lang="et-EE" dirty="0"/>
              <a:t> </a:t>
            </a:r>
            <a:r>
              <a:rPr lang="et-EE" dirty="0" err="1"/>
              <a:t>Type</a:t>
            </a:r>
            <a:endParaRPr lang="et-EE" dirty="0"/>
          </a:p>
          <a:p>
            <a:pPr lvl="1"/>
            <a:r>
              <a:rPr lang="et-EE" dirty="0" err="1"/>
              <a:t>Search</a:t>
            </a:r>
            <a:r>
              <a:rPr lang="et-EE" dirty="0"/>
              <a:t> </a:t>
            </a:r>
            <a:r>
              <a:rPr lang="et-EE" dirty="0" err="1"/>
              <a:t>functionality</a:t>
            </a:r>
            <a:r>
              <a:rPr lang="et-EE" dirty="0"/>
              <a:t> in </a:t>
            </a:r>
          </a:p>
          <a:p>
            <a:pPr lvl="2"/>
            <a:r>
              <a:rPr lang="et-EE" dirty="0" err="1"/>
              <a:t>persons</a:t>
            </a:r>
            <a:r>
              <a:rPr lang="et-EE" dirty="0"/>
              <a:t> (</a:t>
            </a:r>
            <a:r>
              <a:rPr lang="et-EE" dirty="0" err="1"/>
              <a:t>First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, Last </a:t>
            </a:r>
            <a:r>
              <a:rPr lang="et-EE" dirty="0" err="1"/>
              <a:t>Name</a:t>
            </a:r>
            <a:r>
              <a:rPr lang="et-EE" dirty="0"/>
              <a:t>, </a:t>
            </a:r>
            <a:r>
              <a:rPr lang="et-EE" dirty="0" err="1"/>
              <a:t>Company</a:t>
            </a:r>
            <a:r>
              <a:rPr lang="et-EE" dirty="0"/>
              <a:t>)</a:t>
            </a:r>
          </a:p>
          <a:p>
            <a:pPr lvl="2"/>
            <a:r>
              <a:rPr lang="et-EE" dirty="0" err="1"/>
              <a:t>contacts</a:t>
            </a:r>
            <a:r>
              <a:rPr lang="et-EE" dirty="0"/>
              <a:t> (</a:t>
            </a:r>
            <a:r>
              <a:rPr lang="et-EE" dirty="0" err="1"/>
              <a:t>contact</a:t>
            </a:r>
            <a:r>
              <a:rPr lang="et-EE" dirty="0"/>
              <a:t> </a:t>
            </a:r>
            <a:r>
              <a:rPr lang="et-EE" dirty="0" err="1"/>
              <a:t>type</a:t>
            </a:r>
            <a:r>
              <a:rPr lang="et-EE" dirty="0"/>
              <a:t> and </a:t>
            </a:r>
            <a:r>
              <a:rPr lang="et-EE" dirty="0" err="1"/>
              <a:t>value</a:t>
            </a:r>
            <a:r>
              <a:rPr lang="et-EE" dirty="0"/>
              <a:t>)</a:t>
            </a:r>
          </a:p>
          <a:p>
            <a:pPr lvl="1"/>
            <a:r>
              <a:rPr lang="et-EE" dirty="0" err="1"/>
              <a:t>Removal</a:t>
            </a:r>
            <a:r>
              <a:rPr lang="et-EE" dirty="0"/>
              <a:t> of </a:t>
            </a:r>
            <a:r>
              <a:rPr lang="et-EE" dirty="0" err="1"/>
              <a:t>persons</a:t>
            </a:r>
            <a:r>
              <a:rPr lang="et-EE" dirty="0"/>
              <a:t> and </a:t>
            </a:r>
            <a:r>
              <a:rPr lang="et-EE" dirty="0" err="1"/>
              <a:t>contacts</a:t>
            </a:r>
            <a:r>
              <a:rPr lang="et-EE" dirty="0"/>
              <a:t> </a:t>
            </a:r>
            <a:r>
              <a:rPr lang="mr-IN" dirty="0"/>
              <a:t>–</a:t>
            </a:r>
            <a:r>
              <a:rPr lang="et-EE" dirty="0"/>
              <a:t> </a:t>
            </a:r>
            <a:r>
              <a:rPr lang="et-EE" dirty="0" err="1"/>
              <a:t>logical</a:t>
            </a:r>
            <a:r>
              <a:rPr lang="et-EE" dirty="0"/>
              <a:t> and </a:t>
            </a:r>
            <a:r>
              <a:rPr lang="et-EE" dirty="0" err="1"/>
              <a:t>hard</a:t>
            </a:r>
            <a:r>
              <a:rPr lang="et-EE" dirty="0"/>
              <a:t> </a:t>
            </a:r>
            <a:r>
              <a:rPr lang="et-EE" dirty="0" err="1"/>
              <a:t>delete</a:t>
            </a:r>
            <a:endParaRPr lang="et-EE" dirty="0"/>
          </a:p>
          <a:p>
            <a:r>
              <a:rPr lang="et-EE" dirty="0"/>
              <a:t>UOW, </a:t>
            </a:r>
            <a:r>
              <a:rPr lang="et-EE" dirty="0" err="1"/>
              <a:t>Repos</a:t>
            </a:r>
            <a:r>
              <a:rPr lang="et-EE" dirty="0"/>
              <a:t>, i18n are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required</a:t>
            </a:r>
            <a:r>
              <a:rPr lang="et-EE" dirty="0"/>
              <a:t>. </a:t>
            </a:r>
            <a:r>
              <a:rPr lang="et-EE" dirty="0" err="1"/>
              <a:t>ViewModels</a:t>
            </a:r>
            <a:r>
              <a:rPr lang="et-EE" dirty="0"/>
              <a:t> are </a:t>
            </a:r>
            <a:r>
              <a:rPr lang="et-EE" dirty="0" err="1"/>
              <a:t>required</a:t>
            </a:r>
            <a:r>
              <a:rPr lang="et-E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8" y="752411"/>
            <a:ext cx="10671172" cy="58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2658-EBCC-C14C-8A0B-D23B34A0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- 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E2668-8BA7-7A46-970F-BFD8F03C2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is purely text based protocol, basically you are just sending bunch of key-value pairs from browser to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6601-A75B-4648-8919-35BE2325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C004A-151E-9F4D-B7A3-06545C0B1A7E}"/>
              </a:ext>
            </a:extLst>
          </p:cNvPr>
          <p:cNvSpPr txBox="1"/>
          <p:nvPr/>
        </p:nvSpPr>
        <p:spPr>
          <a:xfrm>
            <a:off x="433122" y="3109078"/>
            <a:ext cx="11325756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 https://localhost:44363/People/Create HTTP/1.1</a:t>
            </a:r>
          </a:p>
          <a:p>
            <a:r>
              <a:rPr lang="en-US" dirty="0">
                <a:solidFill>
                  <a:schemeClr val="bg1"/>
                </a:solidFill>
              </a:rPr>
              <a:t>Host: localhost:44363</a:t>
            </a:r>
          </a:p>
          <a:p>
            <a:r>
              <a:rPr lang="en-US" dirty="0">
                <a:solidFill>
                  <a:schemeClr val="bg1"/>
                </a:solidFill>
              </a:rPr>
              <a:t>Connection: keep-alive</a:t>
            </a:r>
          </a:p>
          <a:p>
            <a:r>
              <a:rPr lang="en-US" dirty="0">
                <a:solidFill>
                  <a:schemeClr val="bg1"/>
                </a:solidFill>
              </a:rPr>
              <a:t>Upgrade-Insecure-Requests: 1</a:t>
            </a:r>
          </a:p>
          <a:p>
            <a:r>
              <a:rPr lang="en-US" dirty="0">
                <a:solidFill>
                  <a:schemeClr val="bg1"/>
                </a:solidFill>
              </a:rPr>
              <a:t>User-Agent: Mozilla/5.0 (Windows NT 10.0; Win64; x64) </a:t>
            </a:r>
            <a:r>
              <a:rPr lang="en-US" dirty="0" err="1">
                <a:solidFill>
                  <a:schemeClr val="bg1"/>
                </a:solidFill>
              </a:rPr>
              <a:t>AppleWebKit</a:t>
            </a:r>
            <a:r>
              <a:rPr lang="en-US" dirty="0">
                <a:solidFill>
                  <a:schemeClr val="bg1"/>
                </a:solidFill>
              </a:rPr>
              <a:t>/537.36 (KHTML, like Gecko) Chrome/71.0.3578.98 Safari/537.36</a:t>
            </a:r>
          </a:p>
          <a:p>
            <a:r>
              <a:rPr lang="en-US" dirty="0">
                <a:solidFill>
                  <a:schemeClr val="bg1"/>
                </a:solidFill>
              </a:rPr>
              <a:t>Accept: text/</a:t>
            </a:r>
            <a:r>
              <a:rPr lang="en-US" dirty="0" err="1">
                <a:solidFill>
                  <a:schemeClr val="bg1"/>
                </a:solidFill>
              </a:rPr>
              <a:t>html,application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xhtml+xml,application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xml;q</a:t>
            </a:r>
            <a:r>
              <a:rPr lang="en-US" dirty="0">
                <a:solidFill>
                  <a:schemeClr val="bg1"/>
                </a:solidFill>
              </a:rPr>
              <a:t>=0.9,image/</a:t>
            </a:r>
            <a:r>
              <a:rPr lang="en-US" dirty="0" err="1">
                <a:solidFill>
                  <a:schemeClr val="bg1"/>
                </a:solidFill>
              </a:rPr>
              <a:t>webp,image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apng</a:t>
            </a:r>
            <a:r>
              <a:rPr lang="en-US" dirty="0">
                <a:solidFill>
                  <a:schemeClr val="bg1"/>
                </a:solidFill>
              </a:rPr>
              <a:t>,*/*;q=0.8</a:t>
            </a:r>
          </a:p>
          <a:p>
            <a:r>
              <a:rPr lang="en-US" dirty="0" err="1">
                <a:solidFill>
                  <a:schemeClr val="bg1"/>
                </a:solidFill>
              </a:rPr>
              <a:t>Referer</a:t>
            </a:r>
            <a:r>
              <a:rPr lang="en-US" dirty="0">
                <a:solidFill>
                  <a:schemeClr val="bg1"/>
                </a:solidFill>
              </a:rPr>
              <a:t>: https://localhost:44363/People</a:t>
            </a:r>
          </a:p>
          <a:p>
            <a:r>
              <a:rPr lang="en-US" dirty="0">
                <a:solidFill>
                  <a:schemeClr val="bg1"/>
                </a:solidFill>
              </a:rPr>
              <a:t>Accept-Encoding: </a:t>
            </a:r>
            <a:r>
              <a:rPr lang="en-US" dirty="0" err="1">
                <a:solidFill>
                  <a:schemeClr val="bg1"/>
                </a:solidFill>
              </a:rPr>
              <a:t>gzip</a:t>
            </a:r>
            <a:r>
              <a:rPr lang="en-US" dirty="0">
                <a:solidFill>
                  <a:schemeClr val="bg1"/>
                </a:solidFill>
              </a:rPr>
              <a:t>, deflate, </a:t>
            </a:r>
            <a:r>
              <a:rPr lang="en-US" dirty="0" err="1">
                <a:solidFill>
                  <a:schemeClr val="bg1"/>
                </a:solidFill>
              </a:rPr>
              <a:t>br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Accept-Language: </a:t>
            </a:r>
            <a:r>
              <a:rPr lang="en-US" dirty="0" err="1">
                <a:solidFill>
                  <a:schemeClr val="bg1"/>
                </a:solidFill>
              </a:rPr>
              <a:t>en-US,en;q</a:t>
            </a:r>
            <a:r>
              <a:rPr lang="en-US" dirty="0">
                <a:solidFill>
                  <a:schemeClr val="bg1"/>
                </a:solidFill>
              </a:rPr>
              <a:t>=0.9,et;q=0.8</a:t>
            </a:r>
          </a:p>
          <a:p>
            <a:r>
              <a:rPr lang="en-US" dirty="0">
                <a:solidFill>
                  <a:schemeClr val="bg1"/>
                </a:solidFill>
              </a:rPr>
              <a:t>Cookie: _</a:t>
            </a:r>
            <a:r>
              <a:rPr lang="en-US" dirty="0" err="1">
                <a:solidFill>
                  <a:schemeClr val="bg1"/>
                </a:solidFill>
              </a:rPr>
              <a:t>ga</a:t>
            </a:r>
            <a:r>
              <a:rPr lang="en-US" dirty="0">
                <a:solidFill>
                  <a:schemeClr val="bg1"/>
                </a:solidFill>
              </a:rPr>
              <a:t>=GA1.1.1433392067.1524809543; </a:t>
            </a:r>
          </a:p>
        </p:txBody>
      </p:sp>
    </p:spTree>
    <p:extLst>
      <p:ext uri="{BB962C8B-B14F-4D97-AF65-F5344CB8AC3E}">
        <p14:creationId xmlns:p14="http://schemas.microsoft.com/office/powerpoint/2010/main" val="1958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2658-EBCC-C14C-8A0B-D23B34A0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– GET -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E2668-8BA7-7A46-970F-BFD8F03C2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6601-A75B-4648-8919-35BE2325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25B06-A6E6-5F43-89A9-02528BC6BD84}"/>
              </a:ext>
            </a:extLst>
          </p:cNvPr>
          <p:cNvSpPr txBox="1"/>
          <p:nvPr/>
        </p:nvSpPr>
        <p:spPr>
          <a:xfrm>
            <a:off x="712522" y="1693334"/>
            <a:ext cx="10766956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HTTP/1.1 </a:t>
            </a:r>
            <a:r>
              <a:rPr lang="en-US" b="1" dirty="0">
                <a:solidFill>
                  <a:schemeClr val="bg1"/>
                </a:solidFill>
              </a:rPr>
              <a:t>200 OK</a:t>
            </a:r>
          </a:p>
          <a:p>
            <a:r>
              <a:rPr lang="en-US" dirty="0">
                <a:solidFill>
                  <a:schemeClr val="bg1"/>
                </a:solidFill>
              </a:rPr>
              <a:t>Cache-Control: no-cache, no-store</a:t>
            </a:r>
          </a:p>
          <a:p>
            <a:r>
              <a:rPr lang="en-US" dirty="0">
                <a:solidFill>
                  <a:schemeClr val="bg1"/>
                </a:solidFill>
              </a:rPr>
              <a:t>Pragma: no-cache</a:t>
            </a:r>
          </a:p>
          <a:p>
            <a:r>
              <a:rPr lang="en-US" dirty="0">
                <a:solidFill>
                  <a:schemeClr val="bg1"/>
                </a:solidFill>
              </a:rPr>
              <a:t>Content-Type: text/html; charset=utf-8</a:t>
            </a:r>
          </a:p>
          <a:p>
            <a:r>
              <a:rPr lang="en-US" dirty="0">
                <a:solidFill>
                  <a:schemeClr val="bg1"/>
                </a:solidFill>
              </a:rPr>
              <a:t>Server: Microsoft-IIS/10.0</a:t>
            </a:r>
          </a:p>
          <a:p>
            <a:r>
              <a:rPr lang="en-US" dirty="0">
                <a:solidFill>
                  <a:schemeClr val="bg1"/>
                </a:solidFill>
              </a:rPr>
              <a:t>X-</a:t>
            </a:r>
            <a:r>
              <a:rPr lang="en-US" dirty="0" err="1">
                <a:solidFill>
                  <a:schemeClr val="bg1"/>
                </a:solidFill>
              </a:rPr>
              <a:t>SourceFiles</a:t>
            </a:r>
            <a:r>
              <a:rPr lang="en-US" dirty="0">
                <a:solidFill>
                  <a:schemeClr val="bg1"/>
                </a:solidFill>
              </a:rPr>
              <a:t>: =?UTF-8?B?QzpcVXNlcnNcYWthdmVyXHNvdXJjZVxyZXBvc1xIVFRQVGVzdFxXZWJBcHBcUGVvcGxlXENyZWF0ZQ==?=</a:t>
            </a:r>
          </a:p>
          <a:p>
            <a:r>
              <a:rPr lang="en-US" dirty="0">
                <a:solidFill>
                  <a:schemeClr val="bg1"/>
                </a:solidFill>
              </a:rPr>
              <a:t>X-Powered-By: ASP.NET</a:t>
            </a:r>
          </a:p>
          <a:p>
            <a:r>
              <a:rPr lang="en-US" dirty="0">
                <a:solidFill>
                  <a:schemeClr val="bg1"/>
                </a:solidFill>
              </a:rPr>
              <a:t>Date: Sat, 26 Jan 2019 12:24:13 GMT</a:t>
            </a:r>
          </a:p>
          <a:p>
            <a:r>
              <a:rPr lang="en-US" dirty="0">
                <a:solidFill>
                  <a:schemeClr val="bg1"/>
                </a:solidFill>
              </a:rPr>
              <a:t>Content-Length: 3367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&lt;!DOCTYPE html&gt;</a:t>
            </a:r>
          </a:p>
          <a:p>
            <a:r>
              <a:rPr lang="en-US" dirty="0">
                <a:solidFill>
                  <a:schemeClr val="bg1"/>
                </a:solidFill>
              </a:rPr>
              <a:t>&lt;html&gt;</a:t>
            </a:r>
          </a:p>
          <a:p>
            <a:r>
              <a:rPr lang="en-US" dirty="0">
                <a:solidFill>
                  <a:schemeClr val="bg1"/>
                </a:solidFill>
              </a:rPr>
              <a:t>&lt;head&gt;</a:t>
            </a:r>
          </a:p>
          <a:p>
            <a:r>
              <a:rPr lang="en-US" dirty="0">
                <a:solidFill>
                  <a:schemeClr val="bg1"/>
                </a:solidFill>
              </a:rPr>
              <a:t>    &lt;meta charset="utf-8" /&gt;</a:t>
            </a:r>
          </a:p>
          <a:p>
            <a:r>
              <a:rPr lang="en-US" dirty="0">
                <a:solidFill>
                  <a:schemeClr val="bg1"/>
                </a:solidFill>
              </a:rPr>
              <a:t>    &lt;meta name="viewport" content="width=device-width, initial-scale=1.0" /&gt;</a:t>
            </a:r>
          </a:p>
          <a:p>
            <a:r>
              <a:rPr lang="en-US" dirty="0">
                <a:solidFill>
                  <a:schemeClr val="bg1"/>
                </a:solidFill>
              </a:rPr>
              <a:t>    &lt;title&gt;Create - WebApp&lt;/title&gt;</a:t>
            </a:r>
          </a:p>
        </p:txBody>
      </p:sp>
    </p:spTree>
    <p:extLst>
      <p:ext uri="{BB962C8B-B14F-4D97-AF65-F5344CB8AC3E}">
        <p14:creationId xmlns:p14="http://schemas.microsoft.com/office/powerpoint/2010/main" val="298315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2658-EBCC-C14C-8A0B-D23B34A0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-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E2668-8BA7-7A46-970F-BFD8F03C2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6601-A75B-4648-8919-35BE2325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2EFFB-8368-7F48-B315-7BE104E665C9}"/>
              </a:ext>
            </a:extLst>
          </p:cNvPr>
          <p:cNvSpPr txBox="1"/>
          <p:nvPr/>
        </p:nvSpPr>
        <p:spPr>
          <a:xfrm>
            <a:off x="474133" y="1337734"/>
            <a:ext cx="11557000" cy="535531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POST https://localhost:44363/People/Create HTTP/1.1</a:t>
            </a:r>
          </a:p>
          <a:p>
            <a:r>
              <a:rPr lang="en-US" dirty="0">
                <a:solidFill>
                  <a:schemeClr val="bg1"/>
                </a:solidFill>
              </a:rPr>
              <a:t>Host: localhost:44363</a:t>
            </a:r>
          </a:p>
          <a:p>
            <a:r>
              <a:rPr lang="en-US" dirty="0">
                <a:solidFill>
                  <a:schemeClr val="bg1"/>
                </a:solidFill>
              </a:rPr>
              <a:t>Connection: keep-alive</a:t>
            </a:r>
          </a:p>
          <a:p>
            <a:r>
              <a:rPr lang="en-US" dirty="0">
                <a:solidFill>
                  <a:schemeClr val="bg1"/>
                </a:solidFill>
              </a:rPr>
              <a:t>Content-Length: 194</a:t>
            </a:r>
          </a:p>
          <a:p>
            <a:r>
              <a:rPr lang="en-US" dirty="0">
                <a:solidFill>
                  <a:schemeClr val="bg1"/>
                </a:solidFill>
              </a:rPr>
              <a:t>Cache-Control: max-age=0</a:t>
            </a:r>
          </a:p>
          <a:p>
            <a:r>
              <a:rPr lang="en-US" dirty="0">
                <a:solidFill>
                  <a:schemeClr val="bg1"/>
                </a:solidFill>
              </a:rPr>
              <a:t>Origin: https://localhost:44363</a:t>
            </a:r>
          </a:p>
          <a:p>
            <a:r>
              <a:rPr lang="en-US" dirty="0">
                <a:solidFill>
                  <a:schemeClr val="bg1"/>
                </a:solidFill>
              </a:rPr>
              <a:t>Upgrade-Insecure-Requests: 1</a:t>
            </a:r>
          </a:p>
          <a:p>
            <a:r>
              <a:rPr lang="en-US" dirty="0">
                <a:solidFill>
                  <a:schemeClr val="bg1"/>
                </a:solidFill>
              </a:rPr>
              <a:t>Content-Type: application/x-www-form-</a:t>
            </a:r>
            <a:r>
              <a:rPr lang="en-US" dirty="0" err="1">
                <a:solidFill>
                  <a:schemeClr val="bg1"/>
                </a:solidFill>
              </a:rPr>
              <a:t>urlencoded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User-Agent: Mozilla/5.0 (Windows NT 10.0; Win64; x64) </a:t>
            </a:r>
            <a:r>
              <a:rPr lang="en-US" dirty="0" err="1">
                <a:solidFill>
                  <a:schemeClr val="bg1"/>
                </a:solidFill>
              </a:rPr>
              <a:t>AppleWebKit</a:t>
            </a:r>
            <a:r>
              <a:rPr lang="en-US" dirty="0">
                <a:solidFill>
                  <a:schemeClr val="bg1"/>
                </a:solidFill>
              </a:rPr>
              <a:t>/537.36 (KHTML, like Gecko) Chrome/71.0.3578.98 Safari/537.36</a:t>
            </a:r>
          </a:p>
          <a:p>
            <a:r>
              <a:rPr lang="en-US" dirty="0">
                <a:solidFill>
                  <a:schemeClr val="bg1"/>
                </a:solidFill>
              </a:rPr>
              <a:t>Accept: text/</a:t>
            </a:r>
            <a:r>
              <a:rPr lang="en-US" dirty="0" err="1">
                <a:solidFill>
                  <a:schemeClr val="bg1"/>
                </a:solidFill>
              </a:rPr>
              <a:t>html,application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xhtml+xml,application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xml;q</a:t>
            </a:r>
            <a:r>
              <a:rPr lang="en-US" dirty="0">
                <a:solidFill>
                  <a:schemeClr val="bg1"/>
                </a:solidFill>
              </a:rPr>
              <a:t>=0.9,image/</a:t>
            </a:r>
            <a:r>
              <a:rPr lang="en-US" dirty="0" err="1">
                <a:solidFill>
                  <a:schemeClr val="bg1"/>
                </a:solidFill>
              </a:rPr>
              <a:t>webp,image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apng</a:t>
            </a:r>
            <a:r>
              <a:rPr lang="en-US" dirty="0">
                <a:solidFill>
                  <a:schemeClr val="bg1"/>
                </a:solidFill>
              </a:rPr>
              <a:t>,*/*;q=0.8</a:t>
            </a:r>
          </a:p>
          <a:p>
            <a:r>
              <a:rPr lang="en-US" dirty="0" err="1">
                <a:solidFill>
                  <a:schemeClr val="bg1"/>
                </a:solidFill>
              </a:rPr>
              <a:t>Referer</a:t>
            </a:r>
            <a:r>
              <a:rPr lang="en-US" dirty="0">
                <a:solidFill>
                  <a:schemeClr val="bg1"/>
                </a:solidFill>
              </a:rPr>
              <a:t>: https://localhost:44363/People/Create</a:t>
            </a:r>
          </a:p>
          <a:p>
            <a:r>
              <a:rPr lang="en-US" dirty="0">
                <a:solidFill>
                  <a:schemeClr val="bg1"/>
                </a:solidFill>
              </a:rPr>
              <a:t>Accept-Encoding: </a:t>
            </a:r>
            <a:r>
              <a:rPr lang="en-US" dirty="0" err="1">
                <a:solidFill>
                  <a:schemeClr val="bg1"/>
                </a:solidFill>
              </a:rPr>
              <a:t>gzip</a:t>
            </a:r>
            <a:r>
              <a:rPr lang="en-US" dirty="0">
                <a:solidFill>
                  <a:schemeClr val="bg1"/>
                </a:solidFill>
              </a:rPr>
              <a:t>, deflate, </a:t>
            </a:r>
            <a:r>
              <a:rPr lang="en-US" dirty="0" err="1">
                <a:solidFill>
                  <a:schemeClr val="bg1"/>
                </a:solidFill>
              </a:rPr>
              <a:t>br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Accept-Language: </a:t>
            </a:r>
            <a:r>
              <a:rPr lang="en-US" dirty="0" err="1">
                <a:solidFill>
                  <a:schemeClr val="bg1"/>
                </a:solidFill>
              </a:rPr>
              <a:t>en-US,en;q</a:t>
            </a:r>
            <a:r>
              <a:rPr lang="en-US" dirty="0">
                <a:solidFill>
                  <a:schemeClr val="bg1"/>
                </a:solidFill>
              </a:rPr>
              <a:t>=0.9,et;q=0.8</a:t>
            </a:r>
          </a:p>
          <a:p>
            <a:r>
              <a:rPr lang="en-US" dirty="0">
                <a:solidFill>
                  <a:schemeClr val="bg1"/>
                </a:solidFill>
              </a:rPr>
              <a:t>Cookie: _</a:t>
            </a:r>
            <a:r>
              <a:rPr lang="en-US" dirty="0" err="1">
                <a:solidFill>
                  <a:schemeClr val="bg1"/>
                </a:solidFill>
              </a:rPr>
              <a:t>ga</a:t>
            </a:r>
            <a:r>
              <a:rPr lang="en-US" dirty="0">
                <a:solidFill>
                  <a:schemeClr val="bg1"/>
                </a:solidFill>
              </a:rPr>
              <a:t>=GA1.1.1433392067.1524809543;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Name=Andres</a:t>
            </a:r>
            <a:r>
              <a:rPr lang="en-US" dirty="0">
                <a:solidFill>
                  <a:schemeClr val="bg1"/>
                </a:solidFill>
              </a:rPr>
              <a:t>&amp;__</a:t>
            </a:r>
            <a:r>
              <a:rPr lang="en-US" dirty="0" err="1">
                <a:solidFill>
                  <a:schemeClr val="bg1"/>
                </a:solidFill>
              </a:rPr>
              <a:t>RequestVerificationToken</a:t>
            </a:r>
            <a:r>
              <a:rPr lang="en-US" dirty="0">
                <a:solidFill>
                  <a:schemeClr val="bg1"/>
                </a:solidFill>
              </a:rPr>
              <a:t>=CfDJ8JXfYWVYzpxPgG_38dOFAzHQGkoaDtNMXtzBr3vNUFUDOYe7XT_ueh6IMyEfRXYWTTOvd2Bjm8gxjOwN8jRBGngeIIKZmnJB-xD4Wvd1enqy0M5GrgAWVgAOg0vZPgHNzvIYDBTmwJqi3L2WYM-5mm4</a:t>
            </a:r>
          </a:p>
        </p:txBody>
      </p:sp>
    </p:spTree>
    <p:extLst>
      <p:ext uri="{BB962C8B-B14F-4D97-AF65-F5344CB8AC3E}">
        <p14:creationId xmlns:p14="http://schemas.microsoft.com/office/powerpoint/2010/main" val="204354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2658-EBCC-C14C-8A0B-D23B34A0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HTTP- POST -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E2668-8BA7-7A46-970F-BFD8F03C2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6601-A75B-4648-8919-35BE2325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D3021-2A54-D34B-A338-287736F11F1B}"/>
              </a:ext>
            </a:extLst>
          </p:cNvPr>
          <p:cNvSpPr txBox="1"/>
          <p:nvPr/>
        </p:nvSpPr>
        <p:spPr>
          <a:xfrm>
            <a:off x="1168400" y="2052918"/>
            <a:ext cx="7052733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HTTP/1.1 </a:t>
            </a:r>
            <a:r>
              <a:rPr lang="en-US" b="1" dirty="0">
                <a:solidFill>
                  <a:schemeClr val="bg1"/>
                </a:solidFill>
              </a:rPr>
              <a:t>302 Found</a:t>
            </a:r>
          </a:p>
          <a:p>
            <a:r>
              <a:rPr lang="en-US" dirty="0">
                <a:solidFill>
                  <a:schemeClr val="bg1"/>
                </a:solidFill>
              </a:rPr>
              <a:t>Location: /People</a:t>
            </a:r>
          </a:p>
          <a:p>
            <a:r>
              <a:rPr lang="en-US" dirty="0">
                <a:solidFill>
                  <a:schemeClr val="bg1"/>
                </a:solidFill>
              </a:rPr>
              <a:t>Server: Microsoft-IIS/10.0</a:t>
            </a:r>
          </a:p>
          <a:p>
            <a:r>
              <a:rPr lang="en-US" dirty="0">
                <a:solidFill>
                  <a:schemeClr val="bg1"/>
                </a:solidFill>
              </a:rPr>
              <a:t>X-</a:t>
            </a:r>
            <a:r>
              <a:rPr lang="en-US" dirty="0" err="1">
                <a:solidFill>
                  <a:schemeClr val="bg1"/>
                </a:solidFill>
              </a:rPr>
              <a:t>SourceFiles</a:t>
            </a:r>
            <a:r>
              <a:rPr lang="en-US" dirty="0">
                <a:solidFill>
                  <a:schemeClr val="bg1"/>
                </a:solidFill>
              </a:rPr>
              <a:t>: =?UTF-8?B?QzpcVXNlcnNcYWthdmVyXHNvdXJjZVxyZXBvc1xIVFRQVGVzdFxXZWJBcHBcUGVvcGxlXENyZWF0ZQ==?=</a:t>
            </a:r>
          </a:p>
          <a:p>
            <a:r>
              <a:rPr lang="en-US" dirty="0">
                <a:solidFill>
                  <a:schemeClr val="bg1"/>
                </a:solidFill>
              </a:rPr>
              <a:t>X-Powered-By: ASP.NET</a:t>
            </a:r>
          </a:p>
          <a:p>
            <a:r>
              <a:rPr lang="en-US" dirty="0">
                <a:solidFill>
                  <a:schemeClr val="bg1"/>
                </a:solidFill>
              </a:rPr>
              <a:t>Date: Sat, 26 Jan 2019 12:17:16 GMT</a:t>
            </a:r>
          </a:p>
          <a:p>
            <a:r>
              <a:rPr lang="en-US" dirty="0">
                <a:solidFill>
                  <a:schemeClr val="bg1"/>
                </a:solidFill>
              </a:rPr>
              <a:t>Content-Length: 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9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2658-EBCC-C14C-8A0B-D23B34A0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– HTTP – response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E2668-8BA7-7A46-970F-BFD8F03C2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1xx Informational response</a:t>
            </a:r>
          </a:p>
          <a:p>
            <a:pPr lvl="1"/>
            <a:r>
              <a:rPr lang="en-US" dirty="0"/>
              <a:t>100 continue, 101 switching protocols</a:t>
            </a:r>
          </a:p>
          <a:p>
            <a:r>
              <a:rPr lang="en-US" dirty="0"/>
              <a:t>2xx Success</a:t>
            </a:r>
          </a:p>
          <a:p>
            <a:pPr lvl="1"/>
            <a:r>
              <a:rPr lang="en-US" dirty="0"/>
              <a:t>200 OK, 201 Created, 202 Accepted, 204 No Content</a:t>
            </a:r>
          </a:p>
          <a:p>
            <a:r>
              <a:rPr lang="en-US" dirty="0"/>
              <a:t>3xx Redirection</a:t>
            </a:r>
          </a:p>
          <a:p>
            <a:pPr lvl="1"/>
            <a:r>
              <a:rPr lang="en-US" dirty="0"/>
              <a:t>300 Multiple choices, 301 Moved Permanently, 302 Found, 303 See other, 304 Not Modified</a:t>
            </a:r>
          </a:p>
          <a:p>
            <a:r>
              <a:rPr lang="en-US" dirty="0"/>
              <a:t>4xx Client errors</a:t>
            </a:r>
          </a:p>
          <a:p>
            <a:pPr lvl="1"/>
            <a:r>
              <a:rPr lang="en-US" dirty="0"/>
              <a:t>400 Bad Request, 401 Unauthorized, 403 Forbidden, 404 Not Found, 409 Conflict</a:t>
            </a:r>
          </a:p>
          <a:p>
            <a:r>
              <a:rPr lang="en-US" dirty="0"/>
              <a:t>5xx Server errors</a:t>
            </a:r>
          </a:p>
          <a:p>
            <a:pPr lvl="1"/>
            <a:r>
              <a:rPr lang="en-US" dirty="0"/>
              <a:t>500 Internal Server Error, 501 Not implemented, 503 Service Unavailable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6601-A75B-4648-8919-35BE2325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7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MVC (MVP, MVVM, ...)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MVC pattern is from </a:t>
            </a:r>
            <a:r>
              <a:rPr lang="en-US" noProof="0" dirty="0" err="1"/>
              <a:t>SmallTalk</a:t>
            </a:r>
            <a:r>
              <a:rPr lang="en-US" noProof="0" dirty="0"/>
              <a:t> team, first academic paper is from year 1979</a:t>
            </a:r>
          </a:p>
          <a:p>
            <a:r>
              <a:rPr lang="en-US" noProof="0" dirty="0"/>
              <a:t>By the original definition</a:t>
            </a:r>
          </a:p>
          <a:p>
            <a:pPr lvl="1"/>
            <a:r>
              <a:rPr lang="en-US" noProof="0" dirty="0"/>
              <a:t>MODEL – business info and logic</a:t>
            </a:r>
          </a:p>
          <a:p>
            <a:pPr lvl="1"/>
            <a:r>
              <a:rPr lang="en-US" noProof="0" dirty="0"/>
              <a:t>VIEW – visual (partial) representation of model</a:t>
            </a:r>
          </a:p>
          <a:p>
            <a:pPr lvl="1"/>
            <a:r>
              <a:rPr lang="en-US" noProof="0" dirty="0"/>
              <a:t>CONTROLLER – middle part in between user and system</a:t>
            </a:r>
          </a:p>
          <a:p>
            <a:r>
              <a:rPr lang="en-US" noProof="0" dirty="0"/>
              <a:t>Modern web uses the same pattern – html as model, </a:t>
            </a:r>
            <a:r>
              <a:rPr lang="en-US" noProof="0" dirty="0" err="1"/>
              <a:t>css</a:t>
            </a:r>
            <a:r>
              <a:rPr lang="en-US" noProof="0" dirty="0"/>
              <a:t> as view and browser as controller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3" y="1853248"/>
            <a:ext cx="10310296" cy="40575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16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MVC –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Separation of Concerns – business logic (model) and user interface (view) should be separated from each other. BL/Model represent our understanding of real world, UI is just for presentation and manipulation</a:t>
            </a:r>
          </a:p>
          <a:p>
            <a:r>
              <a:rPr lang="en-US" noProof="0" dirty="0"/>
              <a:t>Business logic should be totally independent</a:t>
            </a:r>
          </a:p>
          <a:p>
            <a:r>
              <a:rPr lang="en-US" noProof="0" dirty="0"/>
              <a:t>Business logic should be able to support several different UI-s</a:t>
            </a:r>
          </a:p>
          <a:p>
            <a:r>
              <a:rPr lang="en-US" noProof="0" dirty="0"/>
              <a:t>Controller intermediates between BL and UI</a:t>
            </a:r>
          </a:p>
          <a:p>
            <a:r>
              <a:rPr lang="en-US" noProof="0" dirty="0"/>
              <a:t>Good teamwork, testable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2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4812</TotalTime>
  <Words>914</Words>
  <Application>Microsoft Macintosh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ASP.NET Web applications – ICD0015</vt:lpstr>
      <vt:lpstr>HTTP - GET</vt:lpstr>
      <vt:lpstr>HTTP – GET - response</vt:lpstr>
      <vt:lpstr>HTTP - POST</vt:lpstr>
      <vt:lpstr>HTTP- POST - response</vt:lpstr>
      <vt:lpstr>Distributed – HTTP – response codes</vt:lpstr>
      <vt:lpstr>MVC (MVP, MVVM, ...)</vt:lpstr>
      <vt:lpstr>MVC</vt:lpstr>
      <vt:lpstr>MVC – Why?</vt:lpstr>
      <vt:lpstr>ASP.NET MVC, WebForms</vt:lpstr>
      <vt:lpstr>Demo – Contact app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52</cp:revision>
  <dcterms:created xsi:type="dcterms:W3CDTF">2015-10-15T12:35:18Z</dcterms:created>
  <dcterms:modified xsi:type="dcterms:W3CDTF">2019-02-01T16:26:46Z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