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02.02.18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sdk/index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</a:t>
            </a:r>
            <a:r>
              <a:rPr lang="en-US" dirty="0" smtClean="0"/>
              <a:t>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smtClean="0"/>
              <a:t>TTU </a:t>
            </a:r>
            <a:r>
              <a:rPr lang="en-US" cap="none" dirty="0" smtClean="0"/>
              <a:t>IT College, Andres Käver, 2017-2018, </a:t>
            </a:r>
            <a:r>
              <a:rPr lang="en-US" cap="none" dirty="0" smtClean="0"/>
              <a:t>Spring semester</a:t>
            </a:r>
            <a:endParaRPr lang="en-US" cap="none" dirty="0" smtClean="0"/>
          </a:p>
          <a:p>
            <a:r>
              <a:rPr lang="en-US" cap="none" dirty="0" smtClean="0"/>
              <a:t>Web: http://</a:t>
            </a:r>
            <a:r>
              <a:rPr lang="en-US" cap="none" dirty="0" err="1" smtClean="0"/>
              <a:t>enos.Itcollege.ee</a:t>
            </a:r>
            <a:r>
              <a:rPr lang="en-US" cap="none" dirty="0" smtClean="0"/>
              <a:t>/~</a:t>
            </a:r>
            <a:r>
              <a:rPr lang="en-US" cap="none" dirty="0" err="1" smtClean="0"/>
              <a:t>akaver</a:t>
            </a:r>
            <a:r>
              <a:rPr lang="en-US" cap="none" dirty="0" smtClean="0"/>
              <a:t>/android</a:t>
            </a:r>
            <a:endParaRPr lang="en-US" cap="none" dirty="0" smtClean="0"/>
          </a:p>
          <a:p>
            <a:r>
              <a:rPr lang="en-US" cap="none" dirty="0" smtClean="0"/>
              <a:t>Skype</a:t>
            </a:r>
            <a:r>
              <a:rPr lang="en-US" cap="none" dirty="0"/>
              <a:t>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 smtClean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3108" y="1388286"/>
            <a:ext cx="3618864" cy="2016829"/>
          </a:xfrm>
        </p:spPr>
        <p:txBody>
          <a:bodyPr/>
          <a:lstStyle/>
          <a:p>
            <a:r>
              <a:rPr lang="en-US" dirty="0" smtClean="0"/>
              <a:t>Android architecture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27645"/>
            <a:ext cx="7803746" cy="60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App types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NDK - C/C++</a:t>
            </a:r>
          </a:p>
          <a:p>
            <a:pPr lvl="1"/>
            <a:r>
              <a:rPr lang="en-US" dirty="0" smtClean="0"/>
              <a:t>Close to hardware and </a:t>
            </a:r>
            <a:r>
              <a:rPr lang="en-US" dirty="0" err="1" smtClean="0"/>
              <a:t>opsys</a:t>
            </a:r>
            <a:endParaRPr lang="en-US" dirty="0"/>
          </a:p>
          <a:p>
            <a:r>
              <a:rPr lang="en-US" dirty="0" smtClean="0"/>
              <a:t>SDK - Native &lt;- this course!!!!</a:t>
            </a:r>
          </a:p>
          <a:p>
            <a:pPr lvl="1"/>
            <a:r>
              <a:rPr lang="en-US" dirty="0" smtClean="0"/>
              <a:t>Java (ART/</a:t>
            </a:r>
            <a:r>
              <a:rPr lang="en-US" dirty="0" err="1" smtClean="0"/>
              <a:t>Dalvik</a:t>
            </a:r>
            <a:r>
              <a:rPr lang="en-US" dirty="0" smtClean="0"/>
              <a:t>), using system libraries</a:t>
            </a:r>
          </a:p>
          <a:p>
            <a:r>
              <a:rPr lang="en-US" dirty="0" smtClean="0"/>
              <a:t>Hybrid – React Native, Ionic, Swift</a:t>
            </a:r>
          </a:p>
          <a:p>
            <a:r>
              <a:rPr lang="en-US" dirty="0" err="1" smtClean="0"/>
              <a:t>Crossplatform</a:t>
            </a:r>
            <a:r>
              <a:rPr lang="en-US" dirty="0" smtClean="0"/>
              <a:t> – </a:t>
            </a:r>
            <a:r>
              <a:rPr lang="en-US" dirty="0" err="1" smtClean="0"/>
              <a:t>Xamarin</a:t>
            </a:r>
            <a:r>
              <a:rPr lang="en-US" dirty="0" smtClean="0"/>
              <a:t> (C#),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Html</a:t>
            </a:r>
          </a:p>
          <a:p>
            <a:pPr lvl="1"/>
            <a:r>
              <a:rPr lang="en-US" dirty="0" smtClean="0"/>
              <a:t>One codebase/layout for different platforms</a:t>
            </a:r>
          </a:p>
          <a:p>
            <a:pPr lvl="1"/>
            <a:r>
              <a:rPr lang="en-US" dirty="0" smtClean="0"/>
              <a:t>Problems with UI, weak access to hardware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App architecture</a:t>
            </a:r>
            <a:br>
              <a:rPr lang="en-US" dirty="0" smtClean="0"/>
            </a:br>
            <a:r>
              <a:rPr lang="en-US" dirty="0" smtClean="0"/>
              <a:t>AndroidManifest.xml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manifest file presents essential information about your app to the Android system, information the system must have before it can run any of the app's code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Describes </a:t>
            </a:r>
            <a:r>
              <a:rPr lang="en-US" dirty="0"/>
              <a:t>the components of the application — the activities, services, broadcast receivers, and content providers that the application is composed of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Declares </a:t>
            </a:r>
            <a:r>
              <a:rPr lang="en-US" dirty="0"/>
              <a:t>which permissions the application must have in order to access protected parts of the API and interact with other </a:t>
            </a:r>
            <a:r>
              <a:rPr lang="en-US" dirty="0" smtClean="0"/>
              <a:t>applications.</a:t>
            </a:r>
          </a:p>
          <a:p>
            <a:r>
              <a:rPr lang="en-US" dirty="0"/>
              <a:t>D</a:t>
            </a:r>
            <a:r>
              <a:rPr lang="en-US" dirty="0" smtClean="0"/>
              <a:t>eclares </a:t>
            </a:r>
            <a:r>
              <a:rPr lang="en-US" dirty="0"/>
              <a:t>the minimum level of the Android API that the application requires.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AndroidManifest.xml</a:t>
            </a:r>
            <a:br>
              <a:rPr lang="en-US" dirty="0" smtClean="0"/>
            </a:br>
            <a:r>
              <a:rPr lang="en-US" dirty="0" smtClean="0"/>
              <a:t>Example -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6111" y="1862277"/>
            <a:ext cx="10544628" cy="4832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&lt;?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xml version=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"1.0" 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encoding=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"utf-8"</a:t>
            </a:r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?&gt;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manifest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apk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/res/android"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package=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"com.example.akaver.demo201801"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application</a:t>
            </a:r>
          </a:p>
          <a:p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:allowBackup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"true"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:icon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mipmap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ic_launcher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:label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"@string/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app_name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:roundIcon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mipmap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ic_launcher_round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:supportsRtl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"true"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:theme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"@style/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AppTheme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activity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:name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".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MainActivity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mr-IN" sz="1400" dirty="0">
                <a:solidFill>
                  <a:srgbClr val="000000"/>
                </a:solidFill>
                <a:latin typeface="Menlo" charset="0"/>
              </a:rPr>
              <a:t>            &lt;</a:t>
            </a:r>
            <a:r>
              <a:rPr lang="mr-IN" sz="1400" b="1" dirty="0" err="1">
                <a:solidFill>
                  <a:srgbClr val="00006D"/>
                </a:solidFill>
                <a:latin typeface="Menlo" charset="0"/>
              </a:rPr>
              <a:t>intent-filter</a:t>
            </a:r>
            <a:r>
              <a:rPr lang="mr-IN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        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action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:name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android.intent.action.MAIN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 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/&gt;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        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category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:name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android.intent.category.LAUNCHER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 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/&gt;</a:t>
            </a:r>
          </a:p>
          <a:p>
            <a:r>
              <a:rPr lang="mr-IN" sz="1400" dirty="0">
                <a:solidFill>
                  <a:srgbClr val="000000"/>
                </a:solidFill>
                <a:latin typeface="Menlo" charset="0"/>
              </a:rPr>
              <a:t>            &lt;/</a:t>
            </a:r>
            <a:r>
              <a:rPr lang="mr-IN" sz="1400" b="1" dirty="0" err="1">
                <a:solidFill>
                  <a:srgbClr val="00006D"/>
                </a:solidFill>
                <a:latin typeface="Menlo" charset="0"/>
              </a:rPr>
              <a:t>intent-filter</a:t>
            </a:r>
            <a:r>
              <a:rPr lang="mr-IN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mr-IN" sz="1400" dirty="0">
                <a:solidFill>
                  <a:srgbClr val="000000"/>
                </a:solidFill>
                <a:latin typeface="Menlo" charset="0"/>
              </a:rPr>
              <a:t>        &lt;/</a:t>
            </a:r>
            <a:r>
              <a:rPr lang="mr-IN" sz="1400" b="1" dirty="0" err="1">
                <a:solidFill>
                  <a:srgbClr val="00006D"/>
                </a:solidFill>
                <a:latin typeface="Menlo" charset="0"/>
              </a:rPr>
              <a:t>activity</a:t>
            </a:r>
            <a:r>
              <a:rPr lang="mr-IN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&lt;/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application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&lt;/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manifest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Java code</a:t>
            </a:r>
            <a:br>
              <a:rPr lang="en-US" dirty="0" smtClean="0"/>
            </a:br>
            <a:r>
              <a:rPr lang="en-US" dirty="0" smtClean="0"/>
              <a:t>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4550" y="2130246"/>
            <a:ext cx="9499003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package 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com.example.akaver.demo201801;</a:t>
            </a:r>
          </a:p>
          <a:p>
            <a:endParaRPr lang="en-US" dirty="0">
              <a:solidFill>
                <a:srgbClr val="000000"/>
              </a:solidFill>
              <a:latin typeface="Menlo" charset="0"/>
            </a:endParaRPr>
          </a:p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import 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android.support.v7.app.AppCompatActivity;</a:t>
            </a:r>
          </a:p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import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android.os.Bundle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Menlo" charset="0"/>
            </a:endParaRPr>
          </a:p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public class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MainActivity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 </a:t>
            </a:r>
            <a:r>
              <a:rPr lang="en-US" b="1" dirty="0">
                <a:solidFill>
                  <a:srgbClr val="00006D"/>
                </a:solidFill>
                <a:latin typeface="Menlo" charset="0"/>
              </a:rPr>
              <a:t>extends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AppCompatActivity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 {</a:t>
            </a:r>
          </a:p>
          <a:p>
            <a:endParaRPr lang="en-US" dirty="0">
              <a:solidFill>
                <a:srgbClr val="000000"/>
              </a:solidFill>
              <a:latin typeface="Menl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charset="0"/>
              </a:rPr>
              <a:t>    </a:t>
            </a:r>
            <a:r>
              <a:rPr lang="en-US" dirty="0">
                <a:solidFill>
                  <a:srgbClr val="6D6F05"/>
                </a:solidFill>
                <a:latin typeface="Menlo" charset="0"/>
              </a:rPr>
              <a:t>@Override</a:t>
            </a:r>
          </a:p>
          <a:p>
            <a:r>
              <a:rPr lang="en-US" dirty="0">
                <a:solidFill>
                  <a:srgbClr val="6D6F05"/>
                </a:solidFill>
                <a:latin typeface="Menlo" charset="0"/>
              </a:rPr>
              <a:t>    </a:t>
            </a:r>
            <a:r>
              <a:rPr lang="en-US" b="1" dirty="0">
                <a:solidFill>
                  <a:srgbClr val="00006D"/>
                </a:solidFill>
                <a:latin typeface="Menlo" charset="0"/>
              </a:rPr>
              <a:t>protected void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onCreate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(Bundle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savedInstanceState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Menlo" charset="0"/>
              </a:rPr>
              <a:t>        </a:t>
            </a:r>
            <a:r>
              <a:rPr lang="en-US" b="1" dirty="0" err="1">
                <a:solidFill>
                  <a:srgbClr val="00006D"/>
                </a:solidFill>
                <a:latin typeface="Menlo" charset="0"/>
              </a:rPr>
              <a:t>super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.onCreate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savedInstanceState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Menlo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setContentView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R.layout.</a:t>
            </a:r>
            <a:r>
              <a:rPr lang="en-US" b="1" i="1" dirty="0" err="1">
                <a:solidFill>
                  <a:srgbClr val="520067"/>
                </a:solidFill>
                <a:latin typeface="Menlo" charset="0"/>
              </a:rPr>
              <a:t>activity_main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Menlo" charset="0"/>
              </a:rPr>
              <a:t>    }</a:t>
            </a:r>
          </a:p>
          <a:p>
            <a:r>
              <a:rPr lang="mr-IN" dirty="0">
                <a:solidFill>
                  <a:srgbClr val="000000"/>
                </a:solidFill>
                <a:latin typeface="Menlo" charset="0"/>
              </a:rPr>
              <a:t>}</a:t>
            </a:r>
          </a:p>
          <a:p>
            <a:endParaRPr lang="mr-IN" dirty="0">
              <a:solidFill>
                <a:srgbClr val="000000"/>
              </a:solidFill>
              <a:latin typeface="Menl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4298" cy="2023504"/>
          </a:xfrm>
        </p:spPr>
        <p:txBody>
          <a:bodyPr/>
          <a:lstStyle/>
          <a:p>
            <a:r>
              <a:rPr lang="en-US" dirty="0" smtClean="0"/>
              <a:t>Android – Layout - Resource files</a:t>
            </a:r>
            <a:br>
              <a:rPr lang="en-US" dirty="0" smtClean="0"/>
            </a:br>
            <a:r>
              <a:rPr lang="en-US" dirty="0" err="1" smtClean="0"/>
              <a:t>activity_main.xml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0201" y="2027561"/>
            <a:ext cx="6959545" cy="46166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&lt;?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xml version=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"1.0" 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encoding=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"utf-8"</a:t>
            </a:r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?&gt;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</a:t>
            </a:r>
            <a:r>
              <a:rPr lang="en-US" sz="1400" b="1" dirty="0" err="1">
                <a:solidFill>
                  <a:srgbClr val="00006D"/>
                </a:solidFill>
                <a:latin typeface="Menlo" charset="0"/>
              </a:rPr>
              <a:t>android.support.constraint.ConstraintLayout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apk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/res/android"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apk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/res-auto"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tools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/tools"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:layout_width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match_parent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:layout_height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match_parent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tools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:context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"com.example.akaver.demo201801.MainActivity"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&lt;</a:t>
            </a:r>
            <a:r>
              <a:rPr lang="en-US" sz="1400" b="1" dirty="0" err="1">
                <a:solidFill>
                  <a:srgbClr val="00006D"/>
                </a:solidFill>
                <a:latin typeface="Menlo" charset="0"/>
              </a:rPr>
              <a:t>TextView</a:t>
            </a:r>
            <a:endParaRPr lang="en-US" sz="1400" b="1" dirty="0">
              <a:solidFill>
                <a:srgbClr val="00006D"/>
              </a:solidFill>
              <a:latin typeface="Menlo" charset="0"/>
            </a:endParaRPr>
          </a:p>
          <a:p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:layout_width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wrap_content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:layout_height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wrap_content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:text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"Hello World!"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:layout_constraintBottom_toBottomOf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:layout_constraintLeft_toLeftOf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:layout_constraintRight_toRightOf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:layout_constraintTop_toTopOf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 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/&gt;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&lt;/</a:t>
            </a:r>
            <a:r>
              <a:rPr lang="en-US" sz="1400" b="1" dirty="0" err="1">
                <a:solidFill>
                  <a:srgbClr val="00006D"/>
                </a:solidFill>
                <a:latin typeface="Menlo" charset="0"/>
              </a:rPr>
              <a:t>android.support.constraint.ConstraintLayout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59" y="1667435"/>
            <a:ext cx="3002697" cy="49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Other resources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</a:p>
          <a:p>
            <a:r>
              <a:rPr lang="en-US" dirty="0" smtClean="0"/>
              <a:t>Animations</a:t>
            </a:r>
          </a:p>
          <a:p>
            <a:r>
              <a:rPr lang="en-US" dirty="0" smtClean="0"/>
              <a:t>Menu</a:t>
            </a:r>
          </a:p>
          <a:p>
            <a:r>
              <a:rPr lang="en-US" dirty="0" smtClean="0"/>
              <a:t>Strings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 files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</a:t>
            </a:r>
            <a:r>
              <a:rPr lang="en-US" dirty="0" err="1" smtClean="0"/>
              <a:t>apk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Application Package</a:t>
            </a:r>
          </a:p>
          <a:p>
            <a:r>
              <a:rPr lang="en-US" dirty="0" smtClean="0"/>
              <a:t>ZIP file, combines all the resources and java bytecode</a:t>
            </a:r>
          </a:p>
          <a:p>
            <a:r>
              <a:rPr lang="en-US" dirty="0" smtClean="0"/>
              <a:t>Signed with developer key</a:t>
            </a:r>
          </a:p>
          <a:p>
            <a:r>
              <a:rPr lang="en-US" dirty="0" smtClean="0"/>
              <a:t>Developer key must be the same from version to next version</a:t>
            </a:r>
          </a:p>
          <a:p>
            <a:r>
              <a:rPr lang="en-US" dirty="0" smtClean="0"/>
              <a:t>Don’t lose your keys (passwords)</a:t>
            </a:r>
          </a:p>
          <a:p>
            <a:r>
              <a:rPr lang="en-US" dirty="0" smtClean="0"/>
              <a:t>Android Studio takes care of APK creation</a:t>
            </a:r>
          </a:p>
          <a:p>
            <a:r>
              <a:rPr lang="en-US" dirty="0" smtClean="0"/>
              <a:t>APK-s can be downloaded from store, using 3-rd party utilities</a:t>
            </a:r>
          </a:p>
          <a:p>
            <a:r>
              <a:rPr lang="en-US" dirty="0" smtClean="0"/>
              <a:t>Resources can be used as is</a:t>
            </a:r>
          </a:p>
          <a:p>
            <a:r>
              <a:rPr lang="en-US" dirty="0" smtClean="0"/>
              <a:t>Most elements/code can be decompiled/recompiled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Google Play - </a:t>
            </a:r>
            <a:r>
              <a:rPr lang="en-US" dirty="0" err="1" smtClean="0"/>
              <a:t>appstore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no </a:t>
            </a:r>
            <a:r>
              <a:rPr lang="en-US" dirty="0" smtClean="0"/>
              <a:t>review process</a:t>
            </a:r>
          </a:p>
          <a:p>
            <a:r>
              <a:rPr lang="en-US" dirty="0" smtClean="0"/>
              <a:t>Problems are dealt with afterwards</a:t>
            </a:r>
          </a:p>
          <a:p>
            <a:r>
              <a:rPr lang="en-US" dirty="0" smtClean="0"/>
              <a:t>App hijacking, etc. are real problems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App security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app works in its own private virtual machine (Zygote)</a:t>
            </a:r>
          </a:p>
          <a:p>
            <a:r>
              <a:rPr lang="en-US" dirty="0" smtClean="0"/>
              <a:t>Need permission for system resources (confirmed on app </a:t>
            </a:r>
            <a:r>
              <a:rPr lang="en-US" dirty="0" smtClean="0"/>
              <a:t>install)</a:t>
            </a:r>
            <a:endParaRPr lang="en-US" dirty="0" smtClean="0"/>
          </a:p>
          <a:p>
            <a:r>
              <a:rPr lang="en-US" dirty="0" smtClean="0"/>
              <a:t>Data is private, no other app can access directly other app data</a:t>
            </a:r>
          </a:p>
          <a:p>
            <a:r>
              <a:rPr lang="en-US" dirty="0" smtClean="0"/>
              <a:t>Everything is possible on rooted device</a:t>
            </a:r>
          </a:p>
          <a:p>
            <a:r>
              <a:rPr lang="en-US" dirty="0" smtClean="0"/>
              <a:t>End user is the weakest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environment – latest Android Studio</a:t>
            </a:r>
          </a:p>
          <a:p>
            <a:pPr lvl="1"/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developer.android.com/sdk/index.html</a:t>
            </a:r>
            <a:endParaRPr lang="en-US" dirty="0" smtClean="0"/>
          </a:p>
          <a:p>
            <a:pPr lvl="1"/>
            <a:r>
              <a:rPr lang="en-US" dirty="0" smtClean="0"/>
              <a:t>Base OS – free choice (MS Windows, OS X, Linux) </a:t>
            </a:r>
          </a:p>
          <a:p>
            <a:pPr lvl="1"/>
            <a:r>
              <a:rPr lang="en-US" dirty="0" smtClean="0"/>
              <a:t>Personal PC – cant use school computers</a:t>
            </a:r>
          </a:p>
          <a:p>
            <a:r>
              <a:rPr lang="en-US" dirty="0" smtClean="0"/>
              <a:t>Android based development device for testing – not </a:t>
            </a:r>
            <a:r>
              <a:rPr lang="en-US" dirty="0" smtClean="0"/>
              <a:t>required.</a:t>
            </a:r>
          </a:p>
          <a:p>
            <a:r>
              <a:rPr lang="en-US" dirty="0" smtClean="0"/>
              <a:t>Personal </a:t>
            </a:r>
            <a:r>
              <a:rPr lang="en-US" dirty="0" smtClean="0"/>
              <a:t>Android device – (phone/tablet) strongly recommended</a:t>
            </a:r>
          </a:p>
          <a:p>
            <a:r>
              <a:rPr lang="en-US" dirty="0" smtClean="0"/>
              <a:t>Use personal laptop for development (or </a:t>
            </a:r>
            <a:r>
              <a:rPr lang="en-US" dirty="0" err="1" smtClean="0"/>
              <a:t>rdp</a:t>
            </a:r>
            <a:r>
              <a:rPr lang="en-US" dirty="0" smtClean="0"/>
              <a:t> to somewhere)</a:t>
            </a:r>
          </a:p>
          <a:p>
            <a:r>
              <a:rPr lang="en-US" dirty="0" smtClean="0"/>
              <a:t>Projects in </a:t>
            </a:r>
            <a:r>
              <a:rPr lang="en-US" dirty="0" err="1" smtClean="0"/>
              <a:t>git</a:t>
            </a:r>
            <a:r>
              <a:rPr lang="en-US" dirty="0" smtClean="0"/>
              <a:t> (</a:t>
            </a:r>
            <a:r>
              <a:rPr lang="en-US" dirty="0" err="1" smtClean="0"/>
              <a:t>git.akaver.com</a:t>
            </a:r>
            <a:r>
              <a:rPr lang="en-US" dirty="0" smtClean="0"/>
              <a:t>) </a:t>
            </a:r>
            <a:r>
              <a:rPr lang="mr-IN" dirty="0" smtClean="0"/>
              <a:t>–</a:t>
            </a:r>
            <a:r>
              <a:rPr lang="en-US" dirty="0" smtClean="0"/>
              <a:t> Use your full name (same as in ÕIS)</a:t>
            </a:r>
          </a:p>
          <a:p>
            <a:r>
              <a:rPr lang="en-US" dirty="0" smtClean="0"/>
              <a:t>Grade is based on projects (all mandatory)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dev problems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Gazillion different hardware devices and capabilities</a:t>
            </a:r>
          </a:p>
          <a:p>
            <a:r>
              <a:rPr lang="en-US" dirty="0" smtClean="0"/>
              <a:t>Lots of different Android implementations</a:t>
            </a:r>
          </a:p>
          <a:p>
            <a:pPr lvl="1"/>
            <a:r>
              <a:rPr lang="en-US" dirty="0" smtClean="0"/>
              <a:t>Samsung </a:t>
            </a:r>
            <a:r>
              <a:rPr lang="en-US" dirty="0" err="1" smtClean="0"/>
              <a:t>TouchWiz</a:t>
            </a:r>
            <a:endParaRPr lang="en-US" dirty="0" smtClean="0"/>
          </a:p>
          <a:p>
            <a:pPr lvl="1"/>
            <a:r>
              <a:rPr lang="en-US" dirty="0" smtClean="0"/>
              <a:t>HTC Sense</a:t>
            </a:r>
          </a:p>
          <a:p>
            <a:pPr lvl="1"/>
            <a:r>
              <a:rPr lang="en-US" dirty="0" err="1" smtClean="0"/>
              <a:t>CyanogenMod</a:t>
            </a:r>
            <a:endParaRPr lang="en-US" dirty="0" smtClean="0"/>
          </a:p>
          <a:p>
            <a:pPr lvl="1"/>
            <a:r>
              <a:rPr lang="en-US" dirty="0" smtClean="0"/>
              <a:t>…..</a:t>
            </a:r>
          </a:p>
          <a:p>
            <a:r>
              <a:rPr lang="en-US" dirty="0" smtClean="0"/>
              <a:t>Migration to newer versions very slow (or not done at all)</a:t>
            </a:r>
          </a:p>
          <a:p>
            <a:r>
              <a:rPr lang="en-US" dirty="0" smtClean="0"/>
              <a:t>Rooted phones</a:t>
            </a:r>
          </a:p>
          <a:p>
            <a:r>
              <a:rPr lang="en-US" dirty="0" smtClean="0"/>
              <a:t>Ca 2X time spent on development compared to iOS</a:t>
            </a:r>
          </a:p>
          <a:p>
            <a:r>
              <a:rPr lang="en-US" dirty="0" smtClean="0"/>
              <a:t>Ca 60% better income on iOS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testing on devices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20947"/>
            <a:ext cx="5026893" cy="333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15" y="2354135"/>
            <a:ext cx="4837433" cy="32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1" y="1450558"/>
            <a:ext cx="3844242" cy="500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53" y="1450557"/>
            <a:ext cx="3692526" cy="50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6" y="1378398"/>
            <a:ext cx="9284164" cy="51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16045"/>
            <a:ext cx="9291095" cy="51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07395"/>
            <a:ext cx="9136213" cy="54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152983"/>
            <a:ext cx="9056120" cy="54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16851"/>
            <a:ext cx="9176260" cy="54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870"/>
            <a:ext cx="9022748" cy="53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54916"/>
            <a:ext cx="82200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topics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overview</a:t>
            </a:r>
          </a:p>
          <a:p>
            <a:r>
              <a:rPr lang="en-US" dirty="0" smtClean="0"/>
              <a:t>Basic Android Studio usage</a:t>
            </a:r>
          </a:p>
          <a:p>
            <a:r>
              <a:rPr lang="en-US" dirty="0" smtClean="0"/>
              <a:t>UI creation</a:t>
            </a:r>
          </a:p>
          <a:p>
            <a:r>
              <a:rPr lang="en-US" dirty="0"/>
              <a:t>App lifecycle and state</a:t>
            </a:r>
          </a:p>
          <a:p>
            <a:r>
              <a:rPr lang="en-US" dirty="0" smtClean="0"/>
              <a:t>Local storage and data access (SQLite)</a:t>
            </a:r>
          </a:p>
          <a:p>
            <a:r>
              <a:rPr lang="en-US" dirty="0" smtClean="0"/>
              <a:t>Sensors (proximity, geomagnetic, motion, GPS, …)</a:t>
            </a:r>
          </a:p>
          <a:p>
            <a:r>
              <a:rPr lang="en-US" dirty="0"/>
              <a:t>Web services (REST API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0" y="1298915"/>
            <a:ext cx="6247849" cy="52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751"/>
            <a:ext cx="7306335" cy="53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6" y="1635241"/>
            <a:ext cx="2598611" cy="454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38" y="1635242"/>
            <a:ext cx="2598611" cy="4549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10" y="1635241"/>
            <a:ext cx="2592037" cy="45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83175"/>
            <a:ext cx="5486400" cy="437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15" y="1383175"/>
            <a:ext cx="2497359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HelloWorld – add </a:t>
            </a:r>
            <a:r>
              <a:rPr lang="en-US" dirty="0" err="1" smtClean="0"/>
              <a:t>TextBox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42728"/>
            <a:ext cx="8670298" cy="51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HelloWorld – activity_main.xml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41242"/>
            <a:ext cx="10800575" cy="48628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"http://schemas.android.com/tools"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:paddingLeft=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:paddingRight=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:paddingTop=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:paddingBottom=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:context=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World!"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"Set 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:onClick=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"buttonClicked"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HelloWorld – 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53248"/>
            <a:ext cx="10544628" cy="4678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com.akaver.helloworld;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android.support.v7.app.AppCompatActivity;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android.os.Bundle;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android.view.inputmethod.InputMethodManager;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android.widget.EditText;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android.widget.TextView;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MainActivity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AppCompatActivity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protected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onCreate(Bundle savedInstanceState)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.onCreate(savedInstanceState);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setContentView(R.layout.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activity_main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buttonClicked(View view)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 textView = (TextView)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 editText = (EditText)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textView.setText(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+editText.getText()+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editText.setText(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InputMethodManager imm = (InputMethodManager) getSystemService(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INPUT_METHOD_SERVICE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imm.hideSoftInputFromWindow(getCurrentFocus().getWindowToken(),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system, devised for mobile equipment (mostly)</a:t>
            </a:r>
          </a:p>
          <a:p>
            <a:r>
              <a:rPr lang="en-US" dirty="0" smtClean="0"/>
              <a:t>Usage: phones, tablets, TV-s, watches, glasses, cars, laptops, cameras, game consoles, …</a:t>
            </a:r>
          </a:p>
          <a:p>
            <a:r>
              <a:rPr lang="en-US" dirty="0" smtClean="0"/>
              <a:t>Market share among smartphones – ca 85% (iOS 13%)</a:t>
            </a:r>
          </a:p>
          <a:p>
            <a:r>
              <a:rPr lang="en-US" dirty="0" smtClean="0"/>
              <a:t>Open source project</a:t>
            </a:r>
          </a:p>
          <a:p>
            <a:r>
              <a:rPr lang="en-US" dirty="0" smtClean="0"/>
              <a:t>Google apps are closed source (mail, map, etc.)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mobile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0" y="1295683"/>
            <a:ext cx="9249784" cy="534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tablet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7" y="1216854"/>
            <a:ext cx="9330337" cy="53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2003 – founded (lead: Andy Rubin)</a:t>
            </a:r>
          </a:p>
          <a:p>
            <a:pPr lvl="1"/>
            <a:r>
              <a:rPr lang="en-US" dirty="0" smtClean="0"/>
              <a:t>Initial idea – OS for cameras</a:t>
            </a:r>
          </a:p>
          <a:p>
            <a:pPr lvl="1"/>
            <a:r>
              <a:rPr lang="en-US" dirty="0" smtClean="0"/>
              <a:t>New plan – Mobile OS, (others: Symbian/Nokia and Win Mobile)</a:t>
            </a:r>
          </a:p>
          <a:p>
            <a:r>
              <a:rPr lang="en-US" dirty="0" smtClean="0"/>
              <a:t>2005 – Google acquires the whole project</a:t>
            </a:r>
          </a:p>
          <a:p>
            <a:r>
              <a:rPr lang="en-US" dirty="0" smtClean="0"/>
              <a:t>2007 – Open Handset Alliance</a:t>
            </a:r>
          </a:p>
          <a:p>
            <a:pPr lvl="1"/>
            <a:r>
              <a:rPr lang="en-US" dirty="0" smtClean="0"/>
              <a:t>Google, HTC, Sony, Samsung, Dell, Motorola, LG, Qualcomm, Intel,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2008 – Android 1.0 (HTC Dream, no touchscreen)</a:t>
            </a:r>
          </a:p>
          <a:p>
            <a:r>
              <a:rPr lang="en-US" dirty="0" smtClean="0"/>
              <a:t>2009 – Android 1.5 Cupcake (iPhone 2007, iPhone 3G 2008)</a:t>
            </a:r>
          </a:p>
          <a:p>
            <a:r>
              <a:rPr lang="en-US" dirty="0" smtClean="0"/>
              <a:t>2010 – Android 2.2 </a:t>
            </a:r>
            <a:r>
              <a:rPr lang="en-US" dirty="0" err="1" smtClean="0"/>
              <a:t>Froyo</a:t>
            </a:r>
            <a:r>
              <a:rPr lang="en-US" dirty="0" smtClean="0"/>
              <a:t>, 2.3 Gingerbread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 – Android 3.0 Honeycomb (tablets only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2011 - Android 4.0 Ice Cream Sandwich</a:t>
            </a:r>
          </a:p>
          <a:p>
            <a:pPr lvl="1"/>
            <a:r>
              <a:rPr lang="en-US" dirty="0" smtClean="0"/>
              <a:t>HOLO UI</a:t>
            </a:r>
          </a:p>
          <a:p>
            <a:r>
              <a:rPr lang="en-US" dirty="0" smtClean="0"/>
              <a:t>2014 - Android 5 Lollipop</a:t>
            </a:r>
          </a:p>
          <a:p>
            <a:pPr lvl="1"/>
            <a:r>
              <a:rPr lang="en-US" dirty="0" smtClean="0"/>
              <a:t>Material design</a:t>
            </a:r>
          </a:p>
          <a:p>
            <a:pPr lvl="1"/>
            <a:r>
              <a:rPr lang="en-US" dirty="0" err="1" smtClean="0"/>
              <a:t>Dalvik</a:t>
            </a:r>
            <a:r>
              <a:rPr lang="en-US" dirty="0" smtClean="0"/>
              <a:t> vs ART (Android Runtime) (JIT or precompile, garbage collection)</a:t>
            </a:r>
          </a:p>
          <a:p>
            <a:r>
              <a:rPr lang="en-US" dirty="0" smtClean="0"/>
              <a:t>2015 - Android 6 Marshmallow</a:t>
            </a:r>
          </a:p>
          <a:p>
            <a:r>
              <a:rPr lang="en-US" dirty="0" smtClean="0"/>
              <a:t>2016 </a:t>
            </a:r>
            <a:r>
              <a:rPr lang="mr-IN" dirty="0" smtClean="0"/>
              <a:t>–</a:t>
            </a:r>
            <a:r>
              <a:rPr lang="en-US" dirty="0" smtClean="0"/>
              <a:t> Android 7 Nougat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distribution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873518"/>
            <a:ext cx="10763865" cy="3748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Source: http://developer.android.com/about/dashboards/index.html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43299" y="1661939"/>
            <a:ext cx="3248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Oreo </a:t>
            </a:r>
            <a:r>
              <a:rPr lang="mr-IN" dirty="0" smtClean="0"/>
              <a:t>–</a:t>
            </a:r>
            <a:r>
              <a:rPr lang="en-US" dirty="0" smtClean="0"/>
              <a:t> 8.X </a:t>
            </a:r>
            <a:r>
              <a:rPr lang="mr-IN" dirty="0" smtClean="0"/>
              <a:t>–</a:t>
            </a:r>
            <a:r>
              <a:rPr lang="en-US" dirty="0" smtClean="0"/>
              <a:t> 1%</a:t>
            </a:r>
            <a:br>
              <a:rPr lang="en-US" dirty="0" smtClean="0"/>
            </a:br>
            <a:r>
              <a:rPr lang="en-US" dirty="0" smtClean="0"/>
              <a:t>Nougat </a:t>
            </a:r>
            <a:r>
              <a:rPr lang="mr-IN" dirty="0" smtClean="0"/>
              <a:t>–</a:t>
            </a:r>
            <a:r>
              <a:rPr lang="en-US" dirty="0" smtClean="0"/>
              <a:t> 7.X - 26%</a:t>
            </a:r>
            <a:br>
              <a:rPr lang="en-US" dirty="0" smtClean="0"/>
            </a:br>
            <a:r>
              <a:rPr lang="en-US" dirty="0" smtClean="0"/>
              <a:t>Marshmallow </a:t>
            </a:r>
            <a:r>
              <a:rPr lang="en-US" dirty="0" smtClean="0"/>
              <a:t>– 6.X – </a:t>
            </a:r>
            <a:r>
              <a:rPr lang="en-US" dirty="0" smtClean="0"/>
              <a:t>29%</a:t>
            </a:r>
            <a:endParaRPr lang="en-US" dirty="0" smtClean="0"/>
          </a:p>
          <a:p>
            <a:r>
              <a:rPr lang="en-US" dirty="0" smtClean="0"/>
              <a:t>Lollipop  - 5.X – </a:t>
            </a:r>
            <a:r>
              <a:rPr lang="en-US" dirty="0" smtClean="0"/>
              <a:t>25%</a:t>
            </a:r>
            <a:endParaRPr lang="en-US" dirty="0" smtClean="0"/>
          </a:p>
          <a:p>
            <a:r>
              <a:rPr lang="en-US" dirty="0" smtClean="0"/>
              <a:t>KitKat – 4.4 – </a:t>
            </a:r>
            <a:r>
              <a:rPr lang="en-US" dirty="0" smtClean="0"/>
              <a:t>13%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4.4 </a:t>
            </a:r>
            <a:r>
              <a:rPr lang="en-US" dirty="0" smtClean="0"/>
              <a:t>and higher - ca  </a:t>
            </a:r>
            <a:r>
              <a:rPr lang="en-US" dirty="0" smtClean="0"/>
              <a:t>94%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1" y="1661939"/>
            <a:ext cx="5778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1354</TotalTime>
  <Words>1079</Words>
  <Application>Microsoft Macintosh PowerPoint</Application>
  <PresentationFormat>Widescreen</PresentationFormat>
  <Paragraphs>218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Calibri</vt:lpstr>
      <vt:lpstr>Century Gothic</vt:lpstr>
      <vt:lpstr>Courier New</vt:lpstr>
      <vt:lpstr>Mangal</vt:lpstr>
      <vt:lpstr>Menlo</vt:lpstr>
      <vt:lpstr>Wingdings 3</vt:lpstr>
      <vt:lpstr>Arial</vt:lpstr>
      <vt:lpstr>Ion</vt:lpstr>
      <vt:lpstr>Mobile Software Development for Android - I397</vt:lpstr>
      <vt:lpstr>Requirements</vt:lpstr>
      <vt:lpstr>Course topics</vt:lpstr>
      <vt:lpstr>Android</vt:lpstr>
      <vt:lpstr>Android - mobile</vt:lpstr>
      <vt:lpstr>Android - tablet</vt:lpstr>
      <vt:lpstr>Short history</vt:lpstr>
      <vt:lpstr>Short history</vt:lpstr>
      <vt:lpstr>Version distribution</vt:lpstr>
      <vt:lpstr>Android architecture</vt:lpstr>
      <vt:lpstr>Android - App types</vt:lpstr>
      <vt:lpstr>Android – App architecture AndroidManifest.xml</vt:lpstr>
      <vt:lpstr>Android – AndroidManifest.xml Example - </vt:lpstr>
      <vt:lpstr>Android – Java code MainActivity.java</vt:lpstr>
      <vt:lpstr>Android – Layout - Resource files activity_main.xml</vt:lpstr>
      <vt:lpstr>Android – Other resources</vt:lpstr>
      <vt:lpstr>Android - apk</vt:lpstr>
      <vt:lpstr>Android – Google Play - appstore</vt:lpstr>
      <vt:lpstr>Android – App security</vt:lpstr>
      <vt:lpstr>Android – dev problems</vt:lpstr>
      <vt:lpstr>Android – testing on devices</vt:lpstr>
      <vt:lpstr>Android –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– HelloWorld – add TextBox</vt:lpstr>
      <vt:lpstr>Android – HelloWorld – activity_main.xml</vt:lpstr>
      <vt:lpstr>Android – HelloWorld – MainActivity.java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45</cp:revision>
  <dcterms:created xsi:type="dcterms:W3CDTF">2015-10-15T12:35:18Z</dcterms:created>
  <dcterms:modified xsi:type="dcterms:W3CDTF">2018-02-02T09:55:49Z</dcterms:modified>
</cp:coreProperties>
</file>