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2956" autoAdjust="0"/>
  </p:normalViewPr>
  <p:slideViewPr>
    <p:cSldViewPr snapToGrid="0">
      <p:cViewPr varScale="1">
        <p:scale>
          <a:sx n="113" d="100"/>
          <a:sy n="113" d="100"/>
        </p:scale>
        <p:origin x="10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B3F81-E054-8141-B0D7-64DA5E36E265}" type="datetimeFigureOut">
              <a:rPr lang="en-GB" smtClean="0"/>
              <a:t>09/04/2017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B07CD-32E9-E14D-B824-009BD872B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83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09.04.17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EAB4-ED3B-407C-8199-EAC6E751E16E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817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FD2-F1B0-5943-9FA1-3BE3C9DD321D}" type="datetime1">
              <a:rPr lang="en-US" smtClean="0"/>
              <a:t>4/9/17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D633-5493-CA4F-B632-BCD2FD8AE23E}" type="datetime1">
              <a:rPr lang="en-US" smtClean="0"/>
              <a:t>4/9/17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6275-107E-6046-9B8E-09082F4C5C3F}" type="datetime1">
              <a:rPr lang="en-US" smtClean="0"/>
              <a:t>4/9/17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5F5E-2E12-9242-91CB-BCDE465E7656}" type="datetime1">
              <a:rPr lang="en-US" smtClean="0"/>
              <a:t>4/9/17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D15-4314-EB46-92B6-FFE34E79F985}" type="datetime1">
              <a:rPr lang="en-US" smtClean="0"/>
              <a:t>4/9/17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60D8-F5D8-6744-8C64-450A07060B40}" type="datetime1">
              <a:rPr lang="en-US" smtClean="0"/>
              <a:t>4/9/17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98D9-9910-0E4B-8591-8BCFFB39C1F1}" type="datetime1">
              <a:rPr lang="en-US" smtClean="0"/>
              <a:t>4/9/17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C465-7249-C74D-8084-FB50E1688A49}" type="datetime1">
              <a:rPr lang="en-US" smtClean="0"/>
              <a:t>4/9/17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8A3B-3173-B642-8B8A-7B9DBDD8D06D}" type="datetime1">
              <a:rPr lang="en-US" smtClean="0"/>
              <a:t>4/9/17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8906-D6E1-654E-8970-31E9B49DF7F6}" type="datetime1">
              <a:rPr lang="en-US" smtClean="0"/>
              <a:t>4/9/17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9F9B-0B25-1646-A0CD-947B5AE0C16E}" type="datetime1">
              <a:rPr lang="en-US" smtClean="0"/>
              <a:t>4/9/17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A5A-2DFB-C04D-A564-C22F83C533FE}" type="datetime1">
              <a:rPr lang="en-US" smtClean="0"/>
              <a:t>4/9/17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A8B9-1D3A-0049-9E7A-7E6C0469921A}" type="datetime1">
              <a:rPr lang="en-US" smtClean="0"/>
              <a:t>4/9/17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DFB3-175A-3A42-90EA-B6F433F4414D}" type="datetime1">
              <a:rPr lang="en-US" smtClean="0"/>
              <a:t>4/9/17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B569-59C9-CF41-939E-9909F50DA2D3}" type="datetime1">
              <a:rPr lang="en-US" smtClean="0"/>
              <a:t>4/9/17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CD53-71FB-C84A-8CD3-2F67008AFD3D}" type="datetime1">
              <a:rPr lang="en-US" smtClean="0"/>
              <a:t>4/9/17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FED-844D-1341-870D-154DDCF932AD}" type="datetime1">
              <a:rPr lang="en-US" smtClean="0"/>
              <a:t>4/9/17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50379E1-7D06-4C45-AF2F-C6F02CA14F32}" type="datetime1">
              <a:rPr lang="en-US" smtClean="0"/>
              <a:t>4/9/17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akaver@itcollege.e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Apple mobile technologies- I393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dirty="0" smtClean="0"/>
              <a:t>IT College, Andres Käver, 2016-2017 Spring</a:t>
            </a:r>
          </a:p>
          <a:p>
            <a:r>
              <a:rPr lang="en-US" cap="none" dirty="0" smtClean="0"/>
              <a:t>Web: http://</a:t>
            </a:r>
            <a:r>
              <a:rPr lang="en-US" cap="none" dirty="0" err="1" smtClean="0"/>
              <a:t>enos.itcollege.ee</a:t>
            </a:r>
            <a:r>
              <a:rPr lang="en-US" cap="none" dirty="0" smtClean="0"/>
              <a:t>/~</a:t>
            </a:r>
            <a:r>
              <a:rPr lang="en-US" cap="none" dirty="0" err="1" smtClean="0"/>
              <a:t>akaver</a:t>
            </a:r>
            <a:r>
              <a:rPr lang="en-US" cap="none" dirty="0" smtClean="0"/>
              <a:t>/apple</a:t>
            </a:r>
          </a:p>
          <a:p>
            <a:r>
              <a:rPr lang="en-US" cap="none" dirty="0" smtClean="0"/>
              <a:t>Skype: </a:t>
            </a:r>
            <a:r>
              <a:rPr lang="en-US" cap="none" dirty="0" err="1" smtClean="0"/>
              <a:t>akaver</a:t>
            </a:r>
            <a:r>
              <a:rPr lang="en-US" cap="none" dirty="0" smtClean="0"/>
              <a:t>  Email: </a:t>
            </a:r>
            <a:r>
              <a:rPr lang="en-US" cap="none" dirty="0" smtClean="0">
                <a:hlinkClick r:id="rId3"/>
              </a:rPr>
              <a:t>akaver@itcollege.ee</a:t>
            </a:r>
            <a:endParaRPr lang="en-US" cap="none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256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</a:t>
            </a:r>
            <a:r>
              <a:rPr lang="en-US" dirty="0" smtClean="0"/>
              <a:t>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Implements blind communication between view and controller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3977560" y="5213454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Terminator 5"/>
          <p:cNvSpPr/>
          <p:nvPr/>
        </p:nvSpPr>
        <p:spPr>
          <a:xfrm>
            <a:off x="6415860" y="2822498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7" name="Terminator 6"/>
          <p:cNvSpPr/>
          <p:nvPr/>
        </p:nvSpPr>
        <p:spPr>
          <a:xfrm>
            <a:off x="9202374" y="5213453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383277" y="5974229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485869" y="5496940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391882" y="533787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913538" y="6005030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091751" y="5989559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84315" y="5440820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89782" y="6039310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71276" y="593636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0328" y="5281632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5597780" y="4088756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7736708" y="3876809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699083" y="5065060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647230" y="4041317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723594" y="3807349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5-Point Star 28"/>
          <p:cNvSpPr/>
          <p:nvPr/>
        </p:nvSpPr>
        <p:spPr>
          <a:xfrm>
            <a:off x="7736708" y="2891768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7923472" y="3091982"/>
            <a:ext cx="1616564" cy="25150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598250" y="2582229"/>
            <a:ext cx="2276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will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should       did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3475860">
            <a:off x="8585019" y="4709471"/>
            <a:ext cx="124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delegate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3" name="5-Point Star 32"/>
          <p:cNvSpPr/>
          <p:nvPr/>
        </p:nvSpPr>
        <p:spPr>
          <a:xfrm>
            <a:off x="7186158" y="3545680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7346556" y="3717384"/>
            <a:ext cx="2085145" cy="2363674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214779" y="3551999"/>
            <a:ext cx="227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FF00"/>
                </a:solidFill>
              </a:rPr>
              <a:t>data at       count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2909407">
            <a:off x="7565397" y="4584431"/>
            <a:ext cx="181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data source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02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</a:t>
            </a:r>
            <a:r>
              <a:rPr lang="en-US" dirty="0" smtClean="0"/>
              <a:t>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 defines a protocol</a:t>
            </a:r>
          </a:p>
          <a:p>
            <a:r>
              <a:rPr lang="en-US" dirty="0" smtClean="0"/>
              <a:t>View has a weak delegate property of this protocol</a:t>
            </a:r>
          </a:p>
          <a:p>
            <a:r>
              <a:rPr lang="en-US" dirty="0" smtClean="0"/>
              <a:t>View uses delegate property to get/do things it needs</a:t>
            </a:r>
          </a:p>
          <a:p>
            <a:r>
              <a:rPr lang="en-US" dirty="0" smtClean="0"/>
              <a:t>Controller declares and implements the protocol</a:t>
            </a:r>
          </a:p>
          <a:p>
            <a:r>
              <a:rPr lang="en-US" dirty="0" smtClean="0"/>
              <a:t>Controller sets the delegate property in view to itself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view.delegate</a:t>
            </a:r>
            <a:r>
              <a:rPr lang="en-US" dirty="0" smtClean="0"/>
              <a:t> = self)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79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</a:t>
            </a:r>
            <a:r>
              <a:rPr lang="en-US" dirty="0" err="1" smtClean="0"/>
              <a:t>TableView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7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9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81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68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822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78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05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Garbage Collection </a:t>
            </a:r>
            <a:r>
              <a:rPr lang="mr-IN" dirty="0" smtClean="0"/>
              <a:t>–</a:t>
            </a:r>
            <a:r>
              <a:rPr lang="en-US" dirty="0" smtClean="0"/>
              <a:t> nothing gets thrown away automatically</a:t>
            </a:r>
          </a:p>
          <a:p>
            <a:r>
              <a:rPr lang="en-US" dirty="0" smtClean="0"/>
              <a:t>Instead, there is Automatic Reference Counting (ARC)</a:t>
            </a:r>
          </a:p>
          <a:p>
            <a:r>
              <a:rPr lang="en-US" dirty="0" smtClean="0"/>
              <a:t>Reference types (objects) are stored in the heap</a:t>
            </a:r>
          </a:p>
          <a:p>
            <a:r>
              <a:rPr lang="en-US" dirty="0" smtClean="0"/>
              <a:t>System automatically counts references to them</a:t>
            </a:r>
          </a:p>
          <a:p>
            <a:r>
              <a:rPr lang="en-US" dirty="0" smtClean="0"/>
              <a:t>When reference count goes to zero </a:t>
            </a:r>
            <a:r>
              <a:rPr lang="mr-IN" dirty="0" smtClean="0"/>
              <a:t>–</a:t>
            </a:r>
            <a:r>
              <a:rPr lang="en-US" dirty="0" smtClean="0"/>
              <a:t> heap object is destroyed</a:t>
            </a:r>
          </a:p>
          <a:p>
            <a:r>
              <a:rPr lang="en-US" dirty="0" smtClean="0"/>
              <a:t>ARC can be modified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eak</a:t>
            </a:r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trong</a:t>
            </a:r>
          </a:p>
          <a:p>
            <a:pPr lvl="1"/>
            <a:r>
              <a:rPr lang="en-US" dirty="0" smtClean="0"/>
              <a:t>unowned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memory management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default reference counting.</a:t>
            </a:r>
            <a:br>
              <a:rPr lang="en-US" dirty="0" smtClean="0"/>
            </a:br>
            <a:r>
              <a:rPr lang="en-US" dirty="0" smtClean="0"/>
              <a:t>As long as there is a pointer to this object, it’s kept in head</a:t>
            </a:r>
          </a:p>
          <a:p>
            <a:r>
              <a:rPr lang="en-US" dirty="0" smtClean="0"/>
              <a:t>Weak</a:t>
            </a:r>
            <a:br>
              <a:rPr lang="en-US" dirty="0" smtClean="0"/>
            </a:br>
            <a:r>
              <a:rPr lang="en-US" dirty="0" smtClean="0"/>
              <a:t>keep this pointer alive, as long as somebody else has strong pointer to this object. If nobody is strongly interested anymore, set this pointer to nil.</a:t>
            </a:r>
            <a:br>
              <a:rPr lang="en-US" dirty="0" smtClean="0"/>
            </a:br>
            <a:r>
              <a:rPr lang="en-US" dirty="0" smtClean="0"/>
              <a:t>Outlets are typically weak </a:t>
            </a:r>
            <a:r>
              <a:rPr lang="mr-IN" dirty="0" smtClean="0"/>
              <a:t>–</a:t>
            </a:r>
            <a:r>
              <a:rPr lang="en-US" dirty="0" smtClean="0"/>
              <a:t> view hierarchy has strong pointers to them</a:t>
            </a:r>
          </a:p>
          <a:p>
            <a:r>
              <a:rPr lang="en-US" dirty="0" smtClean="0"/>
              <a:t>Unowned</a:t>
            </a:r>
            <a:br>
              <a:rPr lang="en-US" dirty="0" smtClean="0"/>
            </a:br>
            <a:r>
              <a:rPr lang="en-US" dirty="0" smtClean="0"/>
              <a:t>don</a:t>
            </a:r>
            <a:r>
              <a:rPr lang="mr-IN" dirty="0" smtClean="0"/>
              <a:t>’</a:t>
            </a:r>
            <a:r>
              <a:rPr lang="en-US" dirty="0" smtClean="0"/>
              <a:t>t do anything, crash if this points to nonexistent object when accessed. Used to break memory cycles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72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closures and capturing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Closures can reference surrounding variables (capture them)</a:t>
            </a:r>
          </a:p>
          <a:p>
            <a:r>
              <a:rPr lang="en-US" dirty="0" smtClean="0"/>
              <a:t>Closures themselves are reference types (kept in heap)</a:t>
            </a:r>
          </a:p>
          <a:p>
            <a:r>
              <a:rPr lang="en-US" dirty="0" smtClean="0"/>
              <a:t>This can cause unbreakable memory cycles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51385" y="3841208"/>
            <a:ext cx="8726757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SendClosureSomewhere</a:t>
            </a:r>
            <a:r>
              <a:rPr lang="en-US" dirty="0" smtClean="0">
                <a:solidFill>
                  <a:schemeClr val="bg1"/>
                </a:solidFill>
              </a:rPr>
              <a:t>() </a:t>
            </a:r>
            <a:r>
              <a:rPr lang="en-US" dirty="0">
                <a:solidFill>
                  <a:schemeClr val="bg1"/>
                </a:solidFill>
              </a:rPr>
              <a:t>{ [ weak </a:t>
            </a:r>
            <a:r>
              <a:rPr lang="en-US" dirty="0" err="1">
                <a:solidFill>
                  <a:schemeClr val="bg1"/>
                </a:solidFill>
              </a:rPr>
              <a:t>weakSelf</a:t>
            </a:r>
            <a:r>
              <a:rPr lang="en-US" dirty="0">
                <a:solidFill>
                  <a:schemeClr val="bg1"/>
                </a:solidFill>
              </a:rPr>
              <a:t> = self ] in </a:t>
            </a: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weakSelf</a:t>
            </a:r>
            <a:r>
              <a:rPr lang="en-US" dirty="0" smtClean="0">
                <a:solidFill>
                  <a:schemeClr val="bg1"/>
                </a:solidFill>
              </a:rPr>
              <a:t>?.</a:t>
            </a:r>
            <a:r>
              <a:rPr lang="en-US" dirty="0" err="1" smtClean="0">
                <a:solidFill>
                  <a:schemeClr val="bg1"/>
                </a:solidFill>
              </a:rPr>
              <a:t>someTextOutlet.textColor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= </a:t>
            </a:r>
            <a:r>
              <a:rPr lang="en-US" dirty="0" err="1">
                <a:solidFill>
                  <a:schemeClr val="bg1"/>
                </a:solidFill>
              </a:rPr>
              <a:t>UIColor.green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}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74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Error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can thro errors (Exceptions)</a:t>
            </a:r>
          </a:p>
          <a:p>
            <a:r>
              <a:rPr lang="en-US" dirty="0" smtClean="0"/>
              <a:t>Such methods have </a:t>
            </a:r>
            <a:r>
              <a:rPr lang="en-US" b="1" dirty="0" smtClean="0"/>
              <a:t>throws</a:t>
            </a:r>
            <a:r>
              <a:rPr lang="en-US" dirty="0" smtClean="0"/>
              <a:t> at </a:t>
            </a:r>
            <a:r>
              <a:rPr lang="en-US" dirty="0"/>
              <a:t>the end</a:t>
            </a:r>
            <a:br>
              <a:rPr lang="en-US" dirty="0"/>
            </a:br>
            <a:r>
              <a:rPr lang="en-US" dirty="0" err="1"/>
              <a:t>func</a:t>
            </a:r>
            <a:r>
              <a:rPr lang="en-US" dirty="0"/>
              <a:t> </a:t>
            </a:r>
            <a:r>
              <a:rPr lang="en-US" dirty="0" err="1" smtClean="0"/>
              <a:t>saveToDb</a:t>
            </a:r>
            <a:r>
              <a:rPr lang="en-US" dirty="0" smtClean="0"/>
              <a:t>() throws</a:t>
            </a:r>
          </a:p>
          <a:p>
            <a:r>
              <a:rPr lang="en-US" dirty="0" smtClean="0"/>
              <a:t>You must use do catch structure for calling such function</a:t>
            </a:r>
            <a:br>
              <a:rPr lang="en-US" dirty="0" smtClean="0"/>
            </a:br>
            <a:r>
              <a:rPr lang="en-US" dirty="0" smtClean="0"/>
              <a:t>do {</a:t>
            </a:r>
            <a:br>
              <a:rPr lang="en-US" dirty="0" smtClean="0"/>
            </a:br>
            <a:r>
              <a:rPr lang="en-US" dirty="0" smtClean="0"/>
              <a:t>		try </a:t>
            </a:r>
            <a:r>
              <a:rPr lang="en-US" dirty="0" err="1" smtClean="0"/>
              <a:t>saveToDb</a:t>
            </a:r>
            <a:r>
              <a:rPr lang="en-US" dirty="0" smtClean="0"/>
              <a:t>()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} catch let error {</a:t>
            </a:r>
            <a:br>
              <a:rPr lang="en-US" dirty="0" smtClean="0"/>
            </a:br>
            <a:r>
              <a:rPr lang="en-US" dirty="0" smtClean="0"/>
              <a:t>		// handle the error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mr-IN" dirty="0" smtClean="0"/>
              <a:t>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// </a:t>
            </a:r>
            <a:r>
              <a:rPr lang="en-US" dirty="0" err="1" smtClean="0"/>
              <a:t>rethrow</a:t>
            </a:r>
            <a:r>
              <a:rPr lang="en-US" dirty="0" smtClean="0"/>
              <a:t> (if code is in throws )</a:t>
            </a:r>
            <a:br>
              <a:rPr lang="en-US" dirty="0" smtClean="0"/>
            </a:br>
            <a:r>
              <a:rPr lang="en-US" dirty="0" smtClean="0"/>
              <a:t>		throw error</a:t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1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Error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it with force</a:t>
            </a:r>
            <a:br>
              <a:rPr lang="en-US" dirty="0" smtClean="0"/>
            </a:br>
            <a:r>
              <a:rPr lang="en-US" dirty="0" smtClean="0"/>
              <a:t>try!  </a:t>
            </a:r>
            <a:r>
              <a:rPr lang="en-US" dirty="0" err="1" smtClean="0"/>
              <a:t>saveToDb</a:t>
            </a:r>
            <a:r>
              <a:rPr lang="en-US" dirty="0" smtClean="0"/>
              <a:t>() </a:t>
            </a:r>
            <a:r>
              <a:rPr lang="mr-IN" dirty="0" smtClean="0"/>
              <a:t>–</a:t>
            </a:r>
            <a:r>
              <a:rPr lang="en-US" dirty="0" smtClean="0"/>
              <a:t> program crashes in case of error</a:t>
            </a:r>
          </a:p>
          <a:p>
            <a:r>
              <a:rPr lang="en-US" dirty="0" smtClean="0"/>
              <a:t>Or conditional</a:t>
            </a:r>
            <a:br>
              <a:rPr lang="en-US" dirty="0" smtClean="0"/>
            </a:br>
            <a:r>
              <a:rPr lang="en-US" dirty="0" smtClean="0"/>
              <a:t>let result = try? </a:t>
            </a:r>
            <a:r>
              <a:rPr lang="en-US" dirty="0" err="1" smtClean="0"/>
              <a:t>saveToDbGetChangeCountInt</a:t>
            </a:r>
            <a:r>
              <a:rPr lang="en-US" dirty="0" smtClean="0"/>
              <a:t>() // </a:t>
            </a:r>
            <a:r>
              <a:rPr lang="en-US" dirty="0" err="1" smtClean="0"/>
              <a:t>int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30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</a:t>
            </a:r>
            <a:r>
              <a:rPr lang="en-US" dirty="0" smtClean="0"/>
              <a:t>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Interfaces in other languages</a:t>
            </a:r>
          </a:p>
          <a:p>
            <a:r>
              <a:rPr lang="en-US" dirty="0" smtClean="0"/>
              <a:t>Protocol is collection of method and property declarations</a:t>
            </a:r>
          </a:p>
          <a:p>
            <a:r>
              <a:rPr lang="en-US" dirty="0" smtClean="0"/>
              <a:t>Types can be declared as protocols (protocol is a type)</a:t>
            </a:r>
          </a:p>
          <a:p>
            <a:r>
              <a:rPr lang="en-US" dirty="0" smtClean="0"/>
              <a:t>Any class, </a:t>
            </a:r>
            <a:r>
              <a:rPr lang="en-US" dirty="0" err="1" smtClean="0"/>
              <a:t>struct</a:t>
            </a:r>
            <a:r>
              <a:rPr lang="en-US" dirty="0" smtClean="0"/>
              <a:t> or </a:t>
            </a:r>
            <a:r>
              <a:rPr lang="en-US" dirty="0" err="1" smtClean="0"/>
              <a:t>enum</a:t>
            </a:r>
            <a:r>
              <a:rPr lang="en-US" dirty="0" smtClean="0"/>
              <a:t> can implement unlimited number of protocols</a:t>
            </a:r>
          </a:p>
          <a:p>
            <a:r>
              <a:rPr lang="en-US" dirty="0" smtClean="0"/>
              <a:t>Normally any implementation of protocol must implement all methods/properties in protocol</a:t>
            </a:r>
          </a:p>
          <a:p>
            <a:pPr lvl="1"/>
            <a:r>
              <a:rPr lang="en-US" dirty="0" smtClean="0"/>
              <a:t>It is possible to declare some methods as </a:t>
            </a:r>
            <a:r>
              <a:rPr lang="en-US" b="1" dirty="0" smtClean="0"/>
              <a:t>optional</a:t>
            </a:r>
            <a:r>
              <a:rPr lang="en-US" dirty="0" smtClean="0"/>
              <a:t> in protocol</a:t>
            </a:r>
          </a:p>
          <a:p>
            <a:pPr lvl="1"/>
            <a:r>
              <a:rPr lang="en-US" dirty="0" err="1" smtClean="0"/>
              <a:t>Protocal</a:t>
            </a:r>
            <a:r>
              <a:rPr lang="en-US" dirty="0" smtClean="0"/>
              <a:t> has to be marked as </a:t>
            </a:r>
            <a:r>
              <a:rPr lang="en-US" b="1" dirty="0" smtClean="0"/>
              <a:t>@</a:t>
            </a:r>
            <a:r>
              <a:rPr lang="en-US" b="1" dirty="0" err="1" smtClean="0"/>
              <a:t>objc</a:t>
            </a:r>
            <a:endParaRPr lang="en-US" b="1" dirty="0"/>
          </a:p>
          <a:p>
            <a:pPr lvl="1"/>
            <a:r>
              <a:rPr lang="en-US" dirty="0" smtClean="0"/>
              <a:t>Implementer must inherit from </a:t>
            </a:r>
            <a:r>
              <a:rPr lang="en-US" b="1" dirty="0" err="1" smtClean="0"/>
              <a:t>NSObject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9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</a:t>
            </a:r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Implementing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26427" y="1339902"/>
            <a:ext cx="7380515" cy="1426031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aseline="30000" dirty="0">
                <a:solidFill>
                  <a:srgbClr val="FFEF4D"/>
                </a:solidFill>
                <a:latin typeface="Menlo-Regular" charset="0"/>
              </a:rPr>
              <a:t>protocol </a:t>
            </a:r>
            <a:r>
              <a:rPr lang="en-US" sz="2000" baseline="30000" dirty="0" err="1">
                <a:solidFill>
                  <a:srgbClr val="FFEF4D"/>
                </a:solidFill>
                <a:latin typeface="Menlo-Regular" charset="0"/>
              </a:rPr>
              <a:t>SomeProtocol</a:t>
            </a:r>
            <a:r>
              <a:rPr lang="en-US" sz="2000" baseline="30000" dirty="0">
                <a:solidFill>
                  <a:srgbClr val="FFEF4D"/>
                </a:solidFill>
                <a:latin typeface="Menlo-Regular" charset="0"/>
              </a:rPr>
              <a:t> </a:t>
            </a:r>
            <a:r>
              <a:rPr lang="en-US" sz="2000" baseline="30000" dirty="0">
                <a:solidFill>
                  <a:srgbClr val="88FF7F"/>
                </a:solidFill>
                <a:latin typeface="Menlo-Regular" charset="0"/>
              </a:rPr>
              <a:t>: InheritedProtocol1, InheritedProtocol2 </a:t>
            </a:r>
            <a:r>
              <a:rPr lang="en-US" sz="2000" baseline="30000" dirty="0">
                <a:solidFill>
                  <a:srgbClr val="FFEF4D"/>
                </a:solidFill>
                <a:latin typeface="Menlo-Regular" charset="0"/>
              </a:rPr>
              <a:t>{</a:t>
            </a:r>
          </a:p>
          <a:p>
            <a:r>
              <a:rPr lang="en-US" sz="2000" baseline="30000" dirty="0">
                <a:solidFill>
                  <a:srgbClr val="88FF7F"/>
                </a:solidFill>
                <a:latin typeface="Menlo-Regular" charset="0"/>
              </a:rPr>
              <a:t>      </a:t>
            </a:r>
            <a:r>
              <a:rPr lang="en-US" sz="2000" baseline="30000" dirty="0" err="1">
                <a:solidFill>
                  <a:srgbClr val="88FF7F"/>
                </a:solidFill>
                <a:latin typeface="Menlo-Regular" charset="0"/>
              </a:rPr>
              <a:t>var</a:t>
            </a:r>
            <a:r>
              <a:rPr lang="en-US" sz="2000" baseline="30000" dirty="0">
                <a:solidFill>
                  <a:srgbClr val="88FF7F"/>
                </a:solidFill>
                <a:latin typeface="Menlo-Regular" charset="0"/>
              </a:rPr>
              <a:t> </a:t>
            </a:r>
            <a:r>
              <a:rPr lang="en-US" sz="2000" baseline="30000" dirty="0" err="1">
                <a:solidFill>
                  <a:srgbClr val="88FF7F"/>
                </a:solidFill>
                <a:latin typeface="Menlo-Regular" charset="0"/>
              </a:rPr>
              <a:t>someProperty</a:t>
            </a:r>
            <a:r>
              <a:rPr lang="en-US" sz="2000" baseline="30000" dirty="0">
                <a:solidFill>
                  <a:srgbClr val="88FF7F"/>
                </a:solidFill>
                <a:latin typeface="Menlo-Regular" charset="0"/>
              </a:rPr>
              <a:t>: </a:t>
            </a:r>
            <a:r>
              <a:rPr lang="en-US" sz="2000" baseline="30000" dirty="0" err="1">
                <a:solidFill>
                  <a:srgbClr val="88FF7F"/>
                </a:solidFill>
                <a:latin typeface="Menlo-Regular" charset="0"/>
              </a:rPr>
              <a:t>Int</a:t>
            </a:r>
            <a:r>
              <a:rPr lang="en-US" sz="2000" baseline="30000" dirty="0">
                <a:solidFill>
                  <a:srgbClr val="88FF7F"/>
                </a:solidFill>
                <a:latin typeface="Menlo-Regular" charset="0"/>
              </a:rPr>
              <a:t> { get set }</a:t>
            </a:r>
          </a:p>
          <a:p>
            <a:r>
              <a:rPr lang="en-US" sz="2000" baseline="30000" dirty="0">
                <a:solidFill>
                  <a:srgbClr val="88FF7F"/>
                </a:solidFill>
                <a:latin typeface="Menlo-Regular" charset="0"/>
              </a:rPr>
              <a:t>      </a:t>
            </a:r>
            <a:r>
              <a:rPr lang="en-US" sz="2000" baseline="30000" dirty="0" err="1">
                <a:solidFill>
                  <a:srgbClr val="88FF7F"/>
                </a:solidFill>
                <a:latin typeface="Menlo-Regular" charset="0"/>
              </a:rPr>
              <a:t>func</a:t>
            </a:r>
            <a:r>
              <a:rPr lang="en-US" sz="2000" baseline="30000" dirty="0">
                <a:solidFill>
                  <a:srgbClr val="88FF7F"/>
                </a:solidFill>
                <a:latin typeface="Menlo-Regular" charset="0"/>
              </a:rPr>
              <a:t> </a:t>
            </a:r>
            <a:r>
              <a:rPr lang="en-US" sz="2000" baseline="30000" dirty="0" err="1">
                <a:solidFill>
                  <a:srgbClr val="88FF7F"/>
                </a:solidFill>
                <a:latin typeface="Menlo-Regular" charset="0"/>
              </a:rPr>
              <a:t>aMethod</a:t>
            </a:r>
            <a:r>
              <a:rPr lang="en-US" sz="2000" baseline="30000" dirty="0">
                <a:solidFill>
                  <a:srgbClr val="88FF7F"/>
                </a:solidFill>
                <a:latin typeface="Menlo-Regular" charset="0"/>
              </a:rPr>
              <a:t>(arg1: Double, </a:t>
            </a:r>
            <a:r>
              <a:rPr lang="en-US" sz="2000" baseline="30000" dirty="0" err="1">
                <a:solidFill>
                  <a:srgbClr val="88FF7F"/>
                </a:solidFill>
                <a:latin typeface="Menlo-Regular" charset="0"/>
              </a:rPr>
              <a:t>anotherArgument</a:t>
            </a:r>
            <a:r>
              <a:rPr lang="en-US" sz="2000" baseline="30000" dirty="0">
                <a:solidFill>
                  <a:srgbClr val="88FF7F"/>
                </a:solidFill>
                <a:latin typeface="Menlo-Regular" charset="0"/>
              </a:rPr>
              <a:t>: String) -&gt; </a:t>
            </a:r>
            <a:r>
              <a:rPr lang="en-US" sz="2000" baseline="30000" dirty="0" err="1">
                <a:solidFill>
                  <a:srgbClr val="88FF7F"/>
                </a:solidFill>
                <a:latin typeface="Menlo-Regular" charset="0"/>
              </a:rPr>
              <a:t>SomeType</a:t>
            </a:r>
            <a:endParaRPr lang="en-US" sz="2000" baseline="30000" dirty="0">
              <a:solidFill>
                <a:srgbClr val="88FF7F"/>
              </a:solidFill>
              <a:latin typeface="Menlo-Regular" charset="0"/>
            </a:endParaRPr>
          </a:p>
          <a:p>
            <a:r>
              <a:rPr lang="en-US" sz="2000" baseline="30000" dirty="0">
                <a:solidFill>
                  <a:srgbClr val="88FF7F"/>
                </a:solidFill>
                <a:latin typeface="Menlo-Regular" charset="0"/>
              </a:rPr>
              <a:t>      mutating </a:t>
            </a:r>
            <a:r>
              <a:rPr lang="en-US" sz="2000" baseline="30000" dirty="0" err="1">
                <a:solidFill>
                  <a:srgbClr val="88FF7F"/>
                </a:solidFill>
                <a:latin typeface="Menlo-Regular" charset="0"/>
              </a:rPr>
              <a:t>func</a:t>
            </a:r>
            <a:r>
              <a:rPr lang="en-US" sz="2000" baseline="30000" dirty="0">
                <a:solidFill>
                  <a:srgbClr val="88FF7F"/>
                </a:solidFill>
                <a:latin typeface="Menlo-Regular" charset="0"/>
              </a:rPr>
              <a:t> </a:t>
            </a:r>
            <a:r>
              <a:rPr lang="en-US" sz="2000" baseline="30000" dirty="0" err="1">
                <a:solidFill>
                  <a:srgbClr val="88FF7F"/>
                </a:solidFill>
                <a:latin typeface="Menlo-Regular" charset="0"/>
              </a:rPr>
              <a:t>changeIt</a:t>
            </a:r>
            <a:r>
              <a:rPr lang="en-US" sz="2000" baseline="30000" dirty="0">
                <a:solidFill>
                  <a:srgbClr val="88FF7F"/>
                </a:solidFill>
                <a:latin typeface="Menlo-Regular" charset="0"/>
              </a:rPr>
              <a:t>()</a:t>
            </a:r>
          </a:p>
          <a:p>
            <a:r>
              <a:rPr lang="mr-IN" sz="2000" baseline="30000" dirty="0">
                <a:solidFill>
                  <a:srgbClr val="88FF7F"/>
                </a:solidFill>
                <a:latin typeface="Menlo-Regular" charset="0"/>
              </a:rPr>
              <a:t>    </a:t>
            </a:r>
            <a:r>
              <a:rPr lang="et-EE" sz="2000" baseline="30000" dirty="0" smtClean="0">
                <a:solidFill>
                  <a:srgbClr val="88FF7F"/>
                </a:solidFill>
                <a:latin typeface="Menlo-Regular" charset="0"/>
              </a:rPr>
              <a:t> </a:t>
            </a:r>
            <a:r>
              <a:rPr lang="mr-IN" sz="2000" baseline="30000" dirty="0" smtClean="0">
                <a:solidFill>
                  <a:srgbClr val="88FF7F"/>
                </a:solidFill>
                <a:latin typeface="Menlo-Regular" charset="0"/>
              </a:rPr>
              <a:t>  </a:t>
            </a:r>
            <a:r>
              <a:rPr lang="mr-IN" sz="2000" baseline="30000" dirty="0" err="1">
                <a:solidFill>
                  <a:srgbClr val="88FF7F"/>
                </a:solidFill>
                <a:latin typeface="Menlo-Regular" charset="0"/>
              </a:rPr>
              <a:t>init</a:t>
            </a:r>
            <a:r>
              <a:rPr lang="mr-IN" sz="2000" baseline="30000" dirty="0">
                <a:solidFill>
                  <a:srgbClr val="88FF7F"/>
                </a:solidFill>
                <a:latin typeface="Menlo-Regular" charset="0"/>
              </a:rPr>
              <a:t>(</a:t>
            </a:r>
            <a:r>
              <a:rPr lang="mr-IN" sz="2000" baseline="30000" dirty="0" err="1">
                <a:solidFill>
                  <a:srgbClr val="88FF7F"/>
                </a:solidFill>
                <a:latin typeface="Menlo-Regular" charset="0"/>
              </a:rPr>
              <a:t>arg</a:t>
            </a:r>
            <a:r>
              <a:rPr lang="mr-IN" sz="2000" baseline="30000" dirty="0">
                <a:solidFill>
                  <a:srgbClr val="88FF7F"/>
                </a:solidFill>
                <a:latin typeface="Menlo-Regular" charset="0"/>
              </a:rPr>
              <a:t>: </a:t>
            </a:r>
            <a:r>
              <a:rPr lang="mr-IN" sz="2000" baseline="30000" dirty="0" err="1">
                <a:solidFill>
                  <a:srgbClr val="88FF7F"/>
                </a:solidFill>
                <a:latin typeface="Menlo-Regular" charset="0"/>
              </a:rPr>
              <a:t>Type</a:t>
            </a:r>
            <a:r>
              <a:rPr lang="mr-IN" sz="2000" baseline="30000" dirty="0">
                <a:solidFill>
                  <a:srgbClr val="88FF7F"/>
                </a:solidFill>
                <a:latin typeface="Menlo-Regular" charset="0"/>
              </a:rPr>
              <a:t>)</a:t>
            </a:r>
          </a:p>
          <a:p>
            <a:r>
              <a:rPr lang="mr-IN" sz="2000" baseline="30000" dirty="0">
                <a:solidFill>
                  <a:srgbClr val="FFEF4D"/>
                </a:solidFill>
                <a:latin typeface="Menlo-Regular" charset="0"/>
              </a:rPr>
              <a:t>}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626427" y="3915608"/>
            <a:ext cx="7380515" cy="1220847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aseline="30000" dirty="0" smtClean="0">
                <a:solidFill>
                  <a:srgbClr val="FFEF4D"/>
                </a:solidFill>
                <a:latin typeface="Menlo-Regular" charset="0"/>
              </a:rPr>
              <a:t>class </a:t>
            </a:r>
            <a:r>
              <a:rPr lang="en-US" sz="2000" baseline="30000" dirty="0" err="1" smtClean="0">
                <a:solidFill>
                  <a:srgbClr val="88FF7F"/>
                </a:solidFill>
                <a:latin typeface="Menlo-Regular" charset="0"/>
              </a:rPr>
              <a:t>SomeClass</a:t>
            </a:r>
            <a:r>
              <a:rPr lang="en-US" sz="2000" baseline="30000" dirty="0" smtClean="0">
                <a:solidFill>
                  <a:srgbClr val="88FF7F"/>
                </a:solidFill>
                <a:latin typeface="Menlo-Regular" charset="0"/>
              </a:rPr>
              <a:t> : </a:t>
            </a:r>
            <a:r>
              <a:rPr lang="en-US" sz="2000" baseline="30000" dirty="0" err="1" smtClean="0">
                <a:solidFill>
                  <a:srgbClr val="88FF7F"/>
                </a:solidFill>
                <a:latin typeface="Menlo-Regular" charset="0"/>
              </a:rPr>
              <a:t>SuperclassOfSomeClass</a:t>
            </a:r>
            <a:r>
              <a:rPr lang="en-US" sz="2000" baseline="30000" dirty="0" smtClean="0">
                <a:solidFill>
                  <a:srgbClr val="FFEF4D"/>
                </a:solidFill>
                <a:latin typeface="Menlo-Regular" charset="0"/>
              </a:rPr>
              <a:t>, </a:t>
            </a:r>
            <a:r>
              <a:rPr lang="en-US" sz="2000" baseline="30000" dirty="0" err="1" smtClean="0">
                <a:solidFill>
                  <a:srgbClr val="FFEF4D"/>
                </a:solidFill>
                <a:latin typeface="Menlo-Regular" charset="0"/>
              </a:rPr>
              <a:t>SomeProtocol</a:t>
            </a:r>
            <a:r>
              <a:rPr lang="en-US" sz="2000" baseline="30000" dirty="0" smtClean="0">
                <a:solidFill>
                  <a:srgbClr val="FFEF4D"/>
                </a:solidFill>
                <a:latin typeface="Menlo-Regular" charset="0"/>
              </a:rPr>
              <a:t>, </a:t>
            </a:r>
            <a:r>
              <a:rPr lang="en-US" sz="2000" baseline="30000" dirty="0" err="1" smtClean="0">
                <a:solidFill>
                  <a:srgbClr val="FFEF4D"/>
                </a:solidFill>
                <a:latin typeface="Menlo-Regular" charset="0"/>
              </a:rPr>
              <a:t>AnotherProtocol</a:t>
            </a:r>
            <a:r>
              <a:rPr lang="en-US" sz="2000" baseline="30000" dirty="0" smtClean="0">
                <a:solidFill>
                  <a:srgbClr val="FFEF4D"/>
                </a:solidFill>
                <a:latin typeface="Menlo-Regular" charset="0"/>
              </a:rPr>
              <a:t> </a:t>
            </a:r>
            <a:r>
              <a:rPr lang="en-US" sz="2000" baseline="30000" dirty="0" smtClean="0">
                <a:solidFill>
                  <a:srgbClr val="88FF7F"/>
                </a:solidFill>
                <a:latin typeface="Menlo-Regular" charset="0"/>
              </a:rPr>
              <a:t>{</a:t>
            </a:r>
          </a:p>
          <a:p>
            <a:r>
              <a:rPr lang="en-US" sz="2000" baseline="30000" dirty="0" smtClean="0">
                <a:solidFill>
                  <a:srgbClr val="FFFFFF"/>
                </a:solidFill>
                <a:latin typeface="Chalkboard" charset="0"/>
              </a:rPr>
              <a:t>	// implementation of </a:t>
            </a:r>
            <a:r>
              <a:rPr lang="en-US" sz="2000" baseline="30000" dirty="0" err="1" smtClean="0">
                <a:solidFill>
                  <a:srgbClr val="FFFFFF"/>
                </a:solidFill>
                <a:latin typeface="Menlo-Regular" charset="0"/>
              </a:rPr>
              <a:t>SomeClass</a:t>
            </a:r>
            <a:r>
              <a:rPr lang="en-US" sz="2000" baseline="30000" dirty="0" smtClean="0">
                <a:solidFill>
                  <a:srgbClr val="FFFFFF"/>
                </a:solidFill>
                <a:latin typeface="Menlo-Regular" charset="0"/>
              </a:rPr>
              <a:t> </a:t>
            </a:r>
            <a:r>
              <a:rPr lang="en-US" sz="2000" baseline="30000" dirty="0" smtClean="0">
                <a:solidFill>
                  <a:srgbClr val="FFFFFF"/>
                </a:solidFill>
                <a:latin typeface="Chalkboard" charset="0"/>
              </a:rPr>
              <a:t>here</a:t>
            </a:r>
          </a:p>
          <a:p>
            <a:r>
              <a:rPr lang="en-US" sz="2000" baseline="30000" dirty="0" smtClean="0">
                <a:solidFill>
                  <a:srgbClr val="FFFFFF"/>
                </a:solidFill>
                <a:latin typeface="Chalkboard" charset="0"/>
              </a:rPr>
              <a:t>	// which must include everything in </a:t>
            </a:r>
            <a:r>
              <a:rPr lang="en-US" sz="2000" baseline="30000" dirty="0" err="1" smtClean="0">
                <a:solidFill>
                  <a:srgbClr val="FFFFFF"/>
                </a:solidFill>
                <a:latin typeface="Menlo-Regular" charset="0"/>
              </a:rPr>
              <a:t>SomeProtocol</a:t>
            </a:r>
            <a:r>
              <a:rPr lang="en-US" sz="2000" baseline="30000" dirty="0" smtClean="0">
                <a:solidFill>
                  <a:srgbClr val="FFFFFF"/>
                </a:solidFill>
                <a:latin typeface="Menlo-Regular" charset="0"/>
              </a:rPr>
              <a:t> </a:t>
            </a:r>
            <a:r>
              <a:rPr lang="en-US" sz="2000" baseline="30000" dirty="0" smtClean="0">
                <a:solidFill>
                  <a:srgbClr val="FFFFFF"/>
                </a:solidFill>
                <a:latin typeface="Chalkboard" charset="0"/>
              </a:rPr>
              <a:t>&amp; </a:t>
            </a:r>
            <a:r>
              <a:rPr lang="en-US" sz="2000" baseline="30000" dirty="0" err="1" smtClean="0">
                <a:solidFill>
                  <a:srgbClr val="FFFFFF"/>
                </a:solidFill>
                <a:latin typeface="Menlo-Regular" charset="0"/>
              </a:rPr>
              <a:t>AnotherProtocol</a:t>
            </a:r>
            <a:endParaRPr lang="en-US" sz="2000" baseline="30000" dirty="0" smtClean="0">
              <a:solidFill>
                <a:srgbClr val="FFFFFF"/>
              </a:solidFill>
              <a:latin typeface="Menlo-Regular" charset="0"/>
            </a:endParaRPr>
          </a:p>
          <a:p>
            <a:r>
              <a:rPr lang="mr-IN" sz="2000" baseline="30000" dirty="0" smtClean="0">
                <a:solidFill>
                  <a:srgbClr val="88FF7F"/>
                </a:solidFill>
                <a:latin typeface="Menlo-Regular" charset="0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677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Protocol, advanced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Protocols can restrict generics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Protocol itself can use generics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478485" y="2281535"/>
            <a:ext cx="4191001" cy="101566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aseline="30000" dirty="0" err="1">
                <a:solidFill>
                  <a:srgbClr val="FFFFFF"/>
                </a:solidFill>
                <a:latin typeface="Menlo-Regular" charset="0"/>
              </a:rPr>
              <a:t>struct</a:t>
            </a:r>
            <a:r>
              <a:rPr lang="en-US" sz="2000" baseline="30000" dirty="0">
                <a:solidFill>
                  <a:srgbClr val="FFFFFF"/>
                </a:solidFill>
                <a:latin typeface="Menlo-Regular" charset="0"/>
              </a:rPr>
              <a:t> Range&lt;</a:t>
            </a:r>
            <a:r>
              <a:rPr lang="en-US" sz="2000" baseline="30000" dirty="0">
                <a:solidFill>
                  <a:srgbClr val="FFEF4D"/>
                </a:solidFill>
                <a:latin typeface="Menlo-Regular" charset="0"/>
              </a:rPr>
              <a:t>Bound: Comparable</a:t>
            </a:r>
            <a:r>
              <a:rPr lang="en-US" sz="2000" baseline="30000" dirty="0">
                <a:solidFill>
                  <a:srgbClr val="FFFFFF"/>
                </a:solidFill>
                <a:latin typeface="Menlo-Regular" charset="0"/>
              </a:rPr>
              <a:t>&gt; {</a:t>
            </a:r>
          </a:p>
          <a:p>
            <a:r>
              <a:rPr lang="en-US" sz="2000" baseline="30000" dirty="0">
                <a:solidFill>
                  <a:srgbClr val="FFFFFF"/>
                </a:solidFill>
                <a:latin typeface="Menlo-Regular" charset="0"/>
              </a:rPr>
              <a:t>      let </a:t>
            </a:r>
            <a:r>
              <a:rPr lang="en-US" sz="2000" baseline="30000" dirty="0" err="1">
                <a:solidFill>
                  <a:srgbClr val="FFFFFF"/>
                </a:solidFill>
                <a:latin typeface="Menlo-Regular" charset="0"/>
              </a:rPr>
              <a:t>lowerBound</a:t>
            </a:r>
            <a:r>
              <a:rPr lang="en-US" sz="2000" baseline="30000" dirty="0">
                <a:solidFill>
                  <a:srgbClr val="FFFFFF"/>
                </a:solidFill>
                <a:latin typeface="Menlo-Regular" charset="0"/>
              </a:rPr>
              <a:t>: Bound</a:t>
            </a:r>
          </a:p>
          <a:p>
            <a:r>
              <a:rPr lang="en-US" sz="2000" baseline="30000" dirty="0">
                <a:solidFill>
                  <a:srgbClr val="FFFFFF"/>
                </a:solidFill>
                <a:latin typeface="Menlo-Regular" charset="0"/>
              </a:rPr>
              <a:t>      let </a:t>
            </a:r>
            <a:r>
              <a:rPr lang="en-US" sz="2000" baseline="30000" dirty="0" err="1">
                <a:solidFill>
                  <a:srgbClr val="FFFFFF"/>
                </a:solidFill>
                <a:latin typeface="Menlo-Regular" charset="0"/>
              </a:rPr>
              <a:t>upperBound</a:t>
            </a:r>
            <a:r>
              <a:rPr lang="en-US" sz="2000" baseline="30000" dirty="0">
                <a:solidFill>
                  <a:srgbClr val="FFFFFF"/>
                </a:solidFill>
                <a:latin typeface="Menlo-Regular" charset="0"/>
              </a:rPr>
              <a:t>: Bound</a:t>
            </a:r>
          </a:p>
          <a:p>
            <a:r>
              <a:rPr lang="mr-IN" sz="2000" baseline="30000" dirty="0">
                <a:solidFill>
                  <a:srgbClr val="FFFFFF"/>
                </a:solidFill>
                <a:latin typeface="Menlo-Regular" charset="0"/>
              </a:rPr>
              <a:t>  }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478485" y="3525815"/>
            <a:ext cx="4191001" cy="101566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aseline="30000" dirty="0">
                <a:solidFill>
                  <a:srgbClr val="FFEF4D"/>
                </a:solidFill>
                <a:latin typeface="Menlo-Regular" charset="0"/>
              </a:rPr>
              <a:t>protocol </a:t>
            </a:r>
            <a:r>
              <a:rPr lang="en-US" sz="2000" baseline="30000" dirty="0" err="1" smtClean="0">
                <a:solidFill>
                  <a:srgbClr val="FFEF4D"/>
                </a:solidFill>
                <a:latin typeface="Menlo-Regular" charset="0"/>
              </a:rPr>
              <a:t>SomeProtocol</a:t>
            </a:r>
            <a:r>
              <a:rPr lang="en-US" sz="2000" baseline="30000" dirty="0" smtClean="0">
                <a:solidFill>
                  <a:srgbClr val="FFEF4D"/>
                </a:solidFill>
                <a:latin typeface="Menlo-Regular" charset="0"/>
              </a:rPr>
              <a:t> {</a:t>
            </a:r>
            <a:endParaRPr lang="en-US" sz="2000" baseline="30000" dirty="0">
              <a:solidFill>
                <a:srgbClr val="FFEF4D"/>
              </a:solidFill>
              <a:latin typeface="Menlo-Regular" charset="0"/>
            </a:endParaRPr>
          </a:p>
          <a:p>
            <a:r>
              <a:rPr lang="en-US" sz="2000" baseline="30000" dirty="0">
                <a:solidFill>
                  <a:srgbClr val="88FF7F"/>
                </a:solidFill>
                <a:latin typeface="Menlo-Regular" charset="0"/>
              </a:rPr>
              <a:t>      </a:t>
            </a:r>
            <a:r>
              <a:rPr lang="en-US" sz="2000" baseline="30000" dirty="0" err="1">
                <a:solidFill>
                  <a:srgbClr val="88FF7F"/>
                </a:solidFill>
                <a:latin typeface="Menlo-Regular" charset="0"/>
              </a:rPr>
              <a:t>var</a:t>
            </a:r>
            <a:r>
              <a:rPr lang="en-US" sz="2000" baseline="30000" dirty="0">
                <a:solidFill>
                  <a:srgbClr val="88FF7F"/>
                </a:solidFill>
                <a:latin typeface="Menlo-Regular" charset="0"/>
              </a:rPr>
              <a:t> </a:t>
            </a:r>
            <a:r>
              <a:rPr lang="en-US" sz="2000" baseline="30000" dirty="0" err="1">
                <a:solidFill>
                  <a:srgbClr val="88FF7F"/>
                </a:solidFill>
                <a:latin typeface="Menlo-Regular" charset="0"/>
              </a:rPr>
              <a:t>someProperty</a:t>
            </a:r>
            <a:r>
              <a:rPr lang="en-US" sz="2000" baseline="30000" dirty="0">
                <a:solidFill>
                  <a:srgbClr val="88FF7F"/>
                </a:solidFill>
                <a:latin typeface="Menlo-Regular" charset="0"/>
              </a:rPr>
              <a:t>: </a:t>
            </a:r>
            <a:r>
              <a:rPr lang="en-US" sz="2000" baseline="30000" dirty="0" smtClean="0">
                <a:solidFill>
                  <a:srgbClr val="88FF7F"/>
                </a:solidFill>
                <a:latin typeface="Menlo-Regular" charset="0"/>
              </a:rPr>
              <a:t>T </a:t>
            </a:r>
            <a:r>
              <a:rPr lang="en-US" sz="2000" baseline="30000" dirty="0">
                <a:solidFill>
                  <a:srgbClr val="88FF7F"/>
                </a:solidFill>
                <a:latin typeface="Menlo-Regular" charset="0"/>
              </a:rPr>
              <a:t>{ get set }</a:t>
            </a:r>
            <a:br>
              <a:rPr lang="en-US" sz="2000" baseline="30000" dirty="0">
                <a:solidFill>
                  <a:srgbClr val="88FF7F"/>
                </a:solidFill>
                <a:latin typeface="Menlo-Regular" charset="0"/>
              </a:rPr>
            </a:br>
            <a:r>
              <a:rPr lang="en-US" sz="2000" baseline="30000" dirty="0">
                <a:solidFill>
                  <a:srgbClr val="88FF7F"/>
                </a:solidFill>
                <a:latin typeface="Menlo-Regular" charset="0"/>
              </a:rPr>
              <a:t>	</a:t>
            </a:r>
            <a:r>
              <a:rPr lang="en-US" sz="2000" baseline="30000" dirty="0" smtClean="0">
                <a:solidFill>
                  <a:srgbClr val="88FF7F"/>
                </a:solidFill>
                <a:latin typeface="Menlo-Regular" charset="0"/>
              </a:rPr>
              <a:t> </a:t>
            </a:r>
            <a:r>
              <a:rPr lang="en-US" sz="2000" baseline="30000" dirty="0" err="1" smtClean="0">
                <a:solidFill>
                  <a:srgbClr val="88FF7F"/>
                </a:solidFill>
                <a:latin typeface="Menlo-Regular" charset="0"/>
              </a:rPr>
              <a:t>associatedtype</a:t>
            </a:r>
            <a:r>
              <a:rPr lang="en-US" sz="2000" baseline="30000" dirty="0" smtClean="0">
                <a:solidFill>
                  <a:srgbClr val="88FF7F"/>
                </a:solidFill>
                <a:latin typeface="Menlo-Regular" charset="0"/>
              </a:rPr>
              <a:t> T</a:t>
            </a:r>
            <a:endParaRPr lang="en-US" sz="2000" baseline="30000" dirty="0">
              <a:solidFill>
                <a:srgbClr val="88FF7F"/>
              </a:solidFill>
              <a:latin typeface="Menlo-Regular" charset="0"/>
            </a:endParaRPr>
          </a:p>
          <a:p>
            <a:r>
              <a:rPr lang="mr-IN" sz="2000" baseline="30000" dirty="0" smtClean="0">
                <a:solidFill>
                  <a:srgbClr val="FFEF4D"/>
                </a:solidFill>
                <a:latin typeface="Menlo-Regular" charset="0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974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7811</TotalTime>
  <Words>423</Words>
  <Application>Microsoft Macintosh PowerPoint</Application>
  <PresentationFormat>Widescreen</PresentationFormat>
  <Paragraphs>109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Calibri</vt:lpstr>
      <vt:lpstr>Century Gothic</vt:lpstr>
      <vt:lpstr>Chalkboard</vt:lpstr>
      <vt:lpstr>Mangal</vt:lpstr>
      <vt:lpstr>Menlo-Regular</vt:lpstr>
      <vt:lpstr>Wingdings 3</vt:lpstr>
      <vt:lpstr>Arial</vt:lpstr>
      <vt:lpstr>Ion</vt:lpstr>
      <vt:lpstr>Introduction to Apple mobile technologies- I393</vt:lpstr>
      <vt:lpstr>iOS – Memory management</vt:lpstr>
      <vt:lpstr>iOS – memory management </vt:lpstr>
      <vt:lpstr>iOS – closures and capturing</vt:lpstr>
      <vt:lpstr>iOS – Error handling</vt:lpstr>
      <vt:lpstr>iOS – Error handling</vt:lpstr>
      <vt:lpstr>iOS - Protocols</vt:lpstr>
      <vt:lpstr>iOS - Protocol</vt:lpstr>
      <vt:lpstr>iOS – Protocol, advanced</vt:lpstr>
      <vt:lpstr>iOS - Delegation</vt:lpstr>
      <vt:lpstr>iOS - Delegation</vt:lpstr>
      <vt:lpstr>iOS - TableView</vt:lpstr>
      <vt:lpstr>iOS - </vt:lpstr>
      <vt:lpstr>iOS - </vt:lpstr>
      <vt:lpstr>iOS - </vt:lpstr>
      <vt:lpstr>iOS - </vt:lpstr>
      <vt:lpstr>iOS - </vt:lpstr>
      <vt:lpstr>iOS - 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180</cp:revision>
  <dcterms:created xsi:type="dcterms:W3CDTF">2015-10-15T12:35:18Z</dcterms:created>
  <dcterms:modified xsi:type="dcterms:W3CDTF">2017-04-10T08:56:19Z</dcterms:modified>
</cp:coreProperties>
</file>