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4" r:id="rId15"/>
    <p:sldId id="275" r:id="rId16"/>
    <p:sldId id="276" r:id="rId17"/>
    <p:sldId id="277" r:id="rId18"/>
    <p:sldId id="278" r:id="rId19"/>
    <p:sldId id="279" r:id="rId20"/>
    <p:sldId id="285" r:id="rId21"/>
    <p:sldId id="286" r:id="rId22"/>
    <p:sldId id="287" r:id="rId23"/>
    <p:sldId id="288" r:id="rId24"/>
    <p:sldId id="280" r:id="rId25"/>
    <p:sldId id="289" r:id="rId26"/>
    <p:sldId id="282" r:id="rId27"/>
    <p:sldId id="273" r:id="rId28"/>
    <p:sldId id="281" r:id="rId29"/>
    <p:sldId id="283" r:id="rId30"/>
    <p:sldId id="284" r:id="rId31"/>
    <p:sldId id="290" r:id="rId32"/>
    <p:sldId id="291" r:id="rId33"/>
    <p:sldId id="292" r:id="rId34"/>
    <p:sldId id="293" r:id="rId35"/>
    <p:sldId id="294" r:id="rId36"/>
    <p:sldId id="295" r:id="rId37"/>
    <p:sldId id="296" r:id="rId38"/>
    <p:sldId id="297" r:id="rId39"/>
    <p:sldId id="298" r:id="rId40"/>
    <p:sldId id="299" r:id="rId41"/>
    <p:sldId id="300" r:id="rId42"/>
    <p:sldId id="302" r:id="rId43"/>
    <p:sldId id="303" r:id="rId44"/>
    <p:sldId id="301" r:id="rId45"/>
    <p:sldId id="304" r:id="rId46"/>
    <p:sldId id="305" r:id="rId47"/>
    <p:sldId id="27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7"/>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03059-3F39-1E4D-995E-BFF45252157C}" type="datetimeFigureOut">
              <a:rPr lang="en-US" smtClean="0"/>
              <a:t>9/7/17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21D3C-AD1A-1844-ACA9-DC1C9924876C}" type="slidenum">
              <a:rPr lang="en-US" smtClean="0"/>
              <a:t>‹#›</a:t>
            </a:fld>
            <a:endParaRPr lang="en-US"/>
          </a:p>
        </p:txBody>
      </p:sp>
    </p:spTree>
    <p:extLst>
      <p:ext uri="{BB962C8B-B14F-4D97-AF65-F5344CB8AC3E}">
        <p14:creationId xmlns:p14="http://schemas.microsoft.com/office/powerpoint/2010/main" val="79159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A8C450-1226-C948-AF6E-A9420103DCDF}"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1E65F-2FEC-3347-814B-6A3ED3B5DC17}" type="datetime1">
              <a:rPr lang="en-US" smtClean="0"/>
              <a:t>9/7/17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2E63F-13FA-A24A-AD53-EE4966ECAECB}"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0B9B3-348B-9D43-B869-D296765D4687}"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0AB0D-4B82-6540-98D2-349D2792105B}"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FC326B0-BB98-2E46-B1A3-645FCD6127D1}" type="datetime1">
              <a:rPr lang="en-US" smtClean="0"/>
              <a:t>9/7/17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B27489-16D4-0347-B3E9-BA9D2CC6F586}" type="datetime1">
              <a:rPr lang="en-US" smtClean="0"/>
              <a:t>9/7/17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AAFB0-5086-2E44-A7BD-F8A462F98795}"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4E7EA3-5D2E-054F-A635-B6E17F5D2AA0}"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468CD13-8D7E-4A41-A57E-3376253E98CE}"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76748-2F3B-9A44-B61E-339931B84653}" type="datetime1">
              <a:rPr lang="en-US" smtClean="0"/>
              <a:t>9/7/17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2AEFCD-A3D2-474A-B4A3-E7F22A6C8BA3}" type="datetime1">
              <a:rPr lang="en-US" smtClean="0"/>
              <a:t>9/7/17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ABC2FA-B35D-AF48-90EF-3EEA9B85EFD9}" type="datetime1">
              <a:rPr lang="en-US" smtClean="0"/>
              <a:t>9/7/17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04D60B4-2486-2841-8BA3-612D0441538E}" type="datetime1">
              <a:rPr lang="en-US" smtClean="0"/>
              <a:t>9/7/17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9295C5-12F4-7B4D-8D2C-B662396CBF39}" type="datetime1">
              <a:rPr lang="en-US" smtClean="0"/>
              <a:t>9/7/17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D741486-B285-9D4C-A943-2B37AB5D8AFB}" type="datetime1">
              <a:rPr lang="en-US" smtClean="0"/>
              <a:t>9/7/17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5E397-6C03-ED4B-A04E-625C14E3907B}" type="datetime1">
              <a:rPr lang="en-US" smtClean="0"/>
              <a:t>9/7/17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56B2E2-52BD-BB42-9910-EA14266F86FE}" type="datetime1">
              <a:rPr lang="en-US" smtClean="0"/>
              <a:t>9/7/17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sdn.microsoft.com/en-us/library/0taef578.aspx" TargetMode="External"/><Relationship Id="rId4" Type="http://schemas.openxmlformats.org/officeDocument/2006/relationships/hyperlink" Target="https://msdn.microsoft.com/en-us/library/awbftdfh.aspx" TargetMode="External"/><Relationship Id="rId1" Type="http://schemas.openxmlformats.org/officeDocument/2006/relationships/slideLayout" Target="../slideLayouts/slideLayout2.xml"/><Relationship Id="rId2" Type="http://schemas.openxmlformats.org/officeDocument/2006/relationships/hyperlink" Target="https://msdn.microsoft.com/en-us/library/bb383977.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 - OOP</a:t>
            </a:r>
            <a:endParaRPr lang="en-US" dirty="0"/>
          </a:p>
        </p:txBody>
      </p:sp>
      <p:sp>
        <p:nvSpPr>
          <p:cNvPr id="3" name="Subtitle 2"/>
          <p:cNvSpPr>
            <a:spLocks noGrp="1"/>
          </p:cNvSpPr>
          <p:nvPr>
            <p:ph type="subTitle" idx="1"/>
          </p:nvPr>
        </p:nvSpPr>
        <p:spPr>
          <a:xfrm>
            <a:off x="1154955" y="4777379"/>
            <a:ext cx="8825658" cy="1289933"/>
          </a:xfrm>
        </p:spPr>
        <p:txBody>
          <a:bodyPr>
            <a:normAutofit/>
          </a:bodyPr>
          <a:lstStyle/>
          <a:p>
            <a:r>
              <a:rPr lang="en-US" dirty="0"/>
              <a:t>TTU IT College 2017-2018, Autumn SEMESTER</a:t>
            </a:r>
            <a:br>
              <a:rPr lang="en-US" dirty="0"/>
            </a:br>
            <a:r>
              <a:rPr lang="en-US" dirty="0"/>
              <a:t>http://</a:t>
            </a:r>
            <a:r>
              <a:rPr lang="en-US" dirty="0" err="1"/>
              <a:t>enos.itcollege.ee</a:t>
            </a:r>
            <a:r>
              <a:rPr lang="en-US" dirty="0"/>
              <a:t>/~</a:t>
            </a:r>
            <a:r>
              <a:rPr lang="en-US" dirty="0" err="1"/>
              <a:t>akaver</a:t>
            </a:r>
            <a:r>
              <a:rPr lang="en-US" dirty="0"/>
              <a:t>/CSHARP</a:t>
            </a:r>
            <a:br>
              <a:rPr lang="en-US" dirty="0"/>
            </a:br>
            <a:r>
              <a:rPr lang="en-US" dirty="0"/>
              <a:t>Andres käver</a:t>
            </a:r>
            <a:endParaRPr lang="en-US" dirty="0"/>
          </a:p>
        </p:txBody>
      </p:sp>
    </p:spTree>
    <p:extLst>
      <p:ext uri="{BB962C8B-B14F-4D97-AF65-F5344CB8AC3E}">
        <p14:creationId xmlns:p14="http://schemas.microsoft.com/office/powerpoint/2010/main" val="1233805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Access Modifiers and Levels</a:t>
            </a:r>
            <a:endParaRPr lang="en-US" dirty="0"/>
          </a:p>
        </p:txBody>
      </p:sp>
      <p:sp>
        <p:nvSpPr>
          <p:cNvPr id="3" name="Content Placeholder 2"/>
          <p:cNvSpPr>
            <a:spLocks noGrp="1"/>
          </p:cNvSpPr>
          <p:nvPr>
            <p:ph idx="1"/>
          </p:nvPr>
        </p:nvSpPr>
        <p:spPr/>
        <p:txBody>
          <a:bodyPr/>
          <a:lstStyle/>
          <a:p>
            <a:r>
              <a:rPr lang="en-US" dirty="0"/>
              <a:t>All classes and class members can specify what access level they provide to other classes by using access modifiers</a:t>
            </a:r>
            <a:r>
              <a:rPr lang="en-US" dirty="0" smtClean="0"/>
              <a:t>.</a:t>
            </a:r>
          </a:p>
          <a:p>
            <a:pPr lvl="1"/>
            <a:r>
              <a:rPr lang="en-US" dirty="0" smtClean="0"/>
              <a:t>public</a:t>
            </a:r>
          </a:p>
          <a:p>
            <a:pPr lvl="1"/>
            <a:r>
              <a:rPr lang="en-US" dirty="0" smtClean="0"/>
              <a:t>private</a:t>
            </a:r>
          </a:p>
          <a:p>
            <a:pPr lvl="1"/>
            <a:r>
              <a:rPr lang="en-US" dirty="0" smtClean="0"/>
              <a:t>protected</a:t>
            </a:r>
          </a:p>
          <a:p>
            <a:pPr lvl="1"/>
            <a:r>
              <a:rPr lang="en-US" dirty="0" smtClean="0"/>
              <a:t>internal</a:t>
            </a:r>
          </a:p>
          <a:p>
            <a:pPr lvl="1"/>
            <a:r>
              <a:rPr lang="en-US" dirty="0" smtClean="0"/>
              <a:t>protected internal</a:t>
            </a:r>
          </a:p>
          <a:p>
            <a:r>
              <a:rPr lang="en-US" dirty="0"/>
              <a:t>Not all access modifiers can be used by all types or members in all contexts, and in some cases the accessibility of a type member is constrained by the accessibility of its containing type. </a:t>
            </a:r>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007384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Access Modifiers and Levels</a:t>
            </a:r>
          </a:p>
        </p:txBody>
      </p:sp>
      <p:sp>
        <p:nvSpPr>
          <p:cNvPr id="3" name="Content Placeholder 2"/>
          <p:cNvSpPr>
            <a:spLocks noGrp="1"/>
          </p:cNvSpPr>
          <p:nvPr>
            <p:ph idx="1"/>
          </p:nvPr>
        </p:nvSpPr>
        <p:spPr>
          <a:xfrm>
            <a:off x="705488" y="1478478"/>
            <a:ext cx="11088688" cy="5029199"/>
          </a:xfrm>
        </p:spPr>
        <p:txBody>
          <a:bodyPr>
            <a:normAutofit/>
          </a:bodyPr>
          <a:lstStyle/>
          <a:p>
            <a:r>
              <a:rPr lang="en-US" dirty="0" smtClean="0"/>
              <a:t>public</a:t>
            </a:r>
          </a:p>
          <a:p>
            <a:pPr lvl="1"/>
            <a:r>
              <a:rPr lang="en-US" dirty="0"/>
              <a:t>The type or member can be accessed by any other code in the same assembly or another assembly that references it</a:t>
            </a:r>
            <a:r>
              <a:rPr lang="en-US" dirty="0" smtClean="0"/>
              <a:t>.</a:t>
            </a:r>
          </a:p>
          <a:p>
            <a:r>
              <a:rPr lang="en-US" dirty="0" smtClean="0"/>
              <a:t>private</a:t>
            </a:r>
          </a:p>
          <a:p>
            <a:pPr lvl="1"/>
            <a:r>
              <a:rPr lang="en-US" dirty="0"/>
              <a:t>The type or member can only be accessed by code in the same class</a:t>
            </a:r>
            <a:r>
              <a:rPr lang="en-US" dirty="0" smtClean="0"/>
              <a:t>.</a:t>
            </a:r>
          </a:p>
          <a:p>
            <a:r>
              <a:rPr lang="en-US" dirty="0" smtClean="0"/>
              <a:t>protected</a:t>
            </a:r>
          </a:p>
          <a:p>
            <a:pPr lvl="1"/>
            <a:r>
              <a:rPr lang="en-US" dirty="0"/>
              <a:t>The type or member can only be accessed by code in the same class or in a derived class</a:t>
            </a:r>
            <a:r>
              <a:rPr lang="en-US" dirty="0" smtClean="0"/>
              <a:t>.</a:t>
            </a:r>
          </a:p>
          <a:p>
            <a:r>
              <a:rPr lang="en-US" dirty="0"/>
              <a:t>i</a:t>
            </a:r>
            <a:r>
              <a:rPr lang="en-US" dirty="0" smtClean="0"/>
              <a:t>nternal</a:t>
            </a:r>
          </a:p>
          <a:p>
            <a:pPr lvl="1"/>
            <a:r>
              <a:rPr lang="en-US" dirty="0"/>
              <a:t>The type or member can be accessed by any code in the same assembly, but not from another assembly</a:t>
            </a:r>
            <a:r>
              <a:rPr lang="en-US" dirty="0" smtClean="0"/>
              <a:t>.</a:t>
            </a:r>
          </a:p>
          <a:p>
            <a:r>
              <a:rPr lang="en-US" dirty="0" smtClean="0"/>
              <a:t>protected internal</a:t>
            </a:r>
          </a:p>
          <a:p>
            <a:pPr lvl="1"/>
            <a:r>
              <a:rPr lang="en-US" dirty="0"/>
              <a:t>The type or member can be accessed by any code in the same assembly, or by any derived class in another assembly.</a:t>
            </a:r>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595607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assembly and namespace</a:t>
            </a:r>
            <a:endParaRPr lang="en-US" dirty="0"/>
          </a:p>
        </p:txBody>
      </p:sp>
      <p:sp>
        <p:nvSpPr>
          <p:cNvPr id="3" name="Content Placeholder 2"/>
          <p:cNvSpPr>
            <a:spLocks noGrp="1"/>
          </p:cNvSpPr>
          <p:nvPr>
            <p:ph idx="1"/>
          </p:nvPr>
        </p:nvSpPr>
        <p:spPr/>
        <p:txBody>
          <a:bodyPr/>
          <a:lstStyle/>
          <a:p>
            <a:r>
              <a:rPr lang="en-US" dirty="0" smtClean="0"/>
              <a:t>Assembly</a:t>
            </a:r>
          </a:p>
          <a:p>
            <a:pPr lvl="1"/>
            <a:r>
              <a:rPr lang="en-US" dirty="0"/>
              <a:t>An assembly provides a fundamental unit of physical code grouping</a:t>
            </a:r>
            <a:r>
              <a:rPr lang="en-US" dirty="0" smtClean="0"/>
              <a:t>. It </a:t>
            </a:r>
            <a:r>
              <a:rPr lang="en-US" dirty="0"/>
              <a:t>is an Output Unit. It is a unit of Deployment </a:t>
            </a:r>
            <a:r>
              <a:rPr lang="en-US" dirty="0" smtClean="0"/>
              <a:t>and an </a:t>
            </a:r>
            <a:r>
              <a:rPr lang="en-US" dirty="0"/>
              <a:t>unit of versioning. Assemblies contain MSIL </a:t>
            </a:r>
            <a:r>
              <a:rPr lang="en-US" dirty="0" smtClean="0"/>
              <a:t>(MS Intermediate Language) code.</a:t>
            </a:r>
          </a:p>
          <a:p>
            <a:r>
              <a:rPr lang="en-US" dirty="0" smtClean="0"/>
              <a:t>Namespace</a:t>
            </a:r>
          </a:p>
          <a:p>
            <a:pPr lvl="1"/>
            <a:r>
              <a:rPr lang="en-US" dirty="0"/>
              <a:t>A namespace provides a fundamental unit of logical code grouping</a:t>
            </a:r>
            <a:r>
              <a:rPr lang="en-US" dirty="0" smtClean="0"/>
              <a:t>. It </a:t>
            </a:r>
            <a:r>
              <a:rPr lang="en-US" dirty="0"/>
              <a:t>is a </a:t>
            </a:r>
            <a:r>
              <a:rPr lang="en-US" dirty="0" smtClean="0"/>
              <a:t>collection </a:t>
            </a:r>
            <a:r>
              <a:rPr lang="en-US" dirty="0"/>
              <a:t>of names </a:t>
            </a:r>
            <a:r>
              <a:rPr lang="en-US" dirty="0" smtClean="0"/>
              <a:t>wherein </a:t>
            </a:r>
            <a:r>
              <a:rPr lang="en-US" dirty="0"/>
              <a:t>each name is </a:t>
            </a:r>
            <a:r>
              <a:rPr lang="en-US" dirty="0" smtClean="0"/>
              <a:t>unique. They </a:t>
            </a:r>
            <a:r>
              <a:rPr lang="en-US" dirty="0"/>
              <a:t>form the logical boundary for a </a:t>
            </a:r>
            <a:r>
              <a:rPr lang="en-US" dirty="0" smtClean="0"/>
              <a:t>group </a:t>
            </a:r>
            <a:r>
              <a:rPr lang="en-US" dirty="0"/>
              <a:t>of classes</a:t>
            </a:r>
            <a:r>
              <a:rPr lang="en-US" dirty="0" smtClean="0"/>
              <a:t>. Namespace </a:t>
            </a:r>
            <a:r>
              <a:rPr lang="en-US" dirty="0"/>
              <a:t>must be specified in </a:t>
            </a:r>
            <a:r>
              <a:rPr lang="en-US" dirty="0" smtClean="0"/>
              <a:t>project properties</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746750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Static classes and members</a:t>
            </a:r>
            <a:endParaRPr lang="en-US" dirty="0"/>
          </a:p>
        </p:txBody>
      </p:sp>
      <p:sp>
        <p:nvSpPr>
          <p:cNvPr id="3" name="Content Placeholder 2"/>
          <p:cNvSpPr>
            <a:spLocks noGrp="1"/>
          </p:cNvSpPr>
          <p:nvPr>
            <p:ph idx="1"/>
          </p:nvPr>
        </p:nvSpPr>
        <p:spPr/>
        <p:txBody>
          <a:bodyPr/>
          <a:lstStyle/>
          <a:p>
            <a:r>
              <a:rPr lang="en-US" dirty="0"/>
              <a:t>A static member of the class is a property, procedure, or field that is shared by all instances of a class</a:t>
            </a:r>
            <a:r>
              <a:rPr lang="en-US" dirty="0" smtClean="0"/>
              <a:t>.</a:t>
            </a:r>
          </a:p>
          <a:p>
            <a:r>
              <a:rPr lang="en-US" dirty="0"/>
              <a:t>Static classes </a:t>
            </a:r>
            <a:r>
              <a:rPr lang="en-US" dirty="0" smtClean="0"/>
              <a:t>have </a:t>
            </a:r>
            <a:r>
              <a:rPr lang="en-US" dirty="0"/>
              <a:t>static members only and cannot be instantiated. Static members also cannot access non-static properties, fields or methods</a:t>
            </a:r>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
        <p:nvSpPr>
          <p:cNvPr id="5" name="Rectangle 4"/>
          <p:cNvSpPr/>
          <p:nvPr/>
        </p:nvSpPr>
        <p:spPr>
          <a:xfrm>
            <a:off x="1302326" y="5825284"/>
            <a:ext cx="7164780" cy="369332"/>
          </a:xfrm>
          <a:prstGeom prst="rect">
            <a:avLst/>
          </a:prstGeom>
          <a:solidFill>
            <a:schemeClr val="tx1"/>
          </a:solidFill>
        </p:spPr>
        <p:txBody>
          <a:bodyPr wrap="square">
            <a:spAutoFit/>
          </a:bodyPr>
          <a:lstStyle/>
          <a:p>
            <a:r>
              <a:rPr lang="en-US" dirty="0" err="1">
                <a:solidFill>
                  <a:srgbClr val="2B91AF"/>
                </a:solidFill>
                <a:latin typeface="Consolas" charset="0"/>
              </a:rPr>
              <a:t>Console</a:t>
            </a:r>
            <a:r>
              <a:rPr lang="en-US" dirty="0" err="1">
                <a:solidFill>
                  <a:srgbClr val="000000"/>
                </a:solidFill>
                <a:latin typeface="Consolas" charset="0"/>
              </a:rPr>
              <a:t>.WriteLine</a:t>
            </a:r>
            <a:r>
              <a:rPr lang="en-US" dirty="0">
                <a:solidFill>
                  <a:srgbClr val="000000"/>
                </a:solidFill>
                <a:latin typeface="Consolas" charset="0"/>
              </a:rPr>
              <a:t>(</a:t>
            </a:r>
            <a:r>
              <a:rPr lang="en-US" dirty="0" err="1">
                <a:solidFill>
                  <a:srgbClr val="2B91AF"/>
                </a:solidFill>
                <a:latin typeface="Consolas" charset="0"/>
              </a:rPr>
              <a:t>SampleStaticClass</a:t>
            </a:r>
            <a:r>
              <a:rPr lang="en-US" dirty="0" err="1">
                <a:solidFill>
                  <a:srgbClr val="000000"/>
                </a:solidFill>
                <a:latin typeface="Consolas" charset="0"/>
              </a:rPr>
              <a:t>.SampleString</a:t>
            </a:r>
            <a:r>
              <a:rPr lang="en-US" dirty="0">
                <a:solidFill>
                  <a:srgbClr val="000000"/>
                </a:solidFill>
                <a:latin typeface="Consolas" charset="0"/>
              </a:rPr>
              <a:t>);</a:t>
            </a:r>
            <a:endParaRPr lang="en-US" dirty="0"/>
          </a:p>
        </p:txBody>
      </p:sp>
      <p:sp>
        <p:nvSpPr>
          <p:cNvPr id="6" name="Rectangle 5"/>
          <p:cNvSpPr/>
          <p:nvPr/>
        </p:nvSpPr>
        <p:spPr>
          <a:xfrm>
            <a:off x="1302326" y="4323194"/>
            <a:ext cx="8441377"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SampleStaticClass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a:t>
            </a:r>
            <a:r>
              <a:rPr lang="de-DE" dirty="0">
                <a:solidFill>
                  <a:srgbClr val="000000"/>
                </a:solidFill>
                <a:latin typeface="Consolas" charset="0"/>
              </a:rPr>
              <a:t> = </a:t>
            </a:r>
            <a:r>
              <a:rPr lang="de-DE" dirty="0">
                <a:solidFill>
                  <a:srgbClr val="A31515"/>
                </a:solidFill>
                <a:latin typeface="Consolas" charset="0"/>
              </a:rPr>
              <a:t>"Sample String"</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38014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Anonymous types </a:t>
            </a:r>
            <a:endParaRPr lang="en-US" dirty="0"/>
          </a:p>
        </p:txBody>
      </p:sp>
      <p:sp>
        <p:nvSpPr>
          <p:cNvPr id="3" name="Content Placeholder 2"/>
          <p:cNvSpPr>
            <a:spLocks noGrp="1"/>
          </p:cNvSpPr>
          <p:nvPr>
            <p:ph idx="1"/>
          </p:nvPr>
        </p:nvSpPr>
        <p:spPr/>
        <p:txBody>
          <a:bodyPr/>
          <a:lstStyle/>
          <a:p>
            <a:r>
              <a:rPr lang="en-US" dirty="0" smtClean="0"/>
              <a:t>Create </a:t>
            </a:r>
            <a:r>
              <a:rPr lang="en-US" dirty="0"/>
              <a:t>objects without writing a class definition for the data type</a:t>
            </a:r>
            <a:r>
              <a:rPr lang="en-US" dirty="0" smtClean="0"/>
              <a:t>.</a:t>
            </a:r>
          </a:p>
          <a:p>
            <a:pPr lvl="1"/>
            <a:r>
              <a:rPr lang="en-US" dirty="0" smtClean="0"/>
              <a:t>Compiler </a:t>
            </a:r>
            <a:r>
              <a:rPr lang="en-US" dirty="0"/>
              <a:t>generates a class for you. </a:t>
            </a:r>
            <a:endParaRPr lang="en-US" dirty="0" smtClean="0"/>
          </a:p>
          <a:p>
            <a:pPr lvl="1"/>
            <a:r>
              <a:rPr lang="en-US" dirty="0" smtClean="0"/>
              <a:t>The </a:t>
            </a:r>
            <a:r>
              <a:rPr lang="en-US" dirty="0"/>
              <a:t>class has no usable name and contains the properties you specify in declaring the object.</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
        <p:nvSpPr>
          <p:cNvPr id="5" name="Rectangle 4"/>
          <p:cNvSpPr/>
          <p:nvPr/>
        </p:nvSpPr>
        <p:spPr>
          <a:xfrm>
            <a:off x="1103311" y="4150658"/>
            <a:ext cx="9079779" cy="369332"/>
          </a:xfrm>
          <a:prstGeom prst="rect">
            <a:avLst/>
          </a:prstGeom>
          <a:solidFill>
            <a:schemeClr val="tx1"/>
          </a:solidFill>
        </p:spPr>
        <p:txBody>
          <a:bodyPr wrap="square">
            <a:spAutoFit/>
          </a:bodyPr>
          <a:lstStyle/>
          <a:p>
            <a:r>
              <a:rPr lang="en-US" dirty="0" err="1">
                <a:solidFill>
                  <a:srgbClr val="0000FF"/>
                </a:solidFill>
                <a:latin typeface="Consolas" charset="0"/>
              </a:rPr>
              <a:t>var</a:t>
            </a:r>
            <a:r>
              <a:rPr lang="en-US" dirty="0">
                <a:solidFill>
                  <a:srgbClr val="000000"/>
                </a:solidFill>
                <a:latin typeface="Consolas" charset="0"/>
              </a:rPr>
              <a: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 </a:t>
            </a:r>
            <a:r>
              <a:rPr lang="en-US" dirty="0" err="1">
                <a:solidFill>
                  <a:srgbClr val="000000"/>
                </a:solidFill>
                <a:latin typeface="Consolas" charset="0"/>
              </a:rPr>
              <a:t>FirstProperty</a:t>
            </a:r>
            <a:r>
              <a:rPr lang="en-US" dirty="0">
                <a:solidFill>
                  <a:srgbClr val="000000"/>
                </a:solidFill>
                <a:latin typeface="Consolas" charset="0"/>
              </a:rPr>
              <a:t> = </a:t>
            </a:r>
            <a:r>
              <a:rPr lang="en-US" dirty="0">
                <a:solidFill>
                  <a:srgbClr val="A31515"/>
                </a:solidFill>
                <a:latin typeface="Consolas" charset="0"/>
              </a:rPr>
              <a:t>"A"</a:t>
            </a:r>
            <a:r>
              <a:rPr lang="en-US" dirty="0">
                <a:solidFill>
                  <a:srgbClr val="000000"/>
                </a:solidFill>
                <a:latin typeface="Consolas" charset="0"/>
              </a:rPr>
              <a:t>, </a:t>
            </a:r>
            <a:r>
              <a:rPr lang="en-US" dirty="0" err="1">
                <a:solidFill>
                  <a:srgbClr val="000000"/>
                </a:solidFill>
                <a:latin typeface="Consolas" charset="0"/>
              </a:rPr>
              <a:t>SecondProperty</a:t>
            </a:r>
            <a:r>
              <a:rPr lang="en-US" dirty="0">
                <a:solidFill>
                  <a:srgbClr val="000000"/>
                </a:solidFill>
                <a:latin typeface="Consolas" charset="0"/>
              </a:rPr>
              <a:t> = </a:t>
            </a:r>
            <a:r>
              <a:rPr lang="en-US" dirty="0">
                <a:solidFill>
                  <a:srgbClr val="A31515"/>
                </a:solidFill>
                <a:latin typeface="Consolas" charset="0"/>
              </a:rPr>
              <a:t>"B"</a:t>
            </a:r>
            <a:r>
              <a:rPr lang="en-US" dirty="0">
                <a:solidFill>
                  <a:srgbClr val="000000"/>
                </a:solidFill>
                <a:latin typeface="Consolas" charset="0"/>
              </a:rPr>
              <a:t> };</a:t>
            </a:r>
            <a:endParaRPr lang="en-US" dirty="0"/>
          </a:p>
        </p:txBody>
      </p:sp>
    </p:spTree>
    <p:extLst>
      <p:ext uri="{BB962C8B-B14F-4D97-AF65-F5344CB8AC3E}">
        <p14:creationId xmlns:p14="http://schemas.microsoft.com/office/powerpoint/2010/main" val="66828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Inheritance</a:t>
            </a:r>
            <a:endParaRPr lang="en-US" dirty="0"/>
          </a:p>
        </p:txBody>
      </p:sp>
      <p:sp>
        <p:nvSpPr>
          <p:cNvPr id="3" name="Content Placeholder 2"/>
          <p:cNvSpPr>
            <a:spLocks noGrp="1"/>
          </p:cNvSpPr>
          <p:nvPr>
            <p:ph idx="1"/>
          </p:nvPr>
        </p:nvSpPr>
        <p:spPr/>
        <p:txBody>
          <a:bodyPr/>
          <a:lstStyle/>
          <a:p>
            <a:r>
              <a:rPr lang="en-US" dirty="0"/>
              <a:t>Inheritance enables you to create a new class that reuses, extends, and modifies the behavior that is defined in another </a:t>
            </a:r>
            <a:r>
              <a:rPr lang="en-US" dirty="0" smtClean="0"/>
              <a:t>class.</a:t>
            </a:r>
          </a:p>
          <a:p>
            <a:endParaRPr lang="en-US" dirty="0" smtClean="0"/>
          </a:p>
          <a:p>
            <a:r>
              <a:rPr lang="en-US" dirty="0" smtClean="0"/>
              <a:t>The </a:t>
            </a:r>
            <a:r>
              <a:rPr lang="en-US" dirty="0"/>
              <a:t>class whose members are inherited is called the base </a:t>
            </a:r>
            <a:r>
              <a:rPr lang="en-US" dirty="0" smtClean="0"/>
              <a:t>class.</a:t>
            </a:r>
          </a:p>
          <a:p>
            <a:endParaRPr lang="en-US" dirty="0" smtClean="0"/>
          </a:p>
          <a:p>
            <a:r>
              <a:rPr lang="en-US" dirty="0" smtClean="0"/>
              <a:t>The </a:t>
            </a:r>
            <a:r>
              <a:rPr lang="en-US" dirty="0"/>
              <a:t>class that inherits those members is called the derived </a:t>
            </a:r>
            <a:r>
              <a:rPr lang="en-US" dirty="0" smtClean="0"/>
              <a:t>class.</a:t>
            </a:r>
          </a:p>
          <a:p>
            <a:endParaRPr lang="en-US" dirty="0" smtClean="0"/>
          </a:p>
          <a:p>
            <a:r>
              <a:rPr lang="en-US" dirty="0" smtClean="0"/>
              <a:t>All classes </a:t>
            </a:r>
            <a:r>
              <a:rPr lang="en-US" dirty="0"/>
              <a:t>in C# implicitly inherit from the Object class that supports .NET class hierarchy and provides low-level services to all classes.</a:t>
            </a:r>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06711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Inheritance</a:t>
            </a:r>
            <a:endParaRPr lang="en-US" dirty="0"/>
          </a:p>
        </p:txBody>
      </p:sp>
      <p:sp>
        <p:nvSpPr>
          <p:cNvPr id="3" name="Content Placeholder 2"/>
          <p:cNvSpPr>
            <a:spLocks noGrp="1"/>
          </p:cNvSpPr>
          <p:nvPr>
            <p:ph idx="1"/>
          </p:nvPr>
        </p:nvSpPr>
        <p:spPr/>
        <p:txBody>
          <a:bodyPr/>
          <a:lstStyle/>
          <a:p>
            <a:r>
              <a:rPr lang="en-US" dirty="0" smtClean="0"/>
              <a:t>To inherit from base class</a:t>
            </a:r>
          </a:p>
          <a:p>
            <a:endParaRPr lang="en-US" dirty="0" smtClean="0"/>
          </a:p>
          <a:p>
            <a:endParaRPr lang="en-US" dirty="0"/>
          </a:p>
          <a:p>
            <a:r>
              <a:rPr lang="en-US" dirty="0" smtClean="0"/>
              <a:t>To specify, that class cannot be used as base class</a:t>
            </a:r>
          </a:p>
          <a:p>
            <a:endParaRPr lang="en-US" dirty="0"/>
          </a:p>
          <a:p>
            <a:r>
              <a:rPr lang="en-US" dirty="0" smtClean="0"/>
              <a:t>To specify, that class can only be used as base class and cannot be instantiated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4"/>
          <p:cNvSpPr/>
          <p:nvPr/>
        </p:nvSpPr>
        <p:spPr>
          <a:xfrm>
            <a:off x="7127173" y="1376180"/>
            <a:ext cx="4837216" cy="1754326"/>
          </a:xfrm>
          <a:prstGeom prst="rect">
            <a:avLst/>
          </a:prstGeom>
          <a:solidFill>
            <a:schemeClr val="tx1"/>
          </a:solidFill>
        </p:spPr>
        <p:txBody>
          <a:bodyPr wrap="square">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class</a:t>
            </a:r>
            <a:r>
              <a:rPr lang="en-US" smtClean="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8529563" y="3869302"/>
            <a:ext cx="3350597"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sealed</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A</a:t>
            </a:r>
            <a:r>
              <a:rPr lang="en-US">
                <a:solidFill>
                  <a:srgbClr val="000000"/>
                </a:solidFill>
                <a:latin typeface="Consolas" charset="0"/>
              </a:rPr>
              <a:t> { }</a:t>
            </a:r>
            <a:endParaRPr lang="en-US"/>
          </a:p>
        </p:txBody>
      </p:sp>
      <p:sp>
        <p:nvSpPr>
          <p:cNvPr id="7" name="Rectangle 6"/>
          <p:cNvSpPr/>
          <p:nvPr/>
        </p:nvSpPr>
        <p:spPr>
          <a:xfrm>
            <a:off x="8276288" y="4945181"/>
            <a:ext cx="3603872"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abstract</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B</a:t>
            </a:r>
            <a:r>
              <a:rPr lang="en-US">
                <a:solidFill>
                  <a:srgbClr val="000000"/>
                </a:solidFill>
                <a:latin typeface="Consolas" charset="0"/>
              </a:rPr>
              <a:t> { }</a:t>
            </a:r>
            <a:endParaRPr lang="en-US"/>
          </a:p>
        </p:txBody>
      </p:sp>
    </p:spTree>
    <p:extLst>
      <p:ext uri="{BB962C8B-B14F-4D97-AF65-F5344CB8AC3E}">
        <p14:creationId xmlns:p14="http://schemas.microsoft.com/office/powerpoint/2010/main" val="546764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t>
            </a:r>
            <a:r>
              <a:rPr lang="en-US" dirty="0"/>
              <a:t>Overriding Members</a:t>
            </a:r>
          </a:p>
        </p:txBody>
      </p:sp>
      <p:sp>
        <p:nvSpPr>
          <p:cNvPr id="3" name="Content Placeholder 2"/>
          <p:cNvSpPr>
            <a:spLocks noGrp="1"/>
          </p:cNvSpPr>
          <p:nvPr>
            <p:ph idx="1"/>
          </p:nvPr>
        </p:nvSpPr>
        <p:spPr/>
        <p:txBody>
          <a:bodyPr>
            <a:normAutofit lnSpcReduction="10000"/>
          </a:bodyPr>
          <a:lstStyle/>
          <a:p>
            <a:r>
              <a:rPr lang="en-US" dirty="0"/>
              <a:t>By default, a derived class inherits all members from its base </a:t>
            </a:r>
            <a:r>
              <a:rPr lang="en-US" dirty="0" smtClean="0"/>
              <a:t>class.</a:t>
            </a:r>
          </a:p>
          <a:p>
            <a:endParaRPr lang="en-US" dirty="0" smtClean="0"/>
          </a:p>
          <a:p>
            <a:r>
              <a:rPr lang="en-US" dirty="0" smtClean="0"/>
              <a:t>If </a:t>
            </a:r>
            <a:r>
              <a:rPr lang="en-US" dirty="0"/>
              <a:t>you want to change the behavior of the inherited member, you need to override it. </a:t>
            </a:r>
            <a:endParaRPr lang="en-US" dirty="0" smtClean="0"/>
          </a:p>
          <a:p>
            <a:endParaRPr lang="en-US" dirty="0" smtClean="0"/>
          </a:p>
          <a:p>
            <a:r>
              <a:rPr lang="en-US" dirty="0" smtClean="0"/>
              <a:t>You </a:t>
            </a:r>
            <a:r>
              <a:rPr lang="en-US" dirty="0"/>
              <a:t>can define a new implementation of the method, property or event in the derived class</a:t>
            </a:r>
            <a:r>
              <a:rPr lang="en-US" dirty="0" smtClean="0"/>
              <a:t>. </a:t>
            </a:r>
          </a:p>
          <a:p>
            <a:endParaRPr lang="en-US" dirty="0" smtClean="0"/>
          </a:p>
          <a:p>
            <a:r>
              <a:rPr lang="en-US" dirty="0" smtClean="0"/>
              <a:t>The </a:t>
            </a:r>
            <a:r>
              <a:rPr lang="en-US" dirty="0"/>
              <a:t>following modifiers are used to control how properties and methods are </a:t>
            </a:r>
            <a:r>
              <a:rPr lang="en-US" dirty="0" smtClean="0"/>
              <a:t>overridden:</a:t>
            </a:r>
            <a:br>
              <a:rPr lang="en-US" dirty="0" smtClean="0"/>
            </a:br>
            <a:r>
              <a:rPr lang="en-US" dirty="0" smtClean="0"/>
              <a:t/>
            </a:r>
            <a:br>
              <a:rPr lang="en-US" dirty="0" smtClean="0"/>
            </a:br>
            <a:r>
              <a:rPr lang="en-US" dirty="0" smtClean="0"/>
              <a:t>virtual, override, abstract, new</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116325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Overriding members</a:t>
            </a:r>
            <a:endParaRPr lang="en-US" dirty="0"/>
          </a:p>
        </p:txBody>
      </p:sp>
      <p:sp>
        <p:nvSpPr>
          <p:cNvPr id="3" name="Content Placeholder 2"/>
          <p:cNvSpPr>
            <a:spLocks noGrp="1"/>
          </p:cNvSpPr>
          <p:nvPr>
            <p:ph idx="1"/>
          </p:nvPr>
        </p:nvSpPr>
        <p:spPr/>
        <p:txBody>
          <a:bodyPr/>
          <a:lstStyle/>
          <a:p>
            <a:r>
              <a:rPr lang="en-US" dirty="0" smtClean="0"/>
              <a:t>virtual</a:t>
            </a:r>
          </a:p>
          <a:p>
            <a:pPr lvl="1"/>
            <a:r>
              <a:rPr lang="en-US" dirty="0"/>
              <a:t>Allows a class member to be overridden in a derived class.</a:t>
            </a:r>
          </a:p>
          <a:p>
            <a:r>
              <a:rPr lang="en-US" dirty="0" smtClean="0"/>
              <a:t>override</a:t>
            </a:r>
          </a:p>
          <a:p>
            <a:pPr lvl="1"/>
            <a:r>
              <a:rPr lang="en-US" dirty="0"/>
              <a:t>Overrides a virtual (</a:t>
            </a:r>
            <a:r>
              <a:rPr lang="en-US" dirty="0" err="1"/>
              <a:t>overridable</a:t>
            </a:r>
            <a:r>
              <a:rPr lang="en-US" dirty="0"/>
              <a:t>) member defined in the base class.</a:t>
            </a:r>
            <a:endParaRPr lang="en-US" dirty="0" smtClean="0"/>
          </a:p>
          <a:p>
            <a:r>
              <a:rPr lang="en-US" dirty="0" smtClean="0"/>
              <a:t>abstract</a:t>
            </a:r>
          </a:p>
          <a:p>
            <a:pPr lvl="1"/>
            <a:r>
              <a:rPr lang="en-US" dirty="0"/>
              <a:t>Requires that a class member to be overridden in the derived class.</a:t>
            </a:r>
            <a:endParaRPr lang="en-US" dirty="0" smtClean="0"/>
          </a:p>
          <a:p>
            <a:r>
              <a:rPr lang="en-US" dirty="0" smtClean="0"/>
              <a:t>new</a:t>
            </a:r>
          </a:p>
          <a:p>
            <a:pPr lvl="1"/>
            <a:r>
              <a:rPr lang="en-US" dirty="0"/>
              <a:t>Hides a member inherited from a base class</a:t>
            </a:r>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874055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a:t>
            </a:r>
            <a:r>
              <a:rPr lang="en-US" dirty="0" smtClean="0"/>
              <a:t>members - virtual</a:t>
            </a:r>
            <a:endParaRPr lang="en-US" dirty="0"/>
          </a:p>
        </p:txBody>
      </p:sp>
      <p:sp>
        <p:nvSpPr>
          <p:cNvPr id="3" name="Content Placeholder 2"/>
          <p:cNvSpPr>
            <a:spLocks noGrp="1"/>
          </p:cNvSpPr>
          <p:nvPr>
            <p:ph idx="1"/>
          </p:nvPr>
        </p:nvSpPr>
        <p:spPr>
          <a:xfrm>
            <a:off x="1103312" y="2052918"/>
            <a:ext cx="9174782" cy="4195481"/>
          </a:xfrm>
        </p:spPr>
        <p:txBody>
          <a:bodyPr/>
          <a:lstStyle/>
          <a:p>
            <a:r>
              <a:rPr lang="en-US" dirty="0"/>
              <a:t>The virtual keyword is used to modify a method, property, indexer, or event declaration and allow for it to be overridden in a derived class</a:t>
            </a:r>
            <a:r>
              <a:rPr lang="en-US" dirty="0" smtClean="0"/>
              <a:t>.</a:t>
            </a:r>
          </a:p>
          <a:p>
            <a:r>
              <a:rPr lang="en-US" dirty="0" smtClean="0"/>
              <a:t>Cannot be used with:</a:t>
            </a:r>
            <a:r>
              <a:rPr lang="en-US" dirty="0"/>
              <a:t/>
            </a:r>
            <a:br>
              <a:rPr lang="en-US" dirty="0"/>
            </a:br>
            <a:r>
              <a:rPr lang="en-US" dirty="0"/>
              <a:t>static, abstract, private, </a:t>
            </a:r>
            <a:r>
              <a:rPr lang="en-US" dirty="0" smtClean="0"/>
              <a:t>override</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5" name="Rectangle 4"/>
          <p:cNvSpPr/>
          <p:nvPr/>
        </p:nvSpPr>
        <p:spPr>
          <a:xfrm>
            <a:off x="5348472" y="4633354"/>
            <a:ext cx="6321632" cy="2031325"/>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BaseClassRoot</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virtual</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r>
              <a:rPr lang="de-DE" dirty="0" smtClean="0">
                <a:solidFill>
                  <a:srgbClr val="000000"/>
                </a:solidFill>
                <a:latin typeface="Consolas" charset="0"/>
              </a:rPr>
              <a:t>}</a:t>
            </a:r>
            <a:endParaRPr lang="de-DE" dirty="0">
              <a:solidFill>
                <a:srgbClr val="000000"/>
              </a:solidFill>
              <a:latin typeface="Consolas" charset="0"/>
            </a:endParaRPr>
          </a:p>
        </p:txBody>
      </p:sp>
    </p:spTree>
    <p:extLst>
      <p:ext uri="{BB962C8B-B14F-4D97-AF65-F5344CB8AC3E}">
        <p14:creationId xmlns:p14="http://schemas.microsoft.com/office/powerpoint/2010/main" val="1463533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OOP</a:t>
            </a:r>
            <a:endParaRPr lang="en-US" dirty="0"/>
          </a:p>
        </p:txBody>
      </p:sp>
      <p:sp>
        <p:nvSpPr>
          <p:cNvPr id="3" name="Content Placeholder 2"/>
          <p:cNvSpPr>
            <a:spLocks noGrp="1"/>
          </p:cNvSpPr>
          <p:nvPr>
            <p:ph idx="1"/>
          </p:nvPr>
        </p:nvSpPr>
        <p:spPr/>
        <p:txBody>
          <a:bodyPr/>
          <a:lstStyle/>
          <a:p>
            <a:r>
              <a:rPr lang="en-US" dirty="0" smtClean="0"/>
              <a:t>Object Oriented Programming – OOP</a:t>
            </a:r>
          </a:p>
          <a:p>
            <a:pPr lvl="1"/>
            <a:r>
              <a:rPr lang="en-US" dirty="0" smtClean="0"/>
              <a:t>Clean Code</a:t>
            </a:r>
          </a:p>
          <a:p>
            <a:pPr lvl="1"/>
            <a:r>
              <a:rPr lang="en-US" dirty="0" smtClean="0"/>
              <a:t>Defensive Coding</a:t>
            </a:r>
          </a:p>
          <a:p>
            <a:pPr lvl="1"/>
            <a:r>
              <a:rPr lang="en-US" dirty="0" smtClean="0"/>
              <a:t>Iterative, Agile</a:t>
            </a:r>
          </a:p>
          <a:p>
            <a:pPr lvl="1"/>
            <a:r>
              <a:rPr lang="en-US" dirty="0" smtClean="0"/>
              <a:t>API</a:t>
            </a:r>
          </a:p>
          <a:p>
            <a:pPr lvl="1"/>
            <a:r>
              <a:rPr lang="en-US" dirty="0" smtClean="0"/>
              <a:t>Design Patterns</a:t>
            </a:r>
          </a:p>
          <a:p>
            <a:pPr lvl="1"/>
            <a:r>
              <a:rPr lang="en-US" dirty="0" smtClean="0"/>
              <a:t>Domain Driven Design</a:t>
            </a:r>
          </a:p>
          <a:p>
            <a:pPr lvl="1"/>
            <a:r>
              <a:rPr lang="en-US" dirty="0" smtClean="0"/>
              <a:t>MS UWA, ASP.NET, </a:t>
            </a:r>
            <a:r>
              <a:rPr lang="en-US" dirty="0" err="1" smtClean="0"/>
              <a:t>etc</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722299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a:t># - Overriding members - </a:t>
            </a:r>
            <a:r>
              <a:rPr lang="en-US" dirty="0" smtClean="0"/>
              <a:t>override</a:t>
            </a:r>
            <a:endParaRPr lang="en-US" dirty="0"/>
          </a:p>
        </p:txBody>
      </p:sp>
      <p:sp>
        <p:nvSpPr>
          <p:cNvPr id="3" name="Content Placeholder 2"/>
          <p:cNvSpPr>
            <a:spLocks noGrp="1"/>
          </p:cNvSpPr>
          <p:nvPr>
            <p:ph idx="1"/>
          </p:nvPr>
        </p:nvSpPr>
        <p:spPr/>
        <p:txBody>
          <a:bodyPr/>
          <a:lstStyle/>
          <a:p>
            <a:r>
              <a:rPr lang="en-US" dirty="0"/>
              <a:t>The override modifier is required to extend or modify the abstract or virtual implementation of an inherited method, property, indexer, or event</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4"/>
          <p:cNvSpPr/>
          <p:nvPr/>
        </p:nvSpPr>
        <p:spPr>
          <a:xfrm>
            <a:off x="5680363" y="3184565"/>
            <a:ext cx="6321632" cy="2031325"/>
          </a:xfrm>
          <a:prstGeom prst="rect">
            <a:avLst/>
          </a:prstGeom>
          <a:solidFill>
            <a:schemeClr val="tx1"/>
          </a:solidFill>
        </p:spPr>
        <p:txBody>
          <a:bodyPr wrap="square">
            <a:spAutoFit/>
          </a:bodyPr>
          <a:lstStyle/>
          <a:p>
            <a:r>
              <a:rPr lang="de-DE" smtClean="0">
                <a:solidFill>
                  <a:srgbClr val="0000FF"/>
                </a:solidFill>
                <a:latin typeface="Consolas" charset="0"/>
              </a:rPr>
              <a:t>class</a:t>
            </a:r>
            <a:r>
              <a:rPr lang="de-DE" dirty="0" smtClean="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996179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members - </a:t>
            </a:r>
            <a:r>
              <a:rPr lang="en-US" dirty="0" smtClean="0"/>
              <a:t>abstract</a:t>
            </a:r>
            <a:endParaRPr lang="en-US" dirty="0"/>
          </a:p>
        </p:txBody>
      </p:sp>
      <p:sp>
        <p:nvSpPr>
          <p:cNvPr id="3" name="Content Placeholder 2"/>
          <p:cNvSpPr>
            <a:spLocks noGrp="1"/>
          </p:cNvSpPr>
          <p:nvPr>
            <p:ph idx="1"/>
          </p:nvPr>
        </p:nvSpPr>
        <p:spPr/>
        <p:txBody>
          <a:bodyPr/>
          <a:lstStyle/>
          <a:p>
            <a:r>
              <a:rPr lang="en-US" dirty="0"/>
              <a:t>The abstract modifier indicates that the thing being modified has a missing or incomplete implementation. </a:t>
            </a:r>
            <a:endParaRPr lang="en-US" dirty="0" smtClean="0"/>
          </a:p>
          <a:p>
            <a:r>
              <a:rPr lang="en-US" dirty="0" smtClean="0"/>
              <a:t>The </a:t>
            </a:r>
            <a:r>
              <a:rPr lang="en-US" dirty="0"/>
              <a:t>abstract modifier can be used with classes, methods, properties, indexers, and events. </a:t>
            </a:r>
            <a:endParaRPr lang="en-US" dirty="0" smtClean="0"/>
          </a:p>
          <a:p>
            <a:r>
              <a:rPr lang="en-US" dirty="0" smtClean="0"/>
              <a:t>Use </a:t>
            </a:r>
            <a:r>
              <a:rPr lang="en-US" dirty="0"/>
              <a:t>the abstract modifier in a class declaration to indicate that a class is intended only to be a base class of other classes. </a:t>
            </a:r>
            <a:endParaRPr lang="en-US" dirty="0" smtClean="0"/>
          </a:p>
          <a:p>
            <a:r>
              <a:rPr lang="en-US" dirty="0" smtClean="0"/>
              <a:t>Members </a:t>
            </a:r>
            <a:r>
              <a:rPr lang="en-US" dirty="0"/>
              <a:t>marked as abstract, or included in an abstract class, must be implemented by classes that derive from the abstract class.</a:t>
            </a:r>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871006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members - abstract</a:t>
            </a:r>
          </a:p>
        </p:txBody>
      </p:sp>
      <p:sp>
        <p:nvSpPr>
          <p:cNvPr id="3" name="Content Placeholder 2"/>
          <p:cNvSpPr>
            <a:spLocks noGrp="1"/>
          </p:cNvSpPr>
          <p:nvPr>
            <p:ph idx="1"/>
          </p:nvPr>
        </p:nvSpPr>
        <p:spPr>
          <a:xfrm>
            <a:off x="172192" y="2052918"/>
            <a:ext cx="5159829" cy="4195481"/>
          </a:xfrm>
        </p:spPr>
        <p:txBody>
          <a:bodyPr/>
          <a:lstStyle/>
          <a:p>
            <a:r>
              <a:rPr lang="en-US" dirty="0" smtClean="0"/>
              <a:t>Abstract class cannot be instantiated</a:t>
            </a:r>
          </a:p>
          <a:p>
            <a:r>
              <a:rPr lang="en-US" dirty="0" smtClean="0"/>
              <a:t>Sealed not possible</a:t>
            </a:r>
          </a:p>
          <a:p>
            <a:r>
              <a:rPr lang="en-US" dirty="0" smtClean="0"/>
              <a:t>Abstract method is also virtual</a:t>
            </a:r>
          </a:p>
          <a:p>
            <a:r>
              <a:rPr lang="en-US" dirty="0" smtClean="0"/>
              <a:t>Abstract methods only in abstract class</a:t>
            </a:r>
          </a:p>
          <a:p>
            <a:r>
              <a:rPr lang="en-US" dirty="0" smtClean="0"/>
              <a:t>No implementation of methods</a:t>
            </a:r>
          </a:p>
          <a:p>
            <a:r>
              <a:rPr lang="en-US" dirty="0" smtClean="0"/>
              <a:t>No static or virtual</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
        <p:nvSpPr>
          <p:cNvPr id="5" name="Rectangle 4"/>
          <p:cNvSpPr/>
          <p:nvPr/>
        </p:nvSpPr>
        <p:spPr>
          <a:xfrm>
            <a:off x="5573484" y="1477809"/>
            <a:ext cx="6618516" cy="5078313"/>
          </a:xfrm>
          <a:prstGeom prst="rect">
            <a:avLst/>
          </a:prstGeom>
          <a:solidFill>
            <a:schemeClr val="tx1"/>
          </a:solidFill>
        </p:spPr>
        <p:txBody>
          <a:bodyPr wrap="square">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abstract</a:t>
            </a:r>
            <a:r>
              <a:rPr lang="en-US"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abstract</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4338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C# - Overriding members - </a:t>
            </a:r>
            <a:r>
              <a:rPr lang="en-US" dirty="0" smtClean="0"/>
              <a:t>new</a:t>
            </a:r>
            <a:endParaRPr lang="en-US" dirty="0"/>
          </a:p>
        </p:txBody>
      </p:sp>
      <p:sp>
        <p:nvSpPr>
          <p:cNvPr id="3" name="Content Placeholder 2"/>
          <p:cNvSpPr>
            <a:spLocks noGrp="1"/>
          </p:cNvSpPr>
          <p:nvPr>
            <p:ph idx="1"/>
          </p:nvPr>
        </p:nvSpPr>
        <p:spPr>
          <a:xfrm>
            <a:off x="558140" y="2052918"/>
            <a:ext cx="5892141" cy="4195481"/>
          </a:xfrm>
        </p:spPr>
        <p:txBody>
          <a:bodyPr/>
          <a:lstStyle/>
          <a:p>
            <a:r>
              <a:rPr lang="en-US" dirty="0"/>
              <a:t>When used as a declaration modifier, the new keyword explicitly hides a member that is inherited from a base class. </a:t>
            </a:r>
            <a:endParaRPr lang="en-US" dirty="0" smtClean="0"/>
          </a:p>
          <a:p>
            <a:r>
              <a:rPr lang="en-US" dirty="0" smtClean="0"/>
              <a:t>When </a:t>
            </a:r>
            <a:r>
              <a:rPr lang="en-US" dirty="0"/>
              <a:t>you hide an inherited member, the derived version of the member replaces the base class version. </a:t>
            </a:r>
            <a:endParaRPr lang="en-US" dirty="0" smtClean="0"/>
          </a:p>
          <a:p>
            <a:r>
              <a:rPr lang="en-US" dirty="0" smtClean="0"/>
              <a:t>Although </a:t>
            </a:r>
            <a:r>
              <a:rPr lang="en-US" dirty="0"/>
              <a:t>you can hide members without using the new modifier, you get a compiler warning. If you use new to explicitly hide a member, it suppresses this warning</a:t>
            </a:r>
            <a:r>
              <a:rPr lang="en-US" dirty="0" smtClean="0"/>
              <a:t>.</a:t>
            </a:r>
          </a:p>
          <a:p>
            <a:r>
              <a:rPr lang="en-US" dirty="0" smtClean="0"/>
              <a:t>Override extends, new hides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4"/>
          <p:cNvSpPr/>
          <p:nvPr/>
        </p:nvSpPr>
        <p:spPr>
          <a:xfrm>
            <a:off x="6450281" y="2052918"/>
            <a:ext cx="5597236" cy="397031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class</a:t>
            </a:r>
            <a:r>
              <a:rPr lang="en-US" dirty="0" smtClean="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 * side;</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590511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Interfaces</a:t>
            </a:r>
            <a:endParaRPr lang="en-US" dirty="0"/>
          </a:p>
        </p:txBody>
      </p:sp>
      <p:sp>
        <p:nvSpPr>
          <p:cNvPr id="3" name="Content Placeholder 2"/>
          <p:cNvSpPr>
            <a:spLocks noGrp="1"/>
          </p:cNvSpPr>
          <p:nvPr>
            <p:ph idx="1"/>
          </p:nvPr>
        </p:nvSpPr>
        <p:spPr/>
        <p:txBody>
          <a:bodyPr/>
          <a:lstStyle/>
          <a:p>
            <a:r>
              <a:rPr lang="en-US" dirty="0"/>
              <a:t>Interfaces, like classes, define a set of properties, methods, and events. </a:t>
            </a:r>
            <a:endParaRPr lang="en-US" dirty="0" smtClean="0"/>
          </a:p>
          <a:p>
            <a:r>
              <a:rPr lang="en-US" dirty="0" smtClean="0"/>
              <a:t>But </a:t>
            </a:r>
            <a:r>
              <a:rPr lang="en-US" dirty="0"/>
              <a:t>unlike classes, interfaces do not provide implementation. </a:t>
            </a:r>
            <a:endParaRPr lang="en-US" dirty="0" smtClean="0"/>
          </a:p>
          <a:p>
            <a:r>
              <a:rPr lang="en-US" dirty="0" smtClean="0"/>
              <a:t>They </a:t>
            </a:r>
            <a:r>
              <a:rPr lang="en-US" dirty="0"/>
              <a:t>are implemented by classes, and defined as separate entities from classes. </a:t>
            </a:r>
            <a:endParaRPr lang="en-US" dirty="0" smtClean="0"/>
          </a:p>
          <a:p>
            <a:r>
              <a:rPr lang="en-US" dirty="0" smtClean="0"/>
              <a:t>An </a:t>
            </a:r>
            <a:r>
              <a:rPr lang="en-US" dirty="0"/>
              <a:t>interface represents a contract, in that a class that implements an interface must implement every aspect of that interface exactly as it is defined</a:t>
            </a:r>
            <a:r>
              <a:rPr lang="en-US" dirty="0" smtClean="0"/>
              <a:t>.</a:t>
            </a:r>
          </a:p>
          <a:p>
            <a:r>
              <a:rPr lang="en-US" dirty="0" smtClean="0"/>
              <a:t>Most of modern </a:t>
            </a:r>
            <a:r>
              <a:rPr lang="en-US" dirty="0" err="1" smtClean="0"/>
              <a:t>oop</a:t>
            </a:r>
            <a:r>
              <a:rPr lang="en-US" smtClean="0"/>
              <a:t> programming </a:t>
            </a:r>
            <a:r>
              <a:rPr lang="en-US" dirty="0" smtClean="0"/>
              <a:t>is based on interfaces!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1591119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Interfaces</a:t>
            </a:r>
            <a:endParaRPr lang="en-US" dirty="0"/>
          </a:p>
        </p:txBody>
      </p:sp>
      <p:sp>
        <p:nvSpPr>
          <p:cNvPr id="3" name="Content Placeholder 2"/>
          <p:cNvSpPr>
            <a:spLocks noGrp="1"/>
          </p:cNvSpPr>
          <p:nvPr>
            <p:ph idx="1"/>
          </p:nvPr>
        </p:nvSpPr>
        <p:spPr>
          <a:xfrm>
            <a:off x="515483" y="1980164"/>
            <a:ext cx="4240585" cy="4195481"/>
          </a:xfrm>
        </p:spPr>
        <p:txBody>
          <a:bodyPr/>
          <a:lstStyle/>
          <a:p>
            <a:r>
              <a:rPr lang="en-US" dirty="0" smtClean="0"/>
              <a:t>Interfaces members are public</a:t>
            </a:r>
          </a:p>
          <a:p>
            <a:r>
              <a:rPr lang="en-US" dirty="0" smtClean="0"/>
              <a:t>You have to implement every method in interface</a:t>
            </a:r>
          </a:p>
          <a:p>
            <a:r>
              <a:rPr lang="en-US" dirty="0" smtClean="0"/>
              <a:t>Abstract class can use interfaces</a:t>
            </a:r>
          </a:p>
          <a:p>
            <a:r>
              <a:rPr lang="en-US" dirty="0" smtClean="0"/>
              <a:t>Convention – all interfaces start with capital letter I</a:t>
            </a:r>
          </a:p>
          <a:p>
            <a:r>
              <a:rPr lang="en-US" dirty="0" smtClean="0"/>
              <a:t>You can implement more than one interface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
        <p:nvSpPr>
          <p:cNvPr id="5" name="Rectangle 4"/>
          <p:cNvSpPr/>
          <p:nvPr/>
        </p:nvSpPr>
        <p:spPr>
          <a:xfrm>
            <a:off x="4858986" y="3494267"/>
            <a:ext cx="7152905"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interface</a:t>
            </a:r>
            <a:r>
              <a:rPr lang="en-US" dirty="0" smtClean="0">
                <a:solidFill>
                  <a:srgbClr val="000000"/>
                </a:solidFill>
                <a:latin typeface="Consolas" charset="0"/>
              </a:rPr>
              <a:t> </a:t>
            </a:r>
            <a:r>
              <a:rPr lang="en-US" dirty="0" err="1">
                <a:solidFill>
                  <a:srgbClr val="2B91AF"/>
                </a:solidFill>
                <a:latin typeface="Consolas" charset="0"/>
              </a:rPr>
              <a:t>ISampleInterface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SampleClassWithInterface</a:t>
            </a:r>
            <a:r>
              <a:rPr lang="de-DE" dirty="0">
                <a:solidFill>
                  <a:srgbClr val="000000"/>
                </a:solidFill>
                <a:latin typeface="Consolas" charset="0"/>
              </a:rPr>
              <a:t> : </a:t>
            </a:r>
            <a:r>
              <a:rPr lang="de-DE" dirty="0" err="1">
                <a:solidFill>
                  <a:srgbClr val="2B91AF"/>
                </a:solidFill>
                <a:latin typeface="Consolas" charset="0"/>
              </a:rPr>
              <a:t>ISampleInterface</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throw</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b="1" dirty="0" err="1">
                <a:solidFill>
                  <a:srgbClr val="00008B"/>
                </a:solidFill>
                <a:latin typeface="Consolas" charset="0"/>
              </a:rPr>
              <a:t>NotImplementedException</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881711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Generics</a:t>
            </a:r>
            <a:endParaRPr lang="en-US" dirty="0"/>
          </a:p>
        </p:txBody>
      </p:sp>
      <p:sp>
        <p:nvSpPr>
          <p:cNvPr id="3" name="Content Placeholder 2"/>
          <p:cNvSpPr>
            <a:spLocks noGrp="1"/>
          </p:cNvSpPr>
          <p:nvPr>
            <p:ph idx="1"/>
          </p:nvPr>
        </p:nvSpPr>
        <p:spPr/>
        <p:txBody>
          <a:bodyPr/>
          <a:lstStyle/>
          <a:p>
            <a:r>
              <a:rPr lang="en-US" dirty="0"/>
              <a:t>Classes, structures, interfaces and methods in the .NET Framework can include type parameters that define types of objects that they can store or use. </a:t>
            </a:r>
            <a:endParaRPr lang="en-US" dirty="0" smtClean="0"/>
          </a:p>
          <a:p>
            <a:r>
              <a:rPr lang="en-US" dirty="0" smtClean="0"/>
              <a:t>The </a:t>
            </a:r>
            <a:r>
              <a:rPr lang="en-US" dirty="0"/>
              <a:t>most common example of generics is a collection, where you can specify the type of objects to be stored in a collection.</a:t>
            </a:r>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4"/>
          <p:cNvSpPr/>
          <p:nvPr/>
        </p:nvSpPr>
        <p:spPr>
          <a:xfrm>
            <a:off x="5702135" y="4509194"/>
            <a:ext cx="6096000" cy="1200329"/>
          </a:xfrm>
          <a:prstGeom prst="rect">
            <a:avLst/>
          </a:prstGeom>
          <a:solidFill>
            <a:schemeClr val="tx1"/>
          </a:solidFill>
        </p:spPr>
        <p:txBody>
          <a:bodyPr>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public</a:t>
            </a:r>
            <a:r>
              <a:rPr lang="en-US"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2B91AF"/>
                </a:solidFill>
                <a:latin typeface="Consolas" charset="0"/>
              </a:rPr>
              <a:t>T</a:t>
            </a:r>
            <a:r>
              <a:rPr lang="en-US" dirty="0">
                <a:solidFill>
                  <a:srgbClr val="000000"/>
                </a:solidFill>
                <a:latin typeface="Consolas" charset="0"/>
              </a:rPr>
              <a:t>&gt;</a:t>
            </a:r>
          </a:p>
          <a:p>
            <a:r>
              <a:rPr lang="de-DE" dirty="0">
                <a:solidFill>
                  <a:srgbClr val="000000"/>
                </a:solidFill>
                <a:latin typeface="Consolas" charset="0"/>
              </a:rPr>
              <a:t>    {</a:t>
            </a:r>
          </a:p>
          <a:p>
            <a:r>
              <a:rPr lang="ro-RO" dirty="0">
                <a:solidFill>
                  <a:srgbClr val="000000"/>
                </a:solidFill>
                <a:latin typeface="Consolas" charset="0"/>
              </a:rPr>
              <a:t>        </a:t>
            </a:r>
            <a:r>
              <a:rPr lang="ro-RO" dirty="0">
                <a:solidFill>
                  <a:srgbClr val="0000FF"/>
                </a:solidFill>
                <a:latin typeface="Consolas" charset="0"/>
              </a:rPr>
              <a:t>public</a:t>
            </a:r>
            <a:r>
              <a:rPr lang="ro-RO" dirty="0">
                <a:solidFill>
                  <a:srgbClr val="000000"/>
                </a:solidFill>
                <a:latin typeface="Consolas" charset="0"/>
              </a:rPr>
              <a:t> </a:t>
            </a:r>
            <a:r>
              <a:rPr lang="ro-RO" dirty="0">
                <a:solidFill>
                  <a:srgbClr val="2B91AF"/>
                </a:solidFill>
                <a:latin typeface="Consolas" charset="0"/>
              </a:rPr>
              <a:t>T</a:t>
            </a:r>
            <a:r>
              <a:rPr lang="ro-RO" dirty="0">
                <a:solidFill>
                  <a:srgbClr val="000000"/>
                </a:solidFill>
                <a:latin typeface="Consolas" charset="0"/>
              </a:rPr>
              <a:t> </a:t>
            </a:r>
            <a:r>
              <a:rPr lang="ro-RO" dirty="0" err="1">
                <a:solidFill>
                  <a:srgbClr val="000000"/>
                </a:solidFill>
                <a:latin typeface="Consolas" charset="0"/>
              </a:rPr>
              <a:t>Field</a:t>
            </a:r>
            <a:r>
              <a:rPr lang="ro-RO" dirty="0">
                <a:solidFill>
                  <a:srgbClr val="000000"/>
                </a:solidFill>
                <a:latin typeface="Consolas" charset="0"/>
              </a:rPr>
              <a:t>;</a:t>
            </a:r>
          </a:p>
          <a:p>
            <a:r>
              <a:rPr lang="de-DE" dirty="0">
                <a:solidFill>
                  <a:srgbClr val="000000"/>
                </a:solidFill>
                <a:latin typeface="Consolas" charset="0"/>
              </a:rPr>
              <a:t>    }</a:t>
            </a:r>
            <a:endParaRPr lang="en-US" dirty="0"/>
          </a:p>
        </p:txBody>
      </p:sp>
      <p:sp>
        <p:nvSpPr>
          <p:cNvPr id="6" name="Rectangle 5"/>
          <p:cNvSpPr/>
          <p:nvPr/>
        </p:nvSpPr>
        <p:spPr>
          <a:xfrm>
            <a:off x="3048000" y="5925233"/>
            <a:ext cx="8750135" cy="646331"/>
          </a:xfrm>
          <a:prstGeom prst="rect">
            <a:avLst/>
          </a:prstGeom>
          <a:solidFill>
            <a:schemeClr val="tx1"/>
          </a:solidFill>
        </p:spPr>
        <p:txBody>
          <a:bodyPr wrap="square">
            <a:spAutoFit/>
          </a:bodyPr>
          <a:lstStyle/>
          <a:p>
            <a:r>
              <a:rPr lang="en-US" dirty="0" err="1" smtClean="0">
                <a:solidFill>
                  <a:srgbClr val="2B91AF"/>
                </a:solidFill>
                <a:latin typeface="Consolas" charset="0"/>
              </a:rPr>
              <a:t>SampleGeneric</a:t>
            </a:r>
            <a:r>
              <a:rPr lang="en-US" dirty="0" smtClean="0">
                <a:solidFill>
                  <a:srgbClr val="000000"/>
                </a:solidFill>
                <a:latin typeface="Consolas" charset="0"/>
              </a:rPr>
              <a:t>&lt;</a:t>
            </a:r>
            <a:r>
              <a:rPr lang="en-US" dirty="0" smtClean="0">
                <a:solidFill>
                  <a:srgbClr val="0000FF"/>
                </a:solidFill>
                <a:latin typeface="Consolas" charset="0"/>
              </a:rPr>
              <a:t>string</a:t>
            </a:r>
            <a:r>
              <a:rPr lang="en-US" dirty="0">
                <a:solidFill>
                  <a:srgbClr val="000000"/>
                </a:solidFill>
                <a:latin typeface="Consolas" charset="0"/>
              </a:rPr>
              <a:t>&gt;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0000FF"/>
                </a:solidFill>
                <a:latin typeface="Consolas" charset="0"/>
              </a:rPr>
              <a:t>string</a:t>
            </a:r>
            <a:r>
              <a:rPr lang="en-US" dirty="0">
                <a:solidFill>
                  <a:srgbClr val="000000"/>
                </a:solidFill>
                <a:latin typeface="Consolas" charset="0"/>
              </a:rPr>
              <a:t>&gt;();</a:t>
            </a:r>
          </a:p>
          <a:p>
            <a:r>
              <a:rPr lang="en-US" dirty="0" err="1" smtClean="0">
                <a:solidFill>
                  <a:srgbClr val="000000"/>
                </a:solidFill>
                <a:latin typeface="Consolas" charset="0"/>
              </a:rPr>
              <a:t>sampleObject.Field</a:t>
            </a:r>
            <a:r>
              <a:rPr lang="en-US" dirty="0" smtClean="0">
                <a:solidFill>
                  <a:srgbClr val="000000"/>
                </a:solidFill>
                <a:latin typeface="Consolas" charset="0"/>
              </a:rPr>
              <a:t> </a:t>
            </a:r>
            <a:r>
              <a:rPr lang="en-US" dirty="0">
                <a:solidFill>
                  <a:srgbClr val="000000"/>
                </a:solidFill>
                <a:latin typeface="Consolas" charset="0"/>
              </a:rPr>
              <a:t>= </a:t>
            </a:r>
            <a:r>
              <a:rPr lang="en-US" dirty="0">
                <a:solidFill>
                  <a:srgbClr val="A31515"/>
                </a:solidFill>
                <a:latin typeface="Consolas" charset="0"/>
              </a:rPr>
              <a:t>"Sample string"</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679841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Delegates</a:t>
            </a:r>
            <a:endParaRPr lang="en-US" dirty="0"/>
          </a:p>
        </p:txBody>
      </p:sp>
      <p:sp>
        <p:nvSpPr>
          <p:cNvPr id="3" name="Content Placeholder 2"/>
          <p:cNvSpPr>
            <a:spLocks noGrp="1"/>
          </p:cNvSpPr>
          <p:nvPr>
            <p:ph idx="1"/>
          </p:nvPr>
        </p:nvSpPr>
        <p:spPr/>
        <p:txBody>
          <a:bodyPr/>
          <a:lstStyle/>
          <a:p>
            <a:r>
              <a:rPr lang="en-US" dirty="0"/>
              <a:t>A delegate is a type that defines a method signature, and can provide a reference to any method with a compatible signature. </a:t>
            </a:r>
            <a:endParaRPr lang="en-US" dirty="0" smtClean="0"/>
          </a:p>
          <a:p>
            <a:r>
              <a:rPr lang="en-US" dirty="0" smtClean="0"/>
              <a:t>You </a:t>
            </a:r>
            <a:r>
              <a:rPr lang="en-US" dirty="0"/>
              <a:t>can invoke (or call) the method through the delegate. </a:t>
            </a:r>
            <a:endParaRPr lang="en-US" dirty="0" smtClean="0"/>
          </a:p>
          <a:p>
            <a:r>
              <a:rPr lang="en-US" dirty="0" smtClean="0"/>
              <a:t>Delegates </a:t>
            </a:r>
            <a:r>
              <a:rPr lang="en-US" dirty="0"/>
              <a:t>are used to pass methods as arguments to other methods.</a:t>
            </a:r>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807305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Delegates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
        <p:nvSpPr>
          <p:cNvPr id="5" name="Rectangle 4"/>
          <p:cNvSpPr/>
          <p:nvPr/>
        </p:nvSpPr>
        <p:spPr>
          <a:xfrm>
            <a:off x="4152404" y="2366388"/>
            <a:ext cx="7877299" cy="4247317"/>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delegate</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2B91AF"/>
                </a:solidFill>
                <a:latin typeface="Consolas" charset="0"/>
              </a:rPr>
              <a:t>SampleDelegate</a:t>
            </a:r>
            <a:r>
              <a:rPr lang="en-US" dirty="0">
                <a:solidFill>
                  <a:srgbClr val="000000"/>
                </a:solidFill>
                <a:latin typeface="Consolas" charset="0"/>
              </a:rPr>
              <a:t>(</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str</a:t>
            </a:r>
            <a:r>
              <a:rPr lang="en-US" dirty="0">
                <a:solidFill>
                  <a:srgbClr val="000000"/>
                </a:solidFill>
                <a:latin typeface="Consolas" charset="0"/>
              </a:rPr>
              <a:t>);</a:t>
            </a:r>
          </a:p>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SampleClassDelegate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matches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SampleDelegate</a:t>
            </a:r>
            <a:r>
              <a:rPr lang="de-DE" dirty="0">
                <a:solidFill>
                  <a:srgbClr val="008000"/>
                </a:solidFill>
                <a:latin typeface="Consolas" charset="0"/>
              </a:rPr>
              <a:t> </a:t>
            </a:r>
            <a:r>
              <a:rPr lang="de-DE" dirty="0" err="1">
                <a:solidFill>
                  <a:srgbClr val="008000"/>
                </a:solidFill>
                <a:latin typeface="Consolas" charset="0"/>
              </a:rPr>
              <a:t>signature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message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8000"/>
                </a:solidFill>
                <a:latin typeface="Consolas" charset="0"/>
              </a:rPr>
              <a:t>// Add code here.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instantiates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delegate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SampleDelegate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SampleDelegate</a:t>
            </a:r>
            <a:r>
              <a:rPr lang="de-DE" dirty="0">
                <a:solidFill>
                  <a:srgbClr val="000000"/>
                </a:solidFill>
                <a:latin typeface="Consolas" charset="0"/>
              </a:rPr>
              <a:t> </a:t>
            </a:r>
            <a:r>
              <a:rPr lang="de-DE" dirty="0" err="1">
                <a:solidFill>
                  <a:srgbClr val="000000"/>
                </a:solidFill>
                <a:latin typeface="Consolas" charset="0"/>
              </a:rPr>
              <a:t>sd</a:t>
            </a:r>
            <a:r>
              <a:rPr lang="de-DE" dirty="0">
                <a:solidFill>
                  <a:srgbClr val="000000"/>
                </a:solidFill>
                <a:latin typeface="Consolas" charset="0"/>
              </a:rPr>
              <a:t> = </a:t>
            </a:r>
            <a:r>
              <a:rPr lang="de-DE" dirty="0" err="1">
                <a:solidFill>
                  <a:srgbClr val="000000"/>
                </a:solidFill>
                <a:latin typeface="Consolas" charset="0"/>
              </a:rPr>
              <a:t>SampleMethod</a:t>
            </a:r>
            <a:r>
              <a:rPr lang="de-DE" dirty="0">
                <a:solidFill>
                  <a:srgbClr val="000000"/>
                </a:solidFill>
                <a:latin typeface="Consolas" charset="0"/>
              </a:rPr>
              <a:t>;</a:t>
            </a:r>
          </a:p>
          <a:p>
            <a:r>
              <a:rPr lang="it-IT" dirty="0">
                <a:solidFill>
                  <a:srgbClr val="000000"/>
                </a:solidFill>
                <a:latin typeface="Consolas" charset="0"/>
              </a:rPr>
              <a:t>            </a:t>
            </a:r>
            <a:r>
              <a:rPr lang="it-IT" dirty="0" err="1">
                <a:solidFill>
                  <a:srgbClr val="000000"/>
                </a:solidFill>
                <a:latin typeface="Consolas" charset="0"/>
              </a:rPr>
              <a:t>sd</a:t>
            </a:r>
            <a:r>
              <a:rPr lang="it-IT" dirty="0">
                <a:solidFill>
                  <a:srgbClr val="000000"/>
                </a:solidFill>
                <a:latin typeface="Consolas" charset="0"/>
              </a:rPr>
              <a:t>(</a:t>
            </a:r>
            <a:r>
              <a:rPr lang="it-IT" dirty="0">
                <a:solidFill>
                  <a:srgbClr val="A31515"/>
                </a:solidFill>
                <a:latin typeface="Consolas" charset="0"/>
              </a:rPr>
              <a:t>"Sample </a:t>
            </a:r>
            <a:r>
              <a:rPr lang="it-IT" dirty="0" err="1">
                <a:solidFill>
                  <a:srgbClr val="A31515"/>
                </a:solidFill>
                <a:latin typeface="Consolas" charset="0"/>
              </a:rPr>
              <a:t>string</a:t>
            </a:r>
            <a:r>
              <a:rPr lang="it-IT" dirty="0">
                <a:solidFill>
                  <a:srgbClr val="A31515"/>
                </a:solidFill>
                <a:latin typeface="Consolas" charset="0"/>
              </a:rPr>
              <a:t>"</a:t>
            </a:r>
            <a:r>
              <a:rPr lang="it-IT"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485786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a:t>
            </a:r>
            <a:endParaRPr lang="en-US" dirty="0"/>
          </a:p>
        </p:txBody>
      </p:sp>
      <p:sp>
        <p:nvSpPr>
          <p:cNvPr id="3" name="Content Placeholder 2"/>
          <p:cNvSpPr>
            <a:spLocks noGrp="1"/>
          </p:cNvSpPr>
          <p:nvPr>
            <p:ph idx="1"/>
          </p:nvPr>
        </p:nvSpPr>
        <p:spPr/>
        <p:txBody>
          <a:bodyPr/>
          <a:lstStyle/>
          <a:p>
            <a:r>
              <a:rPr lang="en-US" dirty="0"/>
              <a:t>A method is a code block that contains a series of statements. </a:t>
            </a:r>
            <a:endParaRPr lang="en-US" dirty="0" smtClean="0"/>
          </a:p>
          <a:p>
            <a:r>
              <a:rPr lang="en-US" dirty="0" smtClean="0"/>
              <a:t>A </a:t>
            </a:r>
            <a:r>
              <a:rPr lang="en-US" dirty="0"/>
              <a:t>program causes the statements to be executed by calling the method and specifying any required method arguments. </a:t>
            </a:r>
            <a:endParaRPr lang="en-US" dirty="0" smtClean="0"/>
          </a:p>
          <a:p>
            <a:r>
              <a:rPr lang="en-US" dirty="0" smtClean="0"/>
              <a:t>In </a:t>
            </a:r>
            <a:r>
              <a:rPr lang="en-US" dirty="0"/>
              <a:t>C#, every executed instruction is performed in the context of a method. </a:t>
            </a:r>
            <a:endParaRPr lang="en-US" dirty="0" smtClean="0"/>
          </a:p>
          <a:p>
            <a:r>
              <a:rPr lang="en-US" dirty="0" smtClean="0"/>
              <a:t>The </a:t>
            </a:r>
            <a:r>
              <a:rPr lang="en-US" dirty="0"/>
              <a:t>Main method is the entry point for every C# application and it is called by the common language runtime (CLR) when the program is started.</a:t>
            </a:r>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8810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a:t>
            </a:r>
            <a:endParaRPr lang="en-US" dirty="0"/>
          </a:p>
        </p:txBody>
      </p:sp>
      <p:sp>
        <p:nvSpPr>
          <p:cNvPr id="3" name="Content Placeholder 2"/>
          <p:cNvSpPr>
            <a:spLocks noGrp="1"/>
          </p:cNvSpPr>
          <p:nvPr>
            <p:ph idx="1"/>
          </p:nvPr>
        </p:nvSpPr>
        <p:spPr>
          <a:xfrm>
            <a:off x="875201" y="1599091"/>
            <a:ext cx="8946541" cy="4195481"/>
          </a:xfrm>
        </p:spPr>
        <p:txBody>
          <a:bodyPr/>
          <a:lstStyle/>
          <a:p>
            <a:r>
              <a:rPr lang="en-US" dirty="0" smtClean="0"/>
              <a:t>Object vs Class</a:t>
            </a:r>
          </a:p>
          <a:p>
            <a:pPr lvl="1"/>
            <a:r>
              <a:rPr lang="en-US" dirty="0" smtClean="0"/>
              <a:t>Not the same thing!!!</a:t>
            </a:r>
          </a:p>
          <a:p>
            <a:pPr lvl="1"/>
            <a:r>
              <a:rPr lang="en-US" dirty="0" smtClean="0"/>
              <a:t>Class is the code</a:t>
            </a:r>
          </a:p>
          <a:p>
            <a:endParaRPr lang="en-US" dirty="0" smtClean="0"/>
          </a:p>
          <a:p>
            <a:r>
              <a:rPr lang="en-US" dirty="0" smtClean="0"/>
              <a:t>Class is the usable instance of Object</a:t>
            </a:r>
          </a:p>
          <a:p>
            <a:pPr lvl="1"/>
            <a:r>
              <a:rPr lang="en-US" dirty="0" smtClean="0"/>
              <a:t>Creating a class is often called “instantiation”</a:t>
            </a:r>
          </a:p>
          <a:p>
            <a:endParaRPr lang="en-US" dirty="0"/>
          </a:p>
          <a:p>
            <a:r>
              <a:rPr lang="en-US" dirty="0" smtClean="0"/>
              <a:t>Class is the blueprint, object is the house made according to blueprint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
        <p:nvSpPr>
          <p:cNvPr id="5" name="Rectangle 4"/>
          <p:cNvSpPr/>
          <p:nvPr/>
        </p:nvSpPr>
        <p:spPr>
          <a:xfrm>
            <a:off x="5993081" y="1198188"/>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ExampleClass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SomeInt</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smtClean="0">
                <a:solidFill>
                  <a:srgbClr val="0000FF"/>
                </a:solidFill>
                <a:latin typeface="Consolas" charset="0"/>
              </a:rPr>
              <a:t>		 </a:t>
            </a:r>
            <a:r>
              <a:rPr lang="de-DE" dirty="0" err="1" smtClean="0">
                <a:solidFill>
                  <a:srgbClr val="0000FF"/>
                </a:solidFill>
                <a:latin typeface="Consolas" charset="0"/>
              </a:rPr>
              <a:t>public</a:t>
            </a:r>
            <a:r>
              <a:rPr lang="de-DE" dirty="0" smtClean="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GetSomeIntPlusOne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SomeInt</a:t>
            </a:r>
            <a:r>
              <a:rPr lang="en-US" dirty="0">
                <a:solidFill>
                  <a:srgbClr val="000000"/>
                </a:solidFill>
                <a:latin typeface="Consolas" charset="0"/>
              </a:rPr>
              <a:t> + 1;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4366161" y="5540414"/>
            <a:ext cx="7722920"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Main(</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args</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 </a:t>
            </a:r>
            <a:r>
              <a:rPr lang="de-DE" dirty="0" err="1">
                <a:solidFill>
                  <a:srgbClr val="000000"/>
                </a:solidFill>
                <a:latin typeface="Consolas" charset="0"/>
              </a:rPr>
              <a:t>exampleClass</a:t>
            </a:r>
            <a:r>
              <a:rPr lang="de-DE" dirty="0">
                <a:solidFill>
                  <a:srgbClr val="000000"/>
                </a:solidFill>
                <a:latin typeface="Consolas" charset="0"/>
              </a:rPr>
              <a:t> = </a:t>
            </a:r>
            <a:r>
              <a:rPr lang="de-DE" dirty="0" err="1">
                <a:solidFill>
                  <a:srgbClr val="0000FF"/>
                </a:solidFill>
                <a:latin typeface="Consolas" charset="0"/>
              </a:rPr>
              <a:t>new</a:t>
            </a:r>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855469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a:t>
            </a:r>
            <a:endParaRPr lang="en-US" dirty="0"/>
          </a:p>
        </p:txBody>
      </p:sp>
      <p:sp>
        <p:nvSpPr>
          <p:cNvPr id="3" name="Content Placeholder 2"/>
          <p:cNvSpPr>
            <a:spLocks noGrp="1"/>
          </p:cNvSpPr>
          <p:nvPr>
            <p:ph idx="1"/>
          </p:nvPr>
        </p:nvSpPr>
        <p:spPr/>
        <p:txBody>
          <a:bodyPr/>
          <a:lstStyle/>
          <a:p>
            <a:r>
              <a:rPr lang="en-US" dirty="0" smtClean="0"/>
              <a:t>Method signature</a:t>
            </a:r>
          </a:p>
          <a:p>
            <a:r>
              <a:rPr lang="en-US" dirty="0"/>
              <a:t>Methods are declared in a class or </a:t>
            </a:r>
            <a:r>
              <a:rPr lang="en-US" dirty="0" err="1"/>
              <a:t>struct</a:t>
            </a:r>
            <a:r>
              <a:rPr lang="en-US" dirty="0"/>
              <a:t> by specifying the access level such as public or private, optional modifiers such as abstract or sealed, the return value, the name of the method, and any method parameters. These parts together are the signature of the method</a:t>
            </a:r>
            <a:r>
              <a:rPr lang="en-US" dirty="0" smtClean="0"/>
              <a:t>.</a:t>
            </a:r>
          </a:p>
          <a:p>
            <a:r>
              <a:rPr lang="en-US" dirty="0"/>
              <a:t>A return type of a method is not part of the signature of the method for the purposes of method overloading. However, it is part of the signature of the method when determining the compatibility between a delegate and the method that it points to.</a:t>
            </a:r>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1104938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reference vs value</a:t>
            </a:r>
            <a:endParaRPr lang="en-US" dirty="0"/>
          </a:p>
        </p:txBody>
      </p:sp>
      <p:sp>
        <p:nvSpPr>
          <p:cNvPr id="3" name="Content Placeholder 2"/>
          <p:cNvSpPr>
            <a:spLocks noGrp="1"/>
          </p:cNvSpPr>
          <p:nvPr>
            <p:ph idx="1"/>
          </p:nvPr>
        </p:nvSpPr>
        <p:spPr/>
        <p:txBody>
          <a:bodyPr/>
          <a:lstStyle/>
          <a:p>
            <a:r>
              <a:rPr lang="en-US" dirty="0"/>
              <a:t>Value types</a:t>
            </a:r>
            <a:br>
              <a:rPr lang="en-US" dirty="0"/>
            </a:br>
            <a:r>
              <a:rPr lang="en-US" dirty="0"/>
              <a:t>bool, byte, char, decimal, double, </a:t>
            </a:r>
            <a:r>
              <a:rPr lang="en-US" dirty="0" err="1"/>
              <a:t>enum</a:t>
            </a:r>
            <a:r>
              <a:rPr lang="en-US" dirty="0"/>
              <a:t>, float, </a:t>
            </a:r>
            <a:r>
              <a:rPr lang="en-US" dirty="0" err="1"/>
              <a:t>int</a:t>
            </a:r>
            <a:r>
              <a:rPr lang="en-US" dirty="0"/>
              <a:t>, long, </a:t>
            </a:r>
            <a:r>
              <a:rPr lang="en-US" dirty="0" err="1"/>
              <a:t>sbyte</a:t>
            </a:r>
            <a:r>
              <a:rPr lang="en-US" dirty="0"/>
              <a:t>, short, </a:t>
            </a:r>
            <a:r>
              <a:rPr lang="en-US" dirty="0" err="1"/>
              <a:t>struct</a:t>
            </a:r>
            <a:r>
              <a:rPr lang="en-US" dirty="0"/>
              <a:t>, </a:t>
            </a:r>
            <a:r>
              <a:rPr lang="en-US" dirty="0" err="1"/>
              <a:t>uint</a:t>
            </a:r>
            <a:r>
              <a:rPr lang="en-US" dirty="0"/>
              <a:t>, </a:t>
            </a:r>
            <a:r>
              <a:rPr lang="en-US" dirty="0" err="1"/>
              <a:t>ulong</a:t>
            </a:r>
            <a:r>
              <a:rPr lang="en-US" dirty="0"/>
              <a:t>, </a:t>
            </a:r>
            <a:r>
              <a:rPr lang="en-US" dirty="0" err="1"/>
              <a:t>ushort</a:t>
            </a:r>
            <a:endParaRPr lang="en-US" dirty="0"/>
          </a:p>
          <a:p>
            <a:r>
              <a:rPr lang="en-US" dirty="0" smtClean="0"/>
              <a:t>When value type is passed to method, copy is passed</a:t>
            </a:r>
          </a:p>
          <a:p>
            <a:r>
              <a:rPr lang="en-US" dirty="0" smtClean="0"/>
              <a:t>Changes to the argument wont change original value</a:t>
            </a:r>
          </a:p>
          <a:p>
            <a:r>
              <a:rPr lang="en-US" dirty="0" smtClean="0"/>
              <a:t>Use ref keyword for passing value types by reference</a:t>
            </a:r>
          </a:p>
          <a:p>
            <a:r>
              <a:rPr lang="en-US" dirty="0" smtClean="0"/>
              <a:t>When reference type argument is passed, you will change the original (objects)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043856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ref</a:t>
            </a:r>
            <a:endParaRPr lang="en-US" dirty="0"/>
          </a:p>
        </p:txBody>
      </p:sp>
      <p:sp>
        <p:nvSpPr>
          <p:cNvPr id="3" name="Content Placeholder 2"/>
          <p:cNvSpPr>
            <a:spLocks noGrp="1"/>
          </p:cNvSpPr>
          <p:nvPr>
            <p:ph idx="1"/>
          </p:nvPr>
        </p:nvSpPr>
        <p:spPr/>
        <p:txBody>
          <a:bodyPr/>
          <a:lstStyle/>
          <a:p>
            <a:r>
              <a:rPr lang="en-US" dirty="0" smtClean="0"/>
              <a:t>Ref has to be used in declaration</a:t>
            </a:r>
          </a:p>
          <a:p>
            <a:r>
              <a:rPr lang="en-US" dirty="0" smtClean="0"/>
              <a:t>Ref has to be used in calling</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
        <p:nvSpPr>
          <p:cNvPr id="5" name="Rectangle 4"/>
          <p:cNvSpPr/>
          <p:nvPr/>
        </p:nvSpPr>
        <p:spPr>
          <a:xfrm>
            <a:off x="5773387" y="4535236"/>
            <a:ext cx="6096000" cy="1200329"/>
          </a:xfrm>
          <a:prstGeom prst="rect">
            <a:avLst/>
          </a:prstGeom>
          <a:solidFill>
            <a:schemeClr val="tx1"/>
          </a:solidFill>
        </p:spPr>
        <p:txBody>
          <a:bodyPr>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000000"/>
                </a:solidFill>
                <a:latin typeface="Consolas" charset="0"/>
              </a:rPr>
              <a:t>RefExample</a:t>
            </a:r>
            <a:r>
              <a:rPr lang="en-US" dirty="0">
                <a:solidFill>
                  <a:srgbClr val="000000"/>
                </a:solidFill>
                <a:latin typeface="Consolas" charset="0"/>
              </a:rPr>
              <a:t>(</a:t>
            </a:r>
            <a:r>
              <a:rPr lang="en-US" dirty="0">
                <a:solidFill>
                  <a:srgbClr val="0000FF"/>
                </a:solidFill>
                <a:latin typeface="Consolas" charset="0"/>
              </a:rPr>
              <a:t>ref</a:t>
            </a:r>
            <a:r>
              <a:rPr lang="en-US" dirty="0">
                <a:solidFill>
                  <a:srgbClr val="000000"/>
                </a:solidFill>
                <a:latin typeface="Consolas" charset="0"/>
              </a:rPr>
              <a:t> </a:t>
            </a:r>
            <a:r>
              <a:rPr lang="en-US" dirty="0" err="1">
                <a:solidFill>
                  <a:srgbClr val="0000FF"/>
                </a:solidFill>
                <a:latin typeface="Consolas" charset="0"/>
              </a:rPr>
              <a:t>int</a:t>
            </a:r>
            <a:r>
              <a:rPr lang="en-US" dirty="0">
                <a:solidFill>
                  <a:srgbClr val="000000"/>
                </a:solidFill>
                <a:latin typeface="Consolas" charset="0"/>
              </a:rPr>
              <a:t> x)</a:t>
            </a:r>
          </a:p>
          <a:p>
            <a:r>
              <a:rPr lang="de-DE" dirty="0">
                <a:solidFill>
                  <a:srgbClr val="000000"/>
                </a:solidFill>
                <a:latin typeface="Consolas" charset="0"/>
              </a:rPr>
              <a:t>        {</a:t>
            </a:r>
          </a:p>
          <a:p>
            <a:r>
              <a:rPr lang="de-DE" dirty="0">
                <a:solidFill>
                  <a:srgbClr val="000000"/>
                </a:solidFill>
                <a:latin typeface="Consolas" charset="0"/>
              </a:rPr>
              <a:t>            x = x*x;</a:t>
            </a:r>
          </a:p>
          <a:p>
            <a:r>
              <a:rPr lang="de-DE" dirty="0">
                <a:solidFill>
                  <a:srgbClr val="000000"/>
                </a:solidFill>
                <a:latin typeface="Consolas" charset="0"/>
              </a:rPr>
              <a:t>        }</a:t>
            </a:r>
            <a:endParaRPr lang="en-US" dirty="0"/>
          </a:p>
        </p:txBody>
      </p:sp>
      <p:sp>
        <p:nvSpPr>
          <p:cNvPr id="6" name="Rectangle 5"/>
          <p:cNvSpPr/>
          <p:nvPr/>
        </p:nvSpPr>
        <p:spPr>
          <a:xfrm>
            <a:off x="5773387" y="5925233"/>
            <a:ext cx="6096000" cy="646331"/>
          </a:xfrm>
          <a:prstGeom prst="rect">
            <a:avLst/>
          </a:prstGeom>
          <a:solidFill>
            <a:schemeClr val="tx1"/>
          </a:solidFill>
        </p:spPr>
        <p:txBody>
          <a:bodyPr>
            <a:spAutoFit/>
          </a:bodyPr>
          <a:lstStyle/>
          <a:p>
            <a:r>
              <a:rPr lang="ro-RO" dirty="0">
                <a:solidFill>
                  <a:srgbClr val="000000"/>
                </a:solidFill>
                <a:latin typeface="Consolas" charset="0"/>
              </a:rPr>
              <a:t> </a:t>
            </a:r>
            <a:r>
              <a:rPr lang="ro-RO" dirty="0">
                <a:solidFill>
                  <a:srgbClr val="0000FF"/>
                </a:solidFill>
                <a:latin typeface="Consolas" charset="0"/>
              </a:rPr>
              <a:t>var</a:t>
            </a:r>
            <a:r>
              <a:rPr lang="ro-RO" dirty="0">
                <a:solidFill>
                  <a:srgbClr val="000000"/>
                </a:solidFill>
                <a:latin typeface="Consolas" charset="0"/>
              </a:rPr>
              <a:t> x = 5;</a:t>
            </a:r>
          </a:p>
          <a:p>
            <a:r>
              <a:rPr lang="ro-RO" dirty="0" smtClean="0">
                <a:solidFill>
                  <a:srgbClr val="000000"/>
                </a:solidFill>
                <a:latin typeface="Consolas" charset="0"/>
              </a:rPr>
              <a:t> </a:t>
            </a:r>
            <a:r>
              <a:rPr lang="ro-RO" dirty="0" err="1" smtClean="0">
                <a:solidFill>
                  <a:srgbClr val="000000"/>
                </a:solidFill>
                <a:latin typeface="Consolas" charset="0"/>
              </a:rPr>
              <a:t>RefExample</a:t>
            </a:r>
            <a:r>
              <a:rPr lang="ro-RO" dirty="0" smtClean="0">
                <a:solidFill>
                  <a:srgbClr val="000000"/>
                </a:solidFill>
                <a:latin typeface="Consolas" charset="0"/>
              </a:rPr>
              <a:t>(</a:t>
            </a:r>
            <a:r>
              <a:rPr lang="ro-RO" dirty="0" err="1" smtClean="0">
                <a:solidFill>
                  <a:srgbClr val="0000FF"/>
                </a:solidFill>
                <a:latin typeface="Consolas" charset="0"/>
              </a:rPr>
              <a:t>ref</a:t>
            </a:r>
            <a:r>
              <a:rPr lang="ro-RO" dirty="0" smtClean="0">
                <a:solidFill>
                  <a:srgbClr val="000000"/>
                </a:solidFill>
                <a:latin typeface="Consolas" charset="0"/>
              </a:rPr>
              <a:t> </a:t>
            </a:r>
            <a:r>
              <a:rPr lang="ro-RO" dirty="0">
                <a:solidFill>
                  <a:srgbClr val="000000"/>
                </a:solidFill>
                <a:latin typeface="Consolas" charset="0"/>
              </a:rPr>
              <a:t>x);</a:t>
            </a:r>
            <a:endParaRPr lang="en-US" dirty="0"/>
          </a:p>
        </p:txBody>
      </p:sp>
    </p:spTree>
    <p:extLst>
      <p:ext uri="{BB962C8B-B14F-4D97-AF65-F5344CB8AC3E}">
        <p14:creationId xmlns:p14="http://schemas.microsoft.com/office/powerpoint/2010/main" val="12963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out</a:t>
            </a:r>
            <a:endParaRPr lang="en-US" dirty="0"/>
          </a:p>
        </p:txBody>
      </p:sp>
      <p:sp>
        <p:nvSpPr>
          <p:cNvPr id="3" name="Content Placeholder 2"/>
          <p:cNvSpPr>
            <a:spLocks noGrp="1"/>
          </p:cNvSpPr>
          <p:nvPr>
            <p:ph idx="1"/>
          </p:nvPr>
        </p:nvSpPr>
        <p:spPr>
          <a:xfrm>
            <a:off x="1103312" y="2052918"/>
            <a:ext cx="5552807" cy="4555700"/>
          </a:xfrm>
        </p:spPr>
        <p:txBody>
          <a:bodyPr/>
          <a:lstStyle/>
          <a:p>
            <a:r>
              <a:rPr lang="en-US" dirty="0"/>
              <a:t>The out keyword causes arguments to be passed by reference. </a:t>
            </a:r>
            <a:endParaRPr lang="en-US" dirty="0" smtClean="0"/>
          </a:p>
          <a:p>
            <a:r>
              <a:rPr lang="en-US" dirty="0" smtClean="0"/>
              <a:t>This </a:t>
            </a:r>
            <a:r>
              <a:rPr lang="en-US" dirty="0"/>
              <a:t>is like the ref keyword, except that ref requires that the variable be initialized before it is passed. </a:t>
            </a:r>
            <a:endParaRPr lang="en-US" dirty="0" smtClean="0"/>
          </a:p>
          <a:p>
            <a:r>
              <a:rPr lang="en-US" dirty="0" smtClean="0"/>
              <a:t>To </a:t>
            </a:r>
            <a:r>
              <a:rPr lang="en-US" dirty="0"/>
              <a:t>use an out parameter, both the method definition and the calling method must explicitly use the out keyword.</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4"/>
          <p:cNvSpPr/>
          <p:nvPr/>
        </p:nvSpPr>
        <p:spPr>
          <a:xfrm>
            <a:off x="6907480" y="1263086"/>
            <a:ext cx="5074722" cy="369331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OutExample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i)</a:t>
            </a:r>
          </a:p>
          <a:p>
            <a:r>
              <a:rPr lang="de-DE" dirty="0">
                <a:solidFill>
                  <a:srgbClr val="000000"/>
                </a:solidFill>
                <a:latin typeface="Consolas" charset="0"/>
              </a:rPr>
              <a:t>        {</a:t>
            </a:r>
          </a:p>
          <a:p>
            <a:r>
              <a:rPr lang="de-DE" dirty="0">
                <a:solidFill>
                  <a:srgbClr val="000000"/>
                </a:solidFill>
                <a:latin typeface="Consolas" charset="0"/>
              </a:rPr>
              <a:t>            i = 44;</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int</a:t>
            </a:r>
            <a:r>
              <a:rPr lang="ro-RO" dirty="0">
                <a:solidFill>
                  <a:srgbClr val="000000"/>
                </a:solidFill>
                <a:latin typeface="Consolas" charset="0"/>
              </a:rPr>
              <a:t> </a:t>
            </a:r>
            <a:r>
              <a:rPr lang="ro-RO" dirty="0" err="1">
                <a:solidFill>
                  <a:srgbClr val="000000"/>
                </a:solidFill>
                <a:latin typeface="Consolas" charset="0"/>
              </a:rPr>
              <a:t>value</a:t>
            </a:r>
            <a:r>
              <a:rPr lang="ro-RO" dirty="0">
                <a:solidFill>
                  <a:srgbClr val="000000"/>
                </a:solidFill>
                <a:latin typeface="Consolas" charset="0"/>
              </a:rPr>
              <a:t>;</a:t>
            </a:r>
          </a:p>
          <a:p>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00"/>
                </a:solidFill>
                <a:latin typeface="Consolas" charset="0"/>
              </a:rPr>
              <a:t>value</a:t>
            </a:r>
            <a:r>
              <a:rPr lang="de-DE" dirty="0">
                <a:solidFill>
                  <a:srgbClr val="000000"/>
                </a:solidFill>
                <a:latin typeface="Consolas" charset="0"/>
              </a:rPr>
              <a:t>);</a:t>
            </a:r>
          </a:p>
          <a:p>
            <a:r>
              <a:rPr lang="en-US" dirty="0">
                <a:solidFill>
                  <a:srgbClr val="000000"/>
                </a:solidFill>
                <a:latin typeface="Consolas" charset="0"/>
              </a:rPr>
              <a:t>            </a:t>
            </a:r>
            <a:r>
              <a:rPr lang="en-US" dirty="0">
                <a:solidFill>
                  <a:srgbClr val="008000"/>
                </a:solidFill>
                <a:latin typeface="Consolas" charset="0"/>
              </a:rPr>
              <a:t>// value is now 44</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979965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a:xfrm>
            <a:off x="919245" y="1690720"/>
            <a:ext cx="8946541" cy="4195481"/>
          </a:xfrm>
        </p:spPr>
        <p:txBody>
          <a:bodyPr/>
          <a:lstStyle/>
          <a:p>
            <a:r>
              <a:rPr lang="en-US" dirty="0" smtClean="0"/>
              <a:t>No parameters – default constructor. If class has no constructors defined, compiler </a:t>
            </a:r>
            <a:r>
              <a:rPr lang="en-US" dirty="0" err="1" smtClean="0"/>
              <a:t>autogenerates</a:t>
            </a:r>
            <a:r>
              <a:rPr lang="en-US" dirty="0" smtClean="0"/>
              <a:t> one for you – unless class is static.</a:t>
            </a:r>
          </a:p>
          <a:p>
            <a:r>
              <a:rPr lang="en-US" dirty="0" smtClean="0"/>
              <a:t>Constructors can be overloaded</a:t>
            </a:r>
          </a:p>
          <a:p>
            <a:r>
              <a:rPr lang="en-US" dirty="0" smtClean="0"/>
              <a:t>Default constructor </a:t>
            </a:r>
            <a:br>
              <a:rPr lang="en-US" dirty="0" smtClean="0"/>
            </a:br>
            <a:r>
              <a:rPr lang="en-US" dirty="0" smtClean="0"/>
              <a:t>is not required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
        <p:nvSpPr>
          <p:cNvPr id="5" name="Rectangle 4"/>
          <p:cNvSpPr/>
          <p:nvPr/>
        </p:nvSpPr>
        <p:spPr>
          <a:xfrm>
            <a:off x="4110842" y="3256900"/>
            <a:ext cx="7954488"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smtClean="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smtClean="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220203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p:txBody>
          <a:bodyPr/>
          <a:lstStyle/>
          <a:p>
            <a:r>
              <a:rPr lang="en-US" dirty="0"/>
              <a:t>A constructor can use the </a:t>
            </a:r>
            <a:r>
              <a:rPr lang="en-US" b="1" dirty="0"/>
              <a:t>base</a:t>
            </a:r>
            <a:r>
              <a:rPr lang="en-US" dirty="0"/>
              <a:t> keyword to call the constructor of a base class</a:t>
            </a:r>
            <a:r>
              <a:rPr lang="en-US" dirty="0" smtClean="0"/>
              <a:t>.</a:t>
            </a:r>
          </a:p>
          <a:p>
            <a:r>
              <a:rPr lang="en-US" dirty="0"/>
              <a:t>The base keyword can be used with or without parameters. </a:t>
            </a:r>
            <a:endParaRPr lang="en-US" dirty="0" smtClean="0"/>
          </a:p>
          <a:p>
            <a:r>
              <a:rPr lang="en-US" dirty="0" smtClean="0"/>
              <a:t>Any </a:t>
            </a:r>
            <a:r>
              <a:rPr lang="en-US" dirty="0"/>
              <a:t>parameters to the constructor can be used as parameters to </a:t>
            </a:r>
            <a:r>
              <a:rPr lang="en-US" dirty="0" smtClean="0"/>
              <a:t>base</a:t>
            </a:r>
          </a:p>
          <a:p>
            <a:r>
              <a:rPr lang="en-US" dirty="0"/>
              <a:t>In a derived class, if a base-class </a:t>
            </a:r>
            <a:r>
              <a:rPr lang="en-US" dirty="0" smtClean="0"/>
              <a:t/>
            </a:r>
            <a:br>
              <a:rPr lang="en-US" dirty="0" smtClean="0"/>
            </a:br>
            <a:r>
              <a:rPr lang="en-US" dirty="0" smtClean="0"/>
              <a:t>constructor </a:t>
            </a:r>
            <a:r>
              <a:rPr lang="en-US" dirty="0"/>
              <a:t>is not called explicitly </a:t>
            </a:r>
            <a:r>
              <a:rPr lang="en-US" dirty="0" smtClean="0"/>
              <a:t/>
            </a:r>
            <a:br>
              <a:rPr lang="en-US" dirty="0" smtClean="0"/>
            </a:br>
            <a:r>
              <a:rPr lang="en-US" dirty="0" smtClean="0"/>
              <a:t>by </a:t>
            </a:r>
            <a:r>
              <a:rPr lang="en-US" dirty="0"/>
              <a:t>using the </a:t>
            </a:r>
            <a:r>
              <a:rPr lang="en-US" b="1" dirty="0"/>
              <a:t>base</a:t>
            </a:r>
            <a:r>
              <a:rPr lang="en-US" dirty="0"/>
              <a:t> keyword, </a:t>
            </a:r>
            <a:r>
              <a:rPr lang="en-US" dirty="0" smtClean="0"/>
              <a:t/>
            </a:r>
            <a:br>
              <a:rPr lang="en-US" dirty="0" smtClean="0"/>
            </a:br>
            <a:r>
              <a:rPr lang="en-US" dirty="0" smtClean="0"/>
              <a:t>the </a:t>
            </a:r>
            <a:r>
              <a:rPr lang="en-US" dirty="0"/>
              <a:t>default constructor, </a:t>
            </a:r>
            <a:r>
              <a:rPr lang="en-US" dirty="0" smtClean="0"/>
              <a:t/>
            </a:r>
            <a:br>
              <a:rPr lang="en-US" dirty="0" smtClean="0"/>
            </a:br>
            <a:r>
              <a:rPr lang="en-US" dirty="0" smtClean="0"/>
              <a:t>if </a:t>
            </a:r>
            <a:r>
              <a:rPr lang="en-US" dirty="0"/>
              <a:t>there is one, is called implicitly.</a:t>
            </a:r>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
        <p:nvSpPr>
          <p:cNvPr id="5" name="Rectangle 4"/>
          <p:cNvSpPr/>
          <p:nvPr/>
        </p:nvSpPr>
        <p:spPr>
          <a:xfrm>
            <a:off x="5909953" y="4305519"/>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Manager</a:t>
            </a:r>
            <a:r>
              <a:rPr lang="en-US" dirty="0">
                <a:solidFill>
                  <a:srgbClr val="000000"/>
                </a:solidFill>
                <a:latin typeface="Consolas" charset="0"/>
              </a:rPr>
              <a:t> :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Manager(</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en-US" dirty="0">
                <a:solidFill>
                  <a:srgbClr val="000000"/>
                </a:solidFill>
                <a:latin typeface="Consolas" charset="0"/>
              </a:rPr>
              <a:t>            : </a:t>
            </a:r>
            <a:r>
              <a:rPr lang="en-US" dirty="0">
                <a:solidFill>
                  <a:srgbClr val="0000FF"/>
                </a:solidFill>
                <a:latin typeface="Consolas" charset="0"/>
              </a:rPr>
              <a:t>base</a:t>
            </a:r>
            <a:r>
              <a:rPr lang="en-US" dirty="0">
                <a:solidFill>
                  <a:srgbClr val="000000"/>
                </a:solidFill>
                <a:latin typeface="Consolas" charset="0"/>
              </a:rPr>
              <a:t>(</a:t>
            </a:r>
            <a:r>
              <a:rPr lang="en-US" dirty="0" err="1">
                <a:solidFill>
                  <a:srgbClr val="000000"/>
                </a:solidFill>
                <a:latin typeface="Consolas" charset="0"/>
              </a:rPr>
              <a:t>annualSalary</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//Add </a:t>
            </a:r>
            <a:r>
              <a:rPr lang="de-DE" dirty="0" err="1">
                <a:solidFill>
                  <a:srgbClr val="008000"/>
                </a:solidFill>
                <a:latin typeface="Consolas" charset="0"/>
              </a:rPr>
              <a:t>further</a:t>
            </a:r>
            <a:r>
              <a:rPr lang="de-DE" dirty="0">
                <a:solidFill>
                  <a:srgbClr val="008000"/>
                </a:solidFill>
                <a:latin typeface="Consolas" charset="0"/>
              </a:rPr>
              <a:t> </a:t>
            </a:r>
            <a:r>
              <a:rPr lang="de-DE" dirty="0" err="1">
                <a:solidFill>
                  <a:srgbClr val="008000"/>
                </a:solidFill>
                <a:latin typeface="Consolas" charset="0"/>
              </a:rPr>
              <a:t>instructions</a:t>
            </a:r>
            <a:r>
              <a:rPr lang="de-DE" dirty="0">
                <a:solidFill>
                  <a:srgbClr val="008000"/>
                </a:solidFill>
                <a:latin typeface="Consolas" charset="0"/>
              </a:rPr>
              <a:t> </a:t>
            </a:r>
            <a:r>
              <a:rPr lang="de-DE" dirty="0" err="1">
                <a:solidFill>
                  <a:srgbClr val="008000"/>
                </a:solidFill>
                <a:latin typeface="Consolas" charset="0"/>
              </a:rPr>
              <a:t>here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646963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a:xfrm>
            <a:off x="830180" y="1696659"/>
            <a:ext cx="8946541" cy="4195481"/>
          </a:xfrm>
        </p:spPr>
        <p:txBody>
          <a:bodyPr/>
          <a:lstStyle/>
          <a:p>
            <a:r>
              <a:rPr lang="en-US" dirty="0"/>
              <a:t>A constructor can invoke another constructor in the same object by using the </a:t>
            </a:r>
            <a:r>
              <a:rPr lang="en-US" b="1" dirty="0"/>
              <a:t>this</a:t>
            </a:r>
            <a:r>
              <a:rPr lang="en-US" dirty="0"/>
              <a:t> keyword. </a:t>
            </a:r>
            <a:endParaRPr lang="en-US" dirty="0" smtClean="0"/>
          </a:p>
          <a:p>
            <a:r>
              <a:rPr lang="en-US" dirty="0" smtClean="0"/>
              <a:t>Like </a:t>
            </a:r>
            <a:r>
              <a:rPr lang="en-US" b="1" dirty="0"/>
              <a:t>base</a:t>
            </a:r>
            <a:r>
              <a:rPr lang="en-US" dirty="0"/>
              <a:t>, </a:t>
            </a:r>
            <a:r>
              <a:rPr lang="en-US" b="1" dirty="0"/>
              <a:t>this</a:t>
            </a:r>
            <a:r>
              <a:rPr lang="en-US" dirty="0"/>
              <a:t> can be used with or without parameters, and any parameters in the constructor are available as parameters to </a:t>
            </a:r>
            <a:r>
              <a:rPr lang="en-US" b="1" dirty="0" smtClean="0"/>
              <a:t>this</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
        <p:nvSpPr>
          <p:cNvPr id="5" name="Rectangle 4"/>
          <p:cNvSpPr/>
          <p:nvPr/>
        </p:nvSpPr>
        <p:spPr>
          <a:xfrm>
            <a:off x="3974276" y="3349830"/>
            <a:ext cx="8037616"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 </a:t>
            </a:r>
            <a:r>
              <a:rPr lang="de-DE" dirty="0" err="1">
                <a:solidFill>
                  <a:srgbClr val="0000FF"/>
                </a:solidFill>
                <a:latin typeface="Consolas" charset="0"/>
              </a:rPr>
              <a:t>this</a:t>
            </a:r>
            <a:r>
              <a:rPr lang="de-DE" dirty="0">
                <a:solidFill>
                  <a:srgbClr val="000000"/>
                </a:solidFill>
                <a:latin typeface="Consolas" charset="0"/>
              </a:rPr>
              <a:t>(</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982132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p:txBody>
          <a:bodyPr/>
          <a:lstStyle/>
          <a:p>
            <a:r>
              <a:rPr lang="en-US" dirty="0"/>
              <a:t>Constructors can be marked as </a:t>
            </a:r>
            <a:endParaRPr lang="en-US" dirty="0" smtClean="0"/>
          </a:p>
          <a:p>
            <a:pPr lvl="1"/>
            <a:r>
              <a:rPr lang="en-US" dirty="0" smtClean="0"/>
              <a:t>public</a:t>
            </a:r>
          </a:p>
          <a:p>
            <a:pPr lvl="1"/>
            <a:r>
              <a:rPr lang="en-US" dirty="0" smtClean="0"/>
              <a:t>private</a:t>
            </a:r>
          </a:p>
          <a:p>
            <a:pPr lvl="1"/>
            <a:r>
              <a:rPr lang="en-US" dirty="0" smtClean="0"/>
              <a:t>protected</a:t>
            </a:r>
          </a:p>
          <a:p>
            <a:pPr lvl="1"/>
            <a:r>
              <a:rPr lang="en-US" dirty="0" smtClean="0"/>
              <a:t>internal</a:t>
            </a:r>
          </a:p>
          <a:p>
            <a:pPr lvl="1"/>
            <a:r>
              <a:rPr lang="en-US" dirty="0" smtClean="0"/>
              <a:t>protected internal</a:t>
            </a:r>
          </a:p>
          <a:p>
            <a:r>
              <a:rPr lang="en-US" dirty="0"/>
              <a:t>A constructor can be declared static by using the static keyword. Static constructors are called automatically, immediately before any static fields are accessed, and are generally used to initialize static class members</a:t>
            </a:r>
            <a:r>
              <a:rPr lang="en-US" dirty="0" smtClean="0"/>
              <a:t>. No access modifiers or parameters are allowed.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35583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this</a:t>
            </a:r>
            <a:endParaRPr lang="en-US" dirty="0"/>
          </a:p>
        </p:txBody>
      </p:sp>
      <p:sp>
        <p:nvSpPr>
          <p:cNvPr id="3" name="Content Placeholder 2"/>
          <p:cNvSpPr>
            <a:spLocks noGrp="1"/>
          </p:cNvSpPr>
          <p:nvPr>
            <p:ph idx="1"/>
          </p:nvPr>
        </p:nvSpPr>
        <p:spPr/>
        <p:txBody>
          <a:bodyPr/>
          <a:lstStyle/>
          <a:p>
            <a:r>
              <a:rPr lang="en-US" dirty="0"/>
              <a:t>The </a:t>
            </a:r>
            <a:r>
              <a:rPr lang="en-US" b="1" dirty="0"/>
              <a:t>this</a:t>
            </a:r>
            <a:r>
              <a:rPr lang="en-US" dirty="0"/>
              <a:t> keyword refers to the current instance of the class and is also used as a modifier of the first parameter of an extension method</a:t>
            </a:r>
            <a:r>
              <a:rPr lang="en-US" dirty="0" smtClean="0"/>
              <a:t>.</a:t>
            </a:r>
          </a:p>
          <a:p>
            <a:r>
              <a:rPr lang="en-US" dirty="0"/>
              <a:t>To qualify </a:t>
            </a:r>
            <a:r>
              <a:rPr lang="en-US" dirty="0" smtClean="0"/>
              <a:t>members </a:t>
            </a:r>
            <a:r>
              <a:rPr lang="en-US" dirty="0"/>
              <a:t>hidden by similar </a:t>
            </a:r>
            <a:r>
              <a:rPr lang="en-US" dirty="0" smtClean="0"/>
              <a:t>names</a:t>
            </a:r>
          </a:p>
          <a:p>
            <a:r>
              <a:rPr lang="en-US" dirty="0"/>
              <a:t>To pass an object as a parameter to other </a:t>
            </a:r>
            <a:r>
              <a:rPr lang="en-US" dirty="0" smtClean="0"/>
              <a:t>methods</a:t>
            </a:r>
          </a:p>
          <a:p>
            <a:r>
              <a:rPr lang="en-US" dirty="0"/>
              <a:t>To declare </a:t>
            </a:r>
            <a:r>
              <a:rPr lang="en-US" dirty="0" smtClean="0"/>
              <a:t>indexers</a:t>
            </a:r>
          </a:p>
          <a:p>
            <a:r>
              <a:rPr lang="en-US" dirty="0"/>
              <a:t>Static member functions, because they exist at the class level and not as part of an object, do not have a </a:t>
            </a:r>
            <a:r>
              <a:rPr lang="en-US" b="1" dirty="0"/>
              <a:t>this</a:t>
            </a:r>
            <a:r>
              <a:rPr lang="en-US" dirty="0"/>
              <a:t> pointer</a:t>
            </a:r>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20709431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this</a:t>
            </a:r>
            <a:endParaRPr lang="en-US" dirty="0"/>
          </a:p>
        </p:txBody>
      </p:sp>
      <p:sp>
        <p:nvSpPr>
          <p:cNvPr id="3" name="Content Placeholder 2"/>
          <p:cNvSpPr>
            <a:spLocks noGrp="1"/>
          </p:cNvSpPr>
          <p:nvPr>
            <p:ph idx="1"/>
          </p:nvPr>
        </p:nvSpPr>
        <p:spPr/>
        <p:txBody>
          <a:bodyPr/>
          <a:lstStyle/>
          <a:p>
            <a:r>
              <a:rPr lang="en-US" dirty="0"/>
              <a:t>qualify members hidden </a:t>
            </a:r>
            <a:br>
              <a:rPr lang="en-US" dirty="0"/>
            </a:br>
            <a:r>
              <a:rPr lang="en-US" dirty="0" smtClean="0"/>
              <a:t>by </a:t>
            </a:r>
            <a:r>
              <a:rPr lang="en-US" dirty="0"/>
              <a:t>similar </a:t>
            </a:r>
            <a:r>
              <a:rPr lang="en-US" dirty="0" smtClean="0"/>
              <a:t>names</a:t>
            </a:r>
          </a:p>
          <a:p>
            <a:endParaRPr lang="en-US" dirty="0"/>
          </a:p>
          <a:p>
            <a:endParaRPr lang="en-US" dirty="0" smtClean="0"/>
          </a:p>
          <a:p>
            <a:endParaRPr lang="en-US" dirty="0"/>
          </a:p>
          <a:p>
            <a:endParaRPr lang="en-US" dirty="0" smtClean="0"/>
          </a:p>
          <a:p>
            <a:endParaRPr lang="en-US" dirty="0"/>
          </a:p>
          <a:p>
            <a:r>
              <a:rPr lang="en-US" dirty="0" smtClean="0"/>
              <a:t>Indexer</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39</a:t>
            </a:fld>
            <a:endParaRPr lang="en-US" dirty="0"/>
          </a:p>
        </p:txBody>
      </p:sp>
      <p:sp>
        <p:nvSpPr>
          <p:cNvPr id="5" name="Rectangle 4"/>
          <p:cNvSpPr/>
          <p:nvPr/>
        </p:nvSpPr>
        <p:spPr>
          <a:xfrm>
            <a:off x="5945579" y="2292651"/>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err="1">
                <a:solidFill>
                  <a:srgbClr val="0000FF"/>
                </a:solidFill>
                <a:latin typeface="Consolas" charset="0"/>
              </a:rPr>
              <a:t>this</a:t>
            </a:r>
            <a:r>
              <a:rPr lang="en-US" dirty="0" err="1">
                <a:solidFill>
                  <a:srgbClr val="000000"/>
                </a:solidFill>
                <a:latin typeface="Consolas" charset="0"/>
              </a:rPr>
              <a:t>.salary</a:t>
            </a:r>
            <a:r>
              <a:rPr lang="en-US" dirty="0">
                <a:solidFill>
                  <a:srgbClr val="000000"/>
                </a:solidFill>
                <a:latin typeface="Consolas" charset="0"/>
              </a:rPr>
              <a:t> = salary;</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5945579" y="5040378"/>
            <a:ext cx="6096000" cy="1477328"/>
          </a:xfrm>
          <a:prstGeom prst="rect">
            <a:avLst/>
          </a:prstGeom>
          <a:solidFill>
            <a:schemeClr val="tx1"/>
          </a:solidFill>
        </p:spPr>
        <p:txBody>
          <a:bodyPr>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a:solidFill>
                  <a:srgbClr val="0000FF"/>
                </a:solidFill>
                <a:latin typeface="Courier" charset="0"/>
              </a:rPr>
              <a:t>this</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a:t>
            </a:r>
            <a:r>
              <a:rPr lang="en-US" dirty="0" err="1">
                <a:solidFill>
                  <a:prstClr val="black"/>
                </a:solidFill>
                <a:latin typeface="Courier" charset="0"/>
              </a:rPr>
              <a:t>param</a:t>
            </a:r>
            <a:r>
              <a:rPr lang="en-US" dirty="0">
                <a:solidFill>
                  <a:prstClr val="black"/>
                </a:solidFill>
                <a:latin typeface="Courier" charset="0"/>
              </a:rPr>
              <a:t>]</a:t>
            </a:r>
          </a:p>
          <a:p>
            <a:r>
              <a:rPr lang="en-US" dirty="0">
                <a:solidFill>
                  <a:prstClr val="black"/>
                </a:solidFill>
                <a:latin typeface="Courier" charset="0"/>
              </a:rPr>
              <a:t>{</a:t>
            </a:r>
          </a:p>
          <a:p>
            <a:r>
              <a:rPr lang="en-US" dirty="0">
                <a:solidFill>
                  <a:prstClr val="black"/>
                </a:solidFill>
                <a:latin typeface="Courier" charset="0"/>
              </a:rPr>
              <a:t>    </a:t>
            </a:r>
            <a:r>
              <a:rPr lang="en-US" dirty="0">
                <a:solidFill>
                  <a:srgbClr val="0000FF"/>
                </a:solidFill>
                <a:latin typeface="Courier" charset="0"/>
              </a:rPr>
              <a:t>get</a:t>
            </a:r>
            <a:r>
              <a:rPr lang="en-US" dirty="0">
                <a:solidFill>
                  <a:prstClr val="black"/>
                </a:solidFill>
                <a:latin typeface="Courier" charset="0"/>
              </a:rPr>
              <a:t> { </a:t>
            </a:r>
            <a:r>
              <a:rPr lang="en-US" dirty="0">
                <a:solidFill>
                  <a:srgbClr val="0000FF"/>
                </a:solidFill>
                <a:latin typeface="Courier" charset="0"/>
              </a:rPr>
              <a:t>return</a:t>
            </a:r>
            <a:r>
              <a:rPr lang="en-US" dirty="0">
                <a:solidFill>
                  <a:prstClr val="black"/>
                </a:solidFill>
                <a:latin typeface="Courier" charset="0"/>
              </a:rPr>
              <a:t> array[</a:t>
            </a:r>
            <a:r>
              <a:rPr lang="en-US" dirty="0" err="1">
                <a:solidFill>
                  <a:prstClr val="black"/>
                </a:solidFill>
                <a:latin typeface="Courier" charset="0"/>
              </a:rPr>
              <a:t>param</a:t>
            </a:r>
            <a:r>
              <a:rPr lang="en-US" dirty="0">
                <a:solidFill>
                  <a:prstClr val="black"/>
                </a:solidFill>
                <a:latin typeface="Courier" charset="0"/>
              </a:rPr>
              <a:t>]; }</a:t>
            </a:r>
          </a:p>
          <a:p>
            <a:r>
              <a:rPr lang="en-US" dirty="0">
                <a:solidFill>
                  <a:prstClr val="black"/>
                </a:solidFill>
                <a:latin typeface="Courier" charset="0"/>
              </a:rPr>
              <a:t>    </a:t>
            </a:r>
            <a:r>
              <a:rPr lang="en-US" dirty="0">
                <a:solidFill>
                  <a:srgbClr val="0000FF"/>
                </a:solidFill>
                <a:latin typeface="Courier" charset="0"/>
              </a:rPr>
              <a:t>set</a:t>
            </a:r>
            <a:r>
              <a:rPr lang="en-US" dirty="0">
                <a:solidFill>
                  <a:prstClr val="black"/>
                </a:solidFill>
                <a:latin typeface="Courier" charset="0"/>
              </a:rPr>
              <a:t> { array[</a:t>
            </a:r>
            <a:r>
              <a:rPr lang="en-US" dirty="0" err="1">
                <a:solidFill>
                  <a:prstClr val="black"/>
                </a:solidFill>
                <a:latin typeface="Courier" charset="0"/>
              </a:rPr>
              <a:t>param</a:t>
            </a:r>
            <a:r>
              <a:rPr lang="en-US" dirty="0">
                <a:solidFill>
                  <a:prstClr val="black"/>
                </a:solidFill>
                <a:latin typeface="Courier" charset="0"/>
              </a:rPr>
              <a:t>] = value; }</a:t>
            </a:r>
          </a:p>
          <a:p>
            <a:r>
              <a:rPr lang="en-US" dirty="0">
                <a:solidFill>
                  <a:prstClr val="black"/>
                </a:solidFill>
                <a:latin typeface="Courier" charset="0"/>
              </a:rPr>
              <a:t>}</a:t>
            </a:r>
            <a:endParaRPr lang="en-US" dirty="0"/>
          </a:p>
        </p:txBody>
      </p:sp>
    </p:spTree>
    <p:extLst>
      <p:ext uri="{BB962C8B-B14F-4D97-AF65-F5344CB8AC3E}">
        <p14:creationId xmlns:p14="http://schemas.microsoft.com/office/powerpoint/2010/main" val="686501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a:xfrm>
            <a:off x="875201" y="2379489"/>
            <a:ext cx="10857620" cy="4195481"/>
          </a:xfrm>
        </p:spPr>
        <p:txBody>
          <a:bodyPr/>
          <a:lstStyle/>
          <a:p>
            <a:r>
              <a:rPr lang="en-US" dirty="0" smtClean="0"/>
              <a:t>Fields</a:t>
            </a:r>
          </a:p>
          <a:p>
            <a:pPr lvl="1"/>
            <a:r>
              <a:rPr lang="en-US" dirty="0" smtClean="0"/>
              <a:t>Like variables, can be read and set directly</a:t>
            </a:r>
            <a:endParaRPr lang="en-US" dirty="0"/>
          </a:p>
          <a:p>
            <a:r>
              <a:rPr lang="en-US" dirty="0" smtClean="0"/>
              <a:t>Properties</a:t>
            </a:r>
          </a:p>
          <a:p>
            <a:pPr lvl="1"/>
            <a:r>
              <a:rPr lang="en-US" dirty="0" smtClean="0"/>
              <a:t>Have get and set procedures, more control over values</a:t>
            </a:r>
          </a:p>
          <a:p>
            <a:pPr lvl="1"/>
            <a:r>
              <a:rPr lang="en-US" dirty="0" smtClean="0"/>
              <a:t>Auto-implemented property</a:t>
            </a:r>
            <a:r>
              <a:rPr lang="en-US" dirty="0"/>
              <a:t>: </a:t>
            </a:r>
            <a:r>
              <a:rPr lang="en-US" dirty="0" smtClean="0"/>
              <a:t/>
            </a:r>
            <a:br>
              <a:rPr lang="en-US" dirty="0" smtClean="0"/>
            </a:br>
            <a:r>
              <a:rPr lang="en-US" dirty="0" smtClean="0"/>
              <a:t>public </a:t>
            </a:r>
            <a:r>
              <a:rPr lang="en-US" dirty="0"/>
              <a:t>string </a:t>
            </a:r>
            <a:r>
              <a:rPr lang="en-US" dirty="0" err="1"/>
              <a:t>SampleStringProperty</a:t>
            </a:r>
            <a:r>
              <a:rPr lang="en-US" dirty="0"/>
              <a:t> { get; set; </a:t>
            </a:r>
            <a:r>
              <a:rPr lang="en-US" dirty="0" smtClean="0"/>
              <a:t>}</a:t>
            </a:r>
          </a:p>
          <a:p>
            <a:pPr lvl="1"/>
            <a:r>
              <a:rPr lang="en-US" dirty="0" smtClean="0"/>
              <a:t>Write in VS: </a:t>
            </a:r>
            <a:r>
              <a:rPr lang="en-US" dirty="0" err="1" smtClean="0"/>
              <a:t>prop+TAB</a:t>
            </a:r>
            <a:r>
              <a:rPr lang="en-US" dirty="0" smtClean="0"/>
              <a:t> for editor help</a:t>
            </a:r>
          </a:p>
          <a:p>
            <a:pPr lvl="1"/>
            <a:r>
              <a:rPr lang="en-US" dirty="0" smtClean="0"/>
              <a:t>Need more control – </a:t>
            </a:r>
            <a:br>
              <a:rPr lang="en-US" dirty="0" smtClean="0"/>
            </a:br>
            <a:r>
              <a:rPr lang="en-US" dirty="0" smtClean="0"/>
              <a:t>have backing field and </a:t>
            </a:r>
            <a:br>
              <a:rPr lang="en-US" dirty="0" smtClean="0"/>
            </a:br>
            <a:r>
              <a:rPr lang="en-US" dirty="0" smtClean="0"/>
              <a:t>provide logic for storing and retrieving</a:t>
            </a: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
        <p:nvSpPr>
          <p:cNvPr id="6" name="Rectangle 5"/>
          <p:cNvSpPr/>
          <p:nvPr/>
        </p:nvSpPr>
        <p:spPr>
          <a:xfrm>
            <a:off x="4799611" y="1263086"/>
            <a:ext cx="7304540" cy="147732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class</a:t>
            </a:r>
            <a:r>
              <a:rPr lang="en-US" dirty="0" smtClean="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SampleStringField</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SampleStringProperty</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8" name="Rectangle 7"/>
          <p:cNvSpPr/>
          <p:nvPr/>
        </p:nvSpPr>
        <p:spPr>
          <a:xfrm>
            <a:off x="7311096" y="3989647"/>
            <a:ext cx="4793055" cy="2585323"/>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_sample;</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Sample</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get</a:t>
            </a:r>
            <a:r>
              <a:rPr lang="en-US" dirty="0">
                <a:solidFill>
                  <a:srgbClr val="000000"/>
                </a:solidFill>
                <a:latin typeface="Consolas" charset="0"/>
              </a:rPr>
              <a:t> { </a:t>
            </a:r>
            <a:r>
              <a:rPr lang="en-US" dirty="0">
                <a:solidFill>
                  <a:srgbClr val="0000FF"/>
                </a:solidFill>
                <a:latin typeface="Consolas" charset="0"/>
              </a:rPr>
              <a:t>return</a:t>
            </a:r>
            <a:r>
              <a:rPr lang="en-US" dirty="0">
                <a:solidFill>
                  <a:srgbClr val="000000"/>
                </a:solidFill>
                <a:latin typeface="Consolas" charset="0"/>
              </a:rPr>
              <a:t> _sample; }</a:t>
            </a:r>
          </a:p>
          <a:p>
            <a:r>
              <a:rPr lang="en-US" dirty="0">
                <a:solidFill>
                  <a:srgbClr val="000000"/>
                </a:solidFill>
                <a:latin typeface="Consolas" charset="0"/>
              </a:rPr>
              <a:t>            </a:t>
            </a:r>
            <a:r>
              <a:rPr lang="en-US" dirty="0">
                <a:solidFill>
                  <a:srgbClr val="0000FF"/>
                </a:solidFill>
                <a:latin typeface="Consolas" charset="0"/>
              </a:rPr>
              <a:t>set</a:t>
            </a:r>
            <a:r>
              <a:rPr lang="en-US" dirty="0">
                <a:solidFill>
                  <a:srgbClr val="000000"/>
                </a:solidFill>
                <a:latin typeface="Consolas" charset="0"/>
              </a:rPr>
              <a:t> { _sample = </a:t>
            </a:r>
            <a:r>
              <a:rPr lang="en-US" dirty="0">
                <a:solidFill>
                  <a:srgbClr val="0000FF"/>
                </a:solidFill>
                <a:latin typeface="Consolas" charset="0"/>
              </a:rPr>
              <a:t>value</a:t>
            </a:r>
            <a:r>
              <a:rPr lang="en-US"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7280164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Extension methods</a:t>
            </a:r>
            <a:endParaRPr lang="en-US" dirty="0"/>
          </a:p>
        </p:txBody>
      </p:sp>
      <p:sp>
        <p:nvSpPr>
          <p:cNvPr id="3" name="Content Placeholder 2"/>
          <p:cNvSpPr>
            <a:spLocks noGrp="1"/>
          </p:cNvSpPr>
          <p:nvPr>
            <p:ph idx="1"/>
          </p:nvPr>
        </p:nvSpPr>
        <p:spPr/>
        <p:txBody>
          <a:bodyPr/>
          <a:lstStyle/>
          <a:p>
            <a:r>
              <a:rPr lang="en-US" dirty="0"/>
              <a:t>Extension methods enable you to "add" methods to existing types without creating a new derived </a:t>
            </a:r>
            <a:r>
              <a:rPr lang="en-US" dirty="0" smtClean="0"/>
              <a:t>type.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40</a:t>
            </a:fld>
            <a:endParaRPr lang="en-US" dirty="0"/>
          </a:p>
        </p:txBody>
      </p:sp>
      <p:sp>
        <p:nvSpPr>
          <p:cNvPr id="5" name="Rectangle 4"/>
          <p:cNvSpPr/>
          <p:nvPr/>
        </p:nvSpPr>
        <p:spPr>
          <a:xfrm>
            <a:off x="2214748" y="2996496"/>
            <a:ext cx="9737767" cy="230832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MyExtensions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WordCount</a:t>
            </a:r>
            <a:r>
              <a:rPr lang="de-DE" dirty="0">
                <a:solidFill>
                  <a:srgbClr val="000000"/>
                </a:solidFill>
                <a:latin typeface="Consolas" charset="0"/>
              </a:rPr>
              <a:t>(</a:t>
            </a:r>
            <a:r>
              <a:rPr lang="de-DE" dirty="0" err="1">
                <a:solidFill>
                  <a:srgbClr val="0000FF"/>
                </a:solidFill>
                <a:latin typeface="Consolas" charset="0"/>
              </a:rPr>
              <a:t>this</a:t>
            </a:r>
            <a:r>
              <a:rPr lang="de-DE" dirty="0">
                <a:solidFill>
                  <a:srgbClr val="000000"/>
                </a:solidFill>
                <a:latin typeface="Consolas" charset="0"/>
              </a:rPr>
              <a:t> </a:t>
            </a:r>
            <a:r>
              <a:rPr lang="de-DE" dirty="0">
                <a:solidFill>
                  <a:srgbClr val="2B91A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str</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str.Split</a:t>
            </a:r>
            <a:r>
              <a:rPr lang="en-US" dirty="0">
                <a:solidFill>
                  <a:srgbClr val="000000"/>
                </a:solidFill>
                <a:latin typeface="Consolas" charset="0"/>
              </a:rPr>
              <a:t>(</a:t>
            </a:r>
            <a:r>
              <a:rPr lang="en-US" dirty="0">
                <a:solidFill>
                  <a:srgbClr val="0000FF"/>
                </a:solidFill>
                <a:latin typeface="Consolas" charset="0"/>
              </a:rPr>
              <a:t>new</a:t>
            </a:r>
            <a:r>
              <a:rPr lang="en-US" dirty="0">
                <a:solidFill>
                  <a:srgbClr val="000000"/>
                </a:solidFill>
                <a:latin typeface="Consolas" charset="0"/>
              </a:rPr>
              <a:t>[] { </a:t>
            </a:r>
            <a:r>
              <a:rPr lang="en-US" dirty="0">
                <a:solidFill>
                  <a:srgbClr val="A31515"/>
                </a:solidFill>
                <a:latin typeface="Consolas" charset="0"/>
              </a:rPr>
              <a:t>' '</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p>
          <a:p>
            <a:r>
              <a:rPr lang="en-US" dirty="0">
                <a:solidFill>
                  <a:srgbClr val="000000"/>
                </a:solidFill>
                <a:latin typeface="Consolas" charset="0"/>
              </a:rPr>
              <a:t>                             </a:t>
            </a:r>
            <a:r>
              <a:rPr lang="en-US" dirty="0" err="1">
                <a:solidFill>
                  <a:srgbClr val="2B91AF"/>
                </a:solidFill>
                <a:latin typeface="Consolas" charset="0"/>
              </a:rPr>
              <a:t>StringSplitOptions</a:t>
            </a:r>
            <a:r>
              <a:rPr lang="en-US" dirty="0" err="1">
                <a:solidFill>
                  <a:srgbClr val="000000"/>
                </a:solidFill>
                <a:latin typeface="Consolas" charset="0"/>
              </a:rPr>
              <a:t>.RemoveEmptyEntries</a:t>
            </a:r>
            <a:r>
              <a:rPr lang="en-US" dirty="0">
                <a:solidFill>
                  <a:srgbClr val="000000"/>
                </a:solidFill>
                <a:latin typeface="Consolas" charset="0"/>
              </a:rPr>
              <a:t>).Length;</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2214748" y="5860910"/>
            <a:ext cx="6096000" cy="646331"/>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string</a:t>
            </a:r>
            <a:r>
              <a:rPr lang="en-US" dirty="0">
                <a:solidFill>
                  <a:srgbClr val="000000"/>
                </a:solidFill>
                <a:latin typeface="Consolas" charset="0"/>
              </a:rPr>
              <a:t> s = </a:t>
            </a:r>
            <a:r>
              <a:rPr lang="en-US" dirty="0">
                <a:solidFill>
                  <a:srgbClr val="A31515"/>
                </a:solidFill>
                <a:latin typeface="Consolas" charset="0"/>
              </a:rPr>
              <a:t>"Hello Extension Methods"</a:t>
            </a:r>
            <a:r>
              <a:rPr lang="en-US" dirty="0">
                <a:solidFill>
                  <a:srgbClr val="000000"/>
                </a:solidFill>
                <a:latin typeface="Consolas" charset="0"/>
              </a:rPr>
              <a:t>;</a:t>
            </a:r>
          </a:p>
          <a:p>
            <a:r>
              <a:rPr lang="en-US" dirty="0">
                <a:solidFill>
                  <a:srgbClr val="0000FF"/>
                </a:solidFill>
                <a:latin typeface="Consolas" charset="0"/>
              </a:rPr>
              <a:t> </a:t>
            </a:r>
            <a:r>
              <a:rPr lang="en-US" dirty="0" err="1" smtClean="0">
                <a:solidFill>
                  <a:srgbClr val="0000FF"/>
                </a:solidFill>
                <a:latin typeface="Consolas" charset="0"/>
              </a:rPr>
              <a:t>int</a:t>
            </a:r>
            <a:r>
              <a:rPr lang="en-US" dirty="0" smtClean="0">
                <a:solidFill>
                  <a:srgbClr val="000000"/>
                </a:solidFill>
                <a:latin typeface="Consolas" charset="0"/>
              </a:rPr>
              <a:t> </a:t>
            </a:r>
            <a:r>
              <a:rPr lang="en-US" dirty="0" err="1">
                <a:solidFill>
                  <a:srgbClr val="000000"/>
                </a:solidFill>
                <a:latin typeface="Consolas" charset="0"/>
              </a:rPr>
              <a:t>i</a:t>
            </a:r>
            <a:r>
              <a:rPr lang="en-US" dirty="0">
                <a:solidFill>
                  <a:srgbClr val="000000"/>
                </a:solidFill>
                <a:latin typeface="Consolas" charset="0"/>
              </a:rPr>
              <a:t> = </a:t>
            </a:r>
            <a:r>
              <a:rPr lang="en-US" dirty="0" err="1">
                <a:solidFill>
                  <a:srgbClr val="000000"/>
                </a:solidFill>
                <a:latin typeface="Consolas" charset="0"/>
              </a:rPr>
              <a:t>s.WordCount</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530967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Named arguments</a:t>
            </a:r>
            <a:endParaRPr lang="en-US" dirty="0"/>
          </a:p>
        </p:txBody>
      </p:sp>
      <p:sp>
        <p:nvSpPr>
          <p:cNvPr id="3" name="Content Placeholder 2"/>
          <p:cNvSpPr>
            <a:spLocks noGrp="1"/>
          </p:cNvSpPr>
          <p:nvPr>
            <p:ph idx="1"/>
          </p:nvPr>
        </p:nvSpPr>
        <p:spPr/>
        <p:txBody>
          <a:bodyPr/>
          <a:lstStyle/>
          <a:p>
            <a:r>
              <a:rPr lang="en-US" dirty="0"/>
              <a:t>Named arguments free you from the need to remember or to look up the order of parameters in the parameter lists of called methods. </a:t>
            </a:r>
            <a:endParaRPr lang="en-US" dirty="0" smtClean="0"/>
          </a:p>
          <a:p>
            <a:r>
              <a:rPr lang="en-US" dirty="0" smtClean="0"/>
              <a:t>The </a:t>
            </a:r>
            <a:r>
              <a:rPr lang="en-US" dirty="0"/>
              <a:t>parameter for each argument can be specified by parameter </a:t>
            </a:r>
            <a:r>
              <a:rPr lang="en-US" dirty="0" smtClean="0"/>
              <a:t>name.</a:t>
            </a:r>
          </a:p>
          <a:p>
            <a:r>
              <a:rPr lang="en-US" dirty="0"/>
              <a:t>A named argument can follow positional </a:t>
            </a:r>
            <a:r>
              <a:rPr lang="en-US" dirty="0" smtClean="0"/>
              <a:t>arguments.</a:t>
            </a:r>
          </a:p>
          <a:p>
            <a:r>
              <a:rPr lang="en-US" dirty="0" smtClean="0"/>
              <a:t>A positional </a:t>
            </a:r>
            <a:r>
              <a:rPr lang="en-US" dirty="0"/>
              <a:t>argument cannot follow a named </a:t>
            </a:r>
            <a:r>
              <a:rPr lang="en-US" dirty="0" smtClean="0"/>
              <a:t>argument.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41</a:t>
            </a:fld>
            <a:endParaRPr lang="en-US" dirty="0"/>
          </a:p>
        </p:txBody>
      </p:sp>
    </p:spTree>
    <p:extLst>
      <p:ext uri="{BB962C8B-B14F-4D97-AF65-F5344CB8AC3E}">
        <p14:creationId xmlns:p14="http://schemas.microsoft.com/office/powerpoint/2010/main" val="232595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Named arguments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42</a:t>
            </a:fld>
            <a:endParaRPr lang="en-US" dirty="0"/>
          </a:p>
        </p:txBody>
      </p:sp>
      <p:sp>
        <p:nvSpPr>
          <p:cNvPr id="5" name="Rectangle 4"/>
          <p:cNvSpPr/>
          <p:nvPr/>
        </p:nvSpPr>
        <p:spPr>
          <a:xfrm>
            <a:off x="100941" y="1809834"/>
            <a:ext cx="11905013" cy="480131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NamedExample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args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The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called</a:t>
            </a:r>
            <a:r>
              <a:rPr lang="de-DE" dirty="0">
                <a:solidFill>
                  <a:srgbClr val="008000"/>
                </a:solidFill>
                <a:latin typeface="Consolas" charset="0"/>
              </a:rPr>
              <a:t> in </a:t>
            </a:r>
            <a:r>
              <a:rPr lang="de-DE" dirty="0" err="1">
                <a:solidFill>
                  <a:srgbClr val="008000"/>
                </a:solidFill>
                <a:latin typeface="Consolas" charset="0"/>
              </a:rPr>
              <a:t>the</a:t>
            </a:r>
            <a:r>
              <a:rPr lang="de-DE" dirty="0">
                <a:solidFill>
                  <a:srgbClr val="008000"/>
                </a:solidFill>
                <a:latin typeface="Consolas" charset="0"/>
              </a:rPr>
              <a:t> normal </a:t>
            </a:r>
            <a:r>
              <a:rPr lang="de-DE" dirty="0" err="1">
                <a:solidFill>
                  <a:srgbClr val="008000"/>
                </a:solidFill>
                <a:latin typeface="Consolas" charset="0"/>
              </a:rPr>
              <a:t>way</a:t>
            </a:r>
            <a:r>
              <a:rPr lang="de-DE" dirty="0">
                <a:solidFill>
                  <a:srgbClr val="008000"/>
                </a:solidFill>
                <a:latin typeface="Consolas" charset="0"/>
              </a:rPr>
              <a:t>, </a:t>
            </a:r>
            <a:r>
              <a:rPr lang="de-DE" dirty="0" err="1">
                <a:solidFill>
                  <a:srgbClr val="008000"/>
                </a:solidFill>
                <a:latin typeface="Consolas" charset="0"/>
              </a:rPr>
              <a:t>by</a:t>
            </a:r>
            <a:r>
              <a:rPr lang="de-DE" dirty="0">
                <a:solidFill>
                  <a:srgbClr val="008000"/>
                </a:solidFill>
                <a:latin typeface="Consolas" charset="0"/>
              </a:rPr>
              <a:t> </a:t>
            </a:r>
            <a:r>
              <a:rPr lang="de-DE" dirty="0" err="1">
                <a:solidFill>
                  <a:srgbClr val="008000"/>
                </a:solidFill>
                <a:latin typeface="Consolas" charset="0"/>
              </a:rPr>
              <a:t>using</a:t>
            </a:r>
            <a:r>
              <a:rPr lang="de-DE" dirty="0">
                <a:solidFill>
                  <a:srgbClr val="008000"/>
                </a:solidFill>
                <a:latin typeface="Consolas" charset="0"/>
              </a:rPr>
              <a:t>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(123, 64));</a:t>
            </a:r>
          </a:p>
          <a:p>
            <a:r>
              <a:rPr lang="de-DE" dirty="0" smtClean="0">
                <a:solidFill>
                  <a:srgbClr val="008000"/>
                </a:solidFill>
                <a:latin typeface="Consolas" charset="0"/>
              </a:rPr>
              <a:t>            //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supplied</a:t>
            </a:r>
            <a:r>
              <a:rPr lang="de-DE" dirty="0">
                <a:solidFill>
                  <a:srgbClr val="008000"/>
                </a:solidFill>
                <a:latin typeface="Consolas" charset="0"/>
              </a:rPr>
              <a:t> </a:t>
            </a:r>
            <a:r>
              <a:rPr lang="de-DE" dirty="0" err="1">
                <a:solidFill>
                  <a:srgbClr val="008000"/>
                </a:solidFill>
                <a:latin typeface="Consolas" charset="0"/>
              </a:rPr>
              <a:t>for</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parameters</a:t>
            </a:r>
            <a:r>
              <a:rPr lang="de-DE" dirty="0">
                <a:solidFill>
                  <a:srgbClr val="008000"/>
                </a:solidFill>
                <a:latin typeface="Consolas" charset="0"/>
              </a:rPr>
              <a:t> in </a:t>
            </a:r>
            <a:r>
              <a:rPr lang="de-DE" dirty="0" err="1">
                <a:solidFill>
                  <a:srgbClr val="008000"/>
                </a:solidFill>
                <a:latin typeface="Consolas" charset="0"/>
              </a:rPr>
              <a:t>either</a:t>
            </a:r>
            <a:r>
              <a:rPr lang="de-DE" dirty="0">
                <a:solidFill>
                  <a:srgbClr val="008000"/>
                </a:solidFill>
                <a:latin typeface="Consolas" charset="0"/>
              </a:rPr>
              <a:t> </a:t>
            </a:r>
            <a:r>
              <a:rPr lang="de-DE" dirty="0" err="1">
                <a:solidFill>
                  <a:srgbClr val="008000"/>
                </a:solidFill>
                <a:latin typeface="Consolas" charset="0"/>
              </a:rPr>
              <a:t>order</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weight</a:t>
            </a:r>
            <a:r>
              <a:rPr lang="de-DE" dirty="0">
                <a:solidFill>
                  <a:srgbClr val="000000"/>
                </a:solidFill>
                <a:latin typeface="Consolas" charset="0"/>
              </a:rPr>
              <a:t>: 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height</a:t>
            </a:r>
            <a:r>
              <a:rPr lang="de-DE" dirty="0">
                <a:solidFill>
                  <a:srgbClr val="000000"/>
                </a:solidFill>
                <a:latin typeface="Consolas" charset="0"/>
              </a:rPr>
              <a:t>: 64, </a:t>
            </a:r>
            <a:r>
              <a:rPr lang="de-DE" dirty="0" err="1">
                <a:solidFill>
                  <a:srgbClr val="000000"/>
                </a:solidFill>
                <a:latin typeface="Consolas" charset="0"/>
              </a:rPr>
              <a:t>weight</a:t>
            </a:r>
            <a:r>
              <a:rPr lang="de-DE" dirty="0">
                <a:solidFill>
                  <a:srgbClr val="000000"/>
                </a:solidFill>
                <a:latin typeface="Consolas" charset="0"/>
              </a:rPr>
              <a:t>: 123));</a:t>
            </a:r>
          </a:p>
          <a:p>
            <a:r>
              <a:rPr lang="de-DE" dirty="0" smtClean="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follow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p>
          <a:p>
            <a:r>
              <a:rPr lang="de-DE" dirty="0" smtClean="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weight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height</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(weight * 703) / (height * height);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325431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Optional arguments</a:t>
            </a:r>
            <a:endParaRPr lang="en-US" dirty="0"/>
          </a:p>
        </p:txBody>
      </p:sp>
      <p:sp>
        <p:nvSpPr>
          <p:cNvPr id="3" name="Content Placeholder 2"/>
          <p:cNvSpPr>
            <a:spLocks noGrp="1"/>
          </p:cNvSpPr>
          <p:nvPr>
            <p:ph idx="1"/>
          </p:nvPr>
        </p:nvSpPr>
        <p:spPr/>
        <p:txBody>
          <a:bodyPr/>
          <a:lstStyle/>
          <a:p>
            <a:r>
              <a:rPr lang="en-US" dirty="0"/>
              <a:t>The definition of a method, constructor, indexer, or delegate can specify that its parameters are required or that they are </a:t>
            </a:r>
            <a:r>
              <a:rPr lang="en-US" dirty="0" smtClean="0"/>
              <a:t>optional.</a:t>
            </a:r>
          </a:p>
          <a:p>
            <a:r>
              <a:rPr lang="en-US" dirty="0" smtClean="0"/>
              <a:t>Any </a:t>
            </a:r>
            <a:r>
              <a:rPr lang="en-US" dirty="0"/>
              <a:t>call must provide arguments for all required parameters, but can omit arguments for optional parameters</a:t>
            </a:r>
            <a:r>
              <a:rPr lang="en-US" dirty="0" smtClean="0"/>
              <a:t>.</a:t>
            </a:r>
          </a:p>
          <a:p>
            <a:r>
              <a:rPr lang="en-US" dirty="0" smtClean="0"/>
              <a:t>Each </a:t>
            </a:r>
            <a:r>
              <a:rPr lang="en-US" dirty="0"/>
              <a:t>optional parameter has a default value as part of its </a:t>
            </a:r>
            <a:r>
              <a:rPr lang="en-US" dirty="0" smtClean="0"/>
              <a:t>definition.</a:t>
            </a:r>
          </a:p>
          <a:p>
            <a:r>
              <a:rPr lang="en-US" dirty="0" smtClean="0"/>
              <a:t>If </a:t>
            </a:r>
            <a:r>
              <a:rPr lang="en-US" dirty="0"/>
              <a:t>no argument is sent for that parameter, the default value is used</a:t>
            </a:r>
            <a:r>
              <a:rPr lang="en-US" dirty="0" smtClean="0"/>
              <a:t>.</a:t>
            </a:r>
          </a:p>
          <a:p>
            <a:r>
              <a:rPr lang="en-US" dirty="0"/>
              <a:t>Optional parameters are defined at the end of the parameter list, after any required parameters.</a:t>
            </a:r>
          </a:p>
        </p:txBody>
      </p:sp>
      <p:sp>
        <p:nvSpPr>
          <p:cNvPr id="4" name="Slide Number Placeholder 3"/>
          <p:cNvSpPr>
            <a:spLocks noGrp="1"/>
          </p:cNvSpPr>
          <p:nvPr>
            <p:ph type="sldNum" sz="quarter" idx="12"/>
          </p:nvPr>
        </p:nvSpPr>
        <p:spPr/>
        <p:txBody>
          <a:bodyPr/>
          <a:lstStyle/>
          <a:p>
            <a:fld id="{D57F1E4F-1CFF-5643-939E-02111984F565}" type="slidenum">
              <a:rPr lang="en-US" smtClean="0"/>
              <a:t>43</a:t>
            </a:fld>
            <a:endParaRPr lang="en-US" dirty="0"/>
          </a:p>
        </p:txBody>
      </p:sp>
      <p:sp>
        <p:nvSpPr>
          <p:cNvPr id="5" name="Rectangle 4"/>
          <p:cNvSpPr/>
          <p:nvPr/>
        </p:nvSpPr>
        <p:spPr>
          <a:xfrm>
            <a:off x="767938" y="5325068"/>
            <a:ext cx="10270176" cy="923330"/>
          </a:xfrm>
          <a:prstGeom prst="rect">
            <a:avLst/>
          </a:prstGeom>
          <a:solidFill>
            <a:schemeClr val="tx1"/>
          </a:solidFill>
        </p:spPr>
        <p:txBody>
          <a:bodyPr wrap="square">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a:solidFill>
                  <a:srgbClr val="0000FF"/>
                </a:solidFill>
                <a:latin typeface="Courier" charset="0"/>
              </a:rPr>
              <a:t>void</a:t>
            </a:r>
            <a:r>
              <a:rPr lang="en-US" dirty="0">
                <a:solidFill>
                  <a:prstClr val="black"/>
                </a:solidFill>
                <a:latin typeface="Courier" charset="0"/>
              </a:rPr>
              <a:t> </a:t>
            </a:r>
            <a:r>
              <a:rPr lang="en-US" dirty="0" err="1">
                <a:solidFill>
                  <a:prstClr val="black"/>
                </a:solidFill>
                <a:latin typeface="Courier" charset="0"/>
              </a:rPr>
              <a:t>ExampleMethod</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a:t>
            </a:r>
            <a:r>
              <a:rPr lang="en-US" dirty="0" smtClean="0">
                <a:solidFill>
                  <a:prstClr val="black"/>
                </a:solidFill>
                <a:latin typeface="Courier" charset="0"/>
              </a:rPr>
              <a:t>required,</a:t>
            </a:r>
          </a:p>
          <a:p>
            <a:r>
              <a:rPr lang="en-US" dirty="0">
                <a:solidFill>
                  <a:prstClr val="black"/>
                </a:solidFill>
                <a:latin typeface="Courier" charset="0"/>
              </a:rPr>
              <a:t>	</a:t>
            </a:r>
            <a:r>
              <a:rPr lang="en-US" dirty="0" smtClean="0">
                <a:solidFill>
                  <a:prstClr val="black"/>
                </a:solidFill>
                <a:latin typeface="Courier" charset="0"/>
              </a:rPr>
              <a:t> </a:t>
            </a:r>
            <a:r>
              <a:rPr lang="en-US" dirty="0" smtClean="0">
                <a:solidFill>
                  <a:srgbClr val="0000FF"/>
                </a:solidFill>
                <a:latin typeface="Courier" charset="0"/>
              </a:rPr>
              <a:t>string</a:t>
            </a:r>
            <a:r>
              <a:rPr lang="en-US" dirty="0" smtClean="0">
                <a:solidFill>
                  <a:prstClr val="black"/>
                </a:solidFill>
                <a:latin typeface="Courier" charset="0"/>
              </a:rPr>
              <a:t> </a:t>
            </a:r>
            <a:r>
              <a:rPr lang="en-US" dirty="0" err="1" smtClean="0">
                <a:solidFill>
                  <a:prstClr val="black"/>
                </a:solidFill>
                <a:latin typeface="Courier" charset="0"/>
              </a:rPr>
              <a:t>optionalStr</a:t>
            </a:r>
            <a:r>
              <a:rPr lang="en-US" dirty="0" smtClean="0">
                <a:solidFill>
                  <a:prstClr val="black"/>
                </a:solidFill>
                <a:latin typeface="Courier" charset="0"/>
              </a:rPr>
              <a:t> </a:t>
            </a:r>
            <a:r>
              <a:rPr lang="en-US" dirty="0">
                <a:solidFill>
                  <a:prstClr val="black"/>
                </a:solidFill>
                <a:latin typeface="Courier" charset="0"/>
              </a:rPr>
              <a:t>= </a:t>
            </a:r>
            <a:r>
              <a:rPr lang="en-US" dirty="0">
                <a:solidFill>
                  <a:srgbClr val="900112"/>
                </a:solidFill>
                <a:latin typeface="Courier" charset="0"/>
              </a:rPr>
              <a:t>"default string"</a:t>
            </a:r>
            <a:r>
              <a:rPr lang="en-US" dirty="0">
                <a:solidFill>
                  <a:prstClr val="black"/>
                </a:solidFill>
                <a:latin typeface="Courier" charset="0"/>
              </a:rPr>
              <a:t>,</a:t>
            </a:r>
          </a:p>
          <a:p>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err="1" smtClean="0">
                <a:solidFill>
                  <a:prstClr val="black"/>
                </a:solidFill>
                <a:latin typeface="Courier" charset="0"/>
              </a:rPr>
              <a:t>optionalInt</a:t>
            </a:r>
            <a:r>
              <a:rPr lang="en-US" dirty="0" smtClean="0">
                <a:solidFill>
                  <a:prstClr val="black"/>
                </a:solidFill>
                <a:latin typeface="Courier" charset="0"/>
              </a:rPr>
              <a:t> </a:t>
            </a:r>
            <a:r>
              <a:rPr lang="en-US" dirty="0">
                <a:solidFill>
                  <a:prstClr val="black"/>
                </a:solidFill>
                <a:latin typeface="Courier" charset="0"/>
              </a:rPr>
              <a:t>= 10)</a:t>
            </a:r>
            <a:endParaRPr lang="en-US" dirty="0"/>
          </a:p>
        </p:txBody>
      </p:sp>
    </p:spTree>
    <p:extLst>
      <p:ext uri="{BB962C8B-B14F-4D97-AF65-F5344CB8AC3E}">
        <p14:creationId xmlns:p14="http://schemas.microsoft.com/office/powerpoint/2010/main" val="19061132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8373" y="3092009"/>
            <a:ext cx="5012480" cy="1521555"/>
          </a:xfrm>
        </p:spPr>
        <p:txBody>
          <a:bodyPr>
            <a:normAutofit lnSpcReduction="10000"/>
          </a:bodyPr>
          <a:lstStyle/>
          <a:p>
            <a:pPr marL="0" indent="0">
              <a:buNone/>
            </a:pPr>
            <a:r>
              <a:rPr lang="en-US" sz="9600" dirty="0" smtClean="0"/>
              <a:t>THE END</a:t>
            </a:r>
            <a:endParaRPr lang="en-US" sz="9600" dirty="0"/>
          </a:p>
        </p:txBody>
      </p:sp>
      <p:sp>
        <p:nvSpPr>
          <p:cNvPr id="4" name="Slide Number Placeholder 3"/>
          <p:cNvSpPr>
            <a:spLocks noGrp="1"/>
          </p:cNvSpPr>
          <p:nvPr>
            <p:ph type="sldNum" sz="quarter" idx="12"/>
          </p:nvPr>
        </p:nvSpPr>
        <p:spPr/>
        <p:txBody>
          <a:bodyPr/>
          <a:lstStyle/>
          <a:p>
            <a:fld id="{D57F1E4F-1CFF-5643-939E-02111984F565}" type="slidenum">
              <a:rPr lang="en-US" smtClean="0"/>
              <a:t>44</a:t>
            </a:fld>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8078434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45</a:t>
            </a:fld>
            <a:endParaRPr lang="en-US" dirty="0"/>
          </a:p>
        </p:txBody>
      </p:sp>
    </p:spTree>
    <p:extLst>
      <p:ext uri="{BB962C8B-B14F-4D97-AF65-F5344CB8AC3E}">
        <p14:creationId xmlns:p14="http://schemas.microsoft.com/office/powerpoint/2010/main" val="957184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46</a:t>
            </a:fld>
            <a:endParaRPr lang="en-US" dirty="0"/>
          </a:p>
        </p:txBody>
      </p:sp>
    </p:spTree>
    <p:extLst>
      <p:ext uri="{BB962C8B-B14F-4D97-AF65-F5344CB8AC3E}">
        <p14:creationId xmlns:p14="http://schemas.microsoft.com/office/powerpoint/2010/main" val="93122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NOTES/TODO!!!!</a:t>
            </a:r>
            <a:endParaRPr lang="en-US" dirty="0"/>
          </a:p>
        </p:txBody>
      </p:sp>
      <p:sp>
        <p:nvSpPr>
          <p:cNvPr id="3" name="Content Placeholder 2"/>
          <p:cNvSpPr>
            <a:spLocks noGrp="1"/>
          </p:cNvSpPr>
          <p:nvPr>
            <p:ph idx="1"/>
          </p:nvPr>
        </p:nvSpPr>
        <p:spPr/>
        <p:txBody>
          <a:bodyPr/>
          <a:lstStyle/>
          <a:p>
            <a:r>
              <a:rPr lang="en-US" dirty="0" smtClean="0"/>
              <a:t>Methods</a:t>
            </a:r>
          </a:p>
          <a:p>
            <a:pPr lvl="1"/>
            <a:r>
              <a:rPr lang="en-US" dirty="0"/>
              <a:t>https://</a:t>
            </a:r>
            <a:r>
              <a:rPr lang="en-US" dirty="0" err="1" smtClean="0"/>
              <a:t>msdn.microsoft.com</a:t>
            </a:r>
            <a:r>
              <a:rPr lang="en-US" dirty="0" smtClean="0"/>
              <a:t>/</a:t>
            </a:r>
            <a:r>
              <a:rPr lang="en-US" dirty="0" err="1" smtClean="0"/>
              <a:t>en</a:t>
            </a:r>
            <a:r>
              <a:rPr lang="en-US" dirty="0" smtClean="0"/>
              <a:t>-us/library/ms173114.aspx</a:t>
            </a:r>
          </a:p>
          <a:p>
            <a:r>
              <a:rPr lang="en-US" dirty="0" smtClean="0"/>
              <a:t>Extension </a:t>
            </a:r>
            <a:r>
              <a:rPr lang="en-US" dirty="0"/>
              <a:t>Methods</a:t>
            </a:r>
            <a:endParaRPr lang="en-US" dirty="0" smtClean="0">
              <a:hlinkClick r:id="rId2"/>
            </a:endParaRPr>
          </a:p>
          <a:p>
            <a:pPr lvl="1"/>
            <a:r>
              <a:rPr lang="en-US" dirty="0" smtClean="0">
                <a:hlinkClick r:id="rId2"/>
              </a:rPr>
              <a:t>https</a:t>
            </a:r>
            <a:r>
              <a:rPr lang="en-US" dirty="0">
                <a:hlinkClick r:id="rId2"/>
              </a:rPr>
              <a:t>://</a:t>
            </a:r>
            <a:r>
              <a:rPr lang="en-US" dirty="0" smtClean="0">
                <a:hlinkClick r:id="rId2"/>
              </a:rPr>
              <a:t>msdn.microsoft.com/en-us/library/bb383977.aspx</a:t>
            </a:r>
            <a:endParaRPr lang="en-US" dirty="0" smtClean="0"/>
          </a:p>
          <a:p>
            <a:r>
              <a:rPr lang="en-US" dirty="0" err="1" smtClean="0"/>
              <a:t>Structs</a:t>
            </a:r>
            <a:endParaRPr lang="en-US" dirty="0" smtClean="0"/>
          </a:p>
          <a:p>
            <a:pPr lvl="1"/>
            <a:r>
              <a:rPr lang="en-US" dirty="0">
                <a:hlinkClick r:id="rId3"/>
              </a:rPr>
              <a:t>https://</a:t>
            </a:r>
            <a:r>
              <a:rPr lang="en-US" dirty="0" smtClean="0">
                <a:hlinkClick r:id="rId3"/>
              </a:rPr>
              <a:t>msdn.microsoft.com/en-us/library/0taef578.aspx</a:t>
            </a:r>
            <a:endParaRPr lang="en-US" dirty="0" smtClean="0"/>
          </a:p>
          <a:p>
            <a:r>
              <a:rPr lang="en-US" dirty="0" smtClean="0"/>
              <a:t>Events</a:t>
            </a:r>
          </a:p>
          <a:p>
            <a:pPr lvl="1"/>
            <a:r>
              <a:rPr lang="en-US" dirty="0">
                <a:hlinkClick r:id="rId4"/>
              </a:rPr>
              <a:t>https://</a:t>
            </a:r>
            <a:r>
              <a:rPr lang="en-US" dirty="0" smtClean="0">
                <a:hlinkClick r:id="rId4"/>
              </a:rPr>
              <a:t>msdn.microsoft.com/en-us/library/awbftdfh.aspx</a:t>
            </a:r>
            <a:endParaRPr lang="en-US" dirty="0" smtClean="0"/>
          </a:p>
          <a:p>
            <a:pPr lvl="1"/>
            <a:r>
              <a:rPr lang="en-US" dirty="0"/>
              <a:t>https://</a:t>
            </a:r>
            <a:r>
              <a:rPr lang="en-US" dirty="0" err="1"/>
              <a:t>msdn.microsoft.com</a:t>
            </a:r>
            <a:r>
              <a:rPr lang="en-US" dirty="0"/>
              <a:t>/</a:t>
            </a:r>
            <a:r>
              <a:rPr lang="en-US" dirty="0" err="1"/>
              <a:t>en</a:t>
            </a:r>
            <a:r>
              <a:rPr lang="en-US" dirty="0"/>
              <a:t>-us/library/edzehd2t.aspx</a:t>
            </a:r>
          </a:p>
        </p:txBody>
      </p:sp>
      <p:sp>
        <p:nvSpPr>
          <p:cNvPr id="4" name="Slide Number Placeholder 3"/>
          <p:cNvSpPr>
            <a:spLocks noGrp="1"/>
          </p:cNvSpPr>
          <p:nvPr>
            <p:ph type="sldNum" sz="quarter" idx="12"/>
          </p:nvPr>
        </p:nvSpPr>
        <p:spPr/>
        <p:txBody>
          <a:bodyPr/>
          <a:lstStyle/>
          <a:p>
            <a:fld id="{D57F1E4F-1CFF-5643-939E-02111984F565}" type="slidenum">
              <a:rPr lang="en-US" smtClean="0"/>
              <a:t>47</a:t>
            </a:fld>
            <a:endParaRPr lang="en-US" dirty="0"/>
          </a:p>
        </p:txBody>
      </p:sp>
    </p:spTree>
    <p:extLst>
      <p:ext uri="{BB962C8B-B14F-4D97-AF65-F5344CB8AC3E}">
        <p14:creationId xmlns:p14="http://schemas.microsoft.com/office/powerpoint/2010/main" val="14398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p:txBody>
          <a:bodyPr/>
          <a:lstStyle/>
          <a:p>
            <a:r>
              <a:rPr lang="en-US" dirty="0" smtClean="0"/>
              <a:t>Methods</a:t>
            </a:r>
          </a:p>
          <a:p>
            <a:pPr lvl="1"/>
            <a:r>
              <a:rPr lang="en-US" dirty="0" smtClean="0"/>
              <a:t>Action, that the object can perform</a:t>
            </a:r>
          </a:p>
          <a:p>
            <a:pPr lvl="1"/>
            <a:r>
              <a:rPr lang="en-US" dirty="0" smtClean="0"/>
              <a:t>Can have several implementations of the same method, called overloads. Number of parameters or types has to differ.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5" name="Rectangle 4"/>
          <p:cNvSpPr/>
          <p:nvPr/>
        </p:nvSpPr>
        <p:spPr>
          <a:xfrm>
            <a:off x="5274623" y="3618959"/>
            <a:ext cx="6749144"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1886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 </a:t>
            </a:r>
            <a:endParaRPr lang="en-US" dirty="0"/>
          </a:p>
        </p:txBody>
      </p:sp>
      <p:sp>
        <p:nvSpPr>
          <p:cNvPr id="3" name="Content Placeholder 2"/>
          <p:cNvSpPr>
            <a:spLocks noGrp="1"/>
          </p:cNvSpPr>
          <p:nvPr>
            <p:ph idx="1"/>
          </p:nvPr>
        </p:nvSpPr>
        <p:spPr/>
        <p:txBody>
          <a:bodyPr/>
          <a:lstStyle/>
          <a:p>
            <a:r>
              <a:rPr lang="en-US" dirty="0" smtClean="0"/>
              <a:t>Constructors</a:t>
            </a:r>
          </a:p>
          <a:p>
            <a:pPr lvl="1"/>
            <a:r>
              <a:rPr lang="en-US" dirty="0" smtClean="0"/>
              <a:t>Class method, executed automatically when object is created.</a:t>
            </a:r>
          </a:p>
          <a:p>
            <a:pPr lvl="1"/>
            <a:r>
              <a:rPr lang="en-US" dirty="0" smtClean="0"/>
              <a:t>Can run only once, before any other code in class.</a:t>
            </a:r>
          </a:p>
          <a:p>
            <a:pPr lvl="1"/>
            <a:r>
              <a:rPr lang="en-US" dirty="0" smtClean="0"/>
              <a:t>Overloads</a:t>
            </a:r>
          </a:p>
          <a:p>
            <a:r>
              <a:rPr lang="en-US" dirty="0" smtClean="0"/>
              <a:t>Default constructor is </a:t>
            </a:r>
            <a:r>
              <a:rPr lang="en-US" dirty="0" err="1" smtClean="0"/>
              <a:t>parameterless</a:t>
            </a:r>
            <a:r>
              <a:rPr lang="en-US" dirty="0" smtClean="0"/>
              <a:t>, auto created by compiler.</a:t>
            </a:r>
          </a:p>
          <a:p>
            <a:r>
              <a:rPr lang="en-US" dirty="0" smtClean="0"/>
              <a:t>Name of the constructor method is identical to class name</a:t>
            </a:r>
          </a:p>
          <a:p>
            <a:r>
              <a:rPr lang="en-US" dirty="0" smtClean="0"/>
              <a:t>VS shortcut: </a:t>
            </a:r>
            <a:r>
              <a:rPr lang="en-US" dirty="0" err="1" smtClean="0"/>
              <a:t>ctor+TAB</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4"/>
          <p:cNvSpPr/>
          <p:nvPr/>
        </p:nvSpPr>
        <p:spPr>
          <a:xfrm>
            <a:off x="5619007" y="4754710"/>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623189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p:txBody>
          <a:bodyPr/>
          <a:lstStyle/>
          <a:p>
            <a:r>
              <a:rPr lang="en-US" dirty="0" smtClean="0"/>
              <a:t>Destructors</a:t>
            </a:r>
          </a:p>
          <a:p>
            <a:pPr lvl="1"/>
            <a:r>
              <a:rPr lang="en-US" dirty="0" smtClean="0"/>
              <a:t>GC (Garbage Collection) takes care of object destruction and memory management in most cases.</a:t>
            </a:r>
          </a:p>
          <a:p>
            <a:pPr lvl="1"/>
            <a:r>
              <a:rPr lang="en-US" dirty="0" smtClean="0"/>
              <a:t>Needed in case of unmanaged resources.</a:t>
            </a:r>
          </a:p>
          <a:p>
            <a:pPr lvl="1"/>
            <a:r>
              <a:rPr lang="en-US" dirty="0" smtClean="0"/>
              <a:t>There can only be one destructor in class.</a:t>
            </a:r>
          </a:p>
          <a:p>
            <a:r>
              <a:rPr lang="en-US" dirty="0" smtClean="0"/>
              <a:t>Almost never used – </a:t>
            </a:r>
            <a:r>
              <a:rPr lang="en-US" dirty="0" err="1" smtClean="0"/>
              <a:t>IDisposable</a:t>
            </a:r>
            <a:r>
              <a:rPr lang="en-US" dirty="0" smtClean="0"/>
              <a:t> is recommended pattern.</a:t>
            </a: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4"/>
          <p:cNvSpPr/>
          <p:nvPr/>
        </p:nvSpPr>
        <p:spPr>
          <a:xfrm>
            <a:off x="5915890" y="4790336"/>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 </a:t>
            </a:r>
            <a:r>
              <a:rPr lang="de-DE" dirty="0">
                <a:solidFill>
                  <a:srgbClr val="008000"/>
                </a:solidFill>
                <a:latin typeface="Consolas" charset="0"/>
              </a:rPr>
              <a:t>//</a:t>
            </a:r>
            <a:r>
              <a:rPr lang="de-DE" dirty="0" err="1">
                <a:solidFill>
                  <a:srgbClr val="008000"/>
                </a:solidFill>
                <a:latin typeface="Consolas" charset="0"/>
              </a:rPr>
              <a:t>destructor</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7402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Events</a:t>
            </a:r>
            <a:endParaRPr lang="en-US" dirty="0"/>
          </a:p>
        </p:txBody>
      </p:sp>
      <p:sp>
        <p:nvSpPr>
          <p:cNvPr id="3" name="Content Placeholder 2"/>
          <p:cNvSpPr>
            <a:spLocks noGrp="1"/>
          </p:cNvSpPr>
          <p:nvPr>
            <p:ph idx="1"/>
          </p:nvPr>
        </p:nvSpPr>
        <p:spPr/>
        <p:txBody>
          <a:bodyPr/>
          <a:lstStyle/>
          <a:p>
            <a:r>
              <a:rPr lang="en-US" dirty="0" smtClean="0"/>
              <a:t>Enable </a:t>
            </a:r>
            <a:r>
              <a:rPr lang="en-US" dirty="0"/>
              <a:t>a class or object to notify other classes or objects when something of interest occurs</a:t>
            </a:r>
            <a:r>
              <a:rPr lang="en-US" dirty="0" smtClean="0"/>
              <a:t>.</a:t>
            </a:r>
          </a:p>
          <a:p>
            <a:pPr lvl="1"/>
            <a:r>
              <a:rPr lang="en-US" dirty="0"/>
              <a:t>Events are typically used to signal user actions such as button clicks or menu selections in graphical user interfaces</a:t>
            </a:r>
            <a:r>
              <a:rPr lang="en-US" dirty="0" smtClean="0"/>
              <a:t>.</a:t>
            </a:r>
          </a:p>
          <a:p>
            <a:pPr lvl="1"/>
            <a:r>
              <a:rPr lang="en-US" dirty="0" smtClean="0"/>
              <a:t>Advanced topic</a:t>
            </a:r>
            <a:r>
              <a:rPr lang="is-IS" dirty="0" smtClean="0"/>
              <a: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546459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Nested classes</a:t>
            </a:r>
            <a:endParaRPr lang="en-US" dirty="0"/>
          </a:p>
        </p:txBody>
      </p:sp>
      <p:sp>
        <p:nvSpPr>
          <p:cNvPr id="3" name="Content Placeholder 2"/>
          <p:cNvSpPr>
            <a:spLocks noGrp="1"/>
          </p:cNvSpPr>
          <p:nvPr>
            <p:ph idx="1"/>
          </p:nvPr>
        </p:nvSpPr>
        <p:spPr/>
        <p:txBody>
          <a:bodyPr/>
          <a:lstStyle/>
          <a:p>
            <a:r>
              <a:rPr lang="en-US" dirty="0"/>
              <a:t>A class defined within another class is called nested. By default, the nested class is private</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4"/>
          <p:cNvSpPr/>
          <p:nvPr/>
        </p:nvSpPr>
        <p:spPr>
          <a:xfrm>
            <a:off x="8760031" y="2563712"/>
            <a:ext cx="2978727" cy="1754326"/>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Container</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Nested</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1240341" y="4843836"/>
            <a:ext cx="7761154" cy="369332"/>
          </a:xfrm>
          <a:prstGeom prst="rect">
            <a:avLst/>
          </a:prstGeom>
          <a:solidFill>
            <a:schemeClr val="tx1"/>
          </a:solidFill>
        </p:spPr>
        <p:txBody>
          <a:bodyPr wrap="square">
            <a:spAutoFit/>
          </a:bodyPr>
          <a:lstStyle/>
          <a:p>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 </a:t>
            </a:r>
            <a:r>
              <a:rPr lang="en-US" dirty="0" err="1">
                <a:solidFill>
                  <a:srgbClr val="000000"/>
                </a:solidFill>
                <a:latin typeface="Consolas" charset="0"/>
              </a:rPr>
              <a:t>nestedInstance</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03531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12085</TotalTime>
  <Words>3170</Words>
  <Application>Microsoft Macintosh PowerPoint</Application>
  <PresentationFormat>Widescreen</PresentationFormat>
  <Paragraphs>528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Calibri</vt:lpstr>
      <vt:lpstr>Century Gothic</vt:lpstr>
      <vt:lpstr>Consolas</vt:lpstr>
      <vt:lpstr>Courier</vt:lpstr>
      <vt:lpstr>Wingdings 3</vt:lpstr>
      <vt:lpstr>Arial</vt:lpstr>
      <vt:lpstr>Ion</vt:lpstr>
      <vt:lpstr>C# - OOP</vt:lpstr>
      <vt:lpstr>C# - OOP</vt:lpstr>
      <vt:lpstr>C# - class</vt:lpstr>
      <vt:lpstr>C# - class members</vt:lpstr>
      <vt:lpstr>C# - class members</vt:lpstr>
      <vt:lpstr>C# - class members </vt:lpstr>
      <vt:lpstr>C# - class members</vt:lpstr>
      <vt:lpstr>C# - Events</vt:lpstr>
      <vt:lpstr>C# - Nested classes</vt:lpstr>
      <vt:lpstr>C# - Access Modifiers and Levels</vt:lpstr>
      <vt:lpstr>C# - Access Modifiers and Levels</vt:lpstr>
      <vt:lpstr>C# - assembly and namespace</vt:lpstr>
      <vt:lpstr>C# - Static classes and members</vt:lpstr>
      <vt:lpstr>C# - Anonymous types </vt:lpstr>
      <vt:lpstr>C# - Inheritance</vt:lpstr>
      <vt:lpstr>C# - Inheritance</vt:lpstr>
      <vt:lpstr>C# - Overriding Members</vt:lpstr>
      <vt:lpstr>C# - Overriding members</vt:lpstr>
      <vt:lpstr>C# - Overriding members - virtual</vt:lpstr>
      <vt:lpstr>C# - Overriding members - override</vt:lpstr>
      <vt:lpstr>C# - Overriding members - abstract</vt:lpstr>
      <vt:lpstr>C# - Overriding members - abstract</vt:lpstr>
      <vt:lpstr>C# - C# - Overriding members - new</vt:lpstr>
      <vt:lpstr>C# - Interfaces</vt:lpstr>
      <vt:lpstr>C# - Interfaces</vt:lpstr>
      <vt:lpstr>C# - Generics</vt:lpstr>
      <vt:lpstr>C# - Delegates</vt:lpstr>
      <vt:lpstr>C# - Delegates</vt:lpstr>
      <vt:lpstr>C# - Methods</vt:lpstr>
      <vt:lpstr>C# - Methods</vt:lpstr>
      <vt:lpstr>C# - Methods – reference vs value</vt:lpstr>
      <vt:lpstr>C# - Methods - ref</vt:lpstr>
      <vt:lpstr>C# - Methods - out</vt:lpstr>
      <vt:lpstr>C# - Constructors</vt:lpstr>
      <vt:lpstr>C# - Constructors</vt:lpstr>
      <vt:lpstr>C# - Constructors</vt:lpstr>
      <vt:lpstr>C# - Constructors</vt:lpstr>
      <vt:lpstr>C# - this</vt:lpstr>
      <vt:lpstr>C# - this</vt:lpstr>
      <vt:lpstr>C# - Extension methods</vt:lpstr>
      <vt:lpstr>C# - Named arguments</vt:lpstr>
      <vt:lpstr>C# - Named arguments</vt:lpstr>
      <vt:lpstr>C# - Optional arguments</vt:lpstr>
      <vt:lpstr>PowerPoint Presentation</vt:lpstr>
      <vt:lpstr>C# -</vt:lpstr>
      <vt:lpstr>C# -</vt:lpstr>
      <vt:lpstr>C# - NOTES/TODO!!!!</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andres käver</dc:creator>
  <cp:lastModifiedBy>andres käver</cp:lastModifiedBy>
  <cp:revision>39</cp:revision>
  <dcterms:created xsi:type="dcterms:W3CDTF">2016-08-30T07:20:22Z</dcterms:created>
  <dcterms:modified xsi:type="dcterms:W3CDTF">2017-09-11T10:21:30Z</dcterms:modified>
</cp:coreProperties>
</file>