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71" r:id="rId8"/>
    <p:sldId id="276" r:id="rId9"/>
    <p:sldId id="272" r:id="rId10"/>
    <p:sldId id="273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8" autoAdjust="0"/>
  </p:normalViewPr>
  <p:slideViewPr>
    <p:cSldViewPr snapToGrid="0" snapToObjects="1"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vrp_compens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t-EE"/>
              <a:t>Võimsuse</a:t>
            </a:r>
            <a:r>
              <a:rPr lang="et-EE" baseline="0"/>
              <a:t> kasv</a:t>
            </a:r>
            <a:endParaRPr lang="et-EE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[vrp_compensate.xlsx]Sheet1!$H$3:$H$7</c:f>
              <c:numCache>
                <c:formatCode>General</c:formatCode>
                <c:ptCount val="5"/>
                <c:pt idx="0">
                  <c:v>8794</c:v>
                </c:pt>
                <c:pt idx="1">
                  <c:v>10089</c:v>
                </c:pt>
                <c:pt idx="2">
                  <c:v>11363</c:v>
                </c:pt>
                <c:pt idx="3">
                  <c:v>12319</c:v>
                </c:pt>
                <c:pt idx="4">
                  <c:v>13400</c:v>
                </c:pt>
              </c:numCache>
            </c:numRef>
          </c:cat>
          <c:val>
            <c:numRef>
              <c:f>[vrp_compensate.xlsx]Sheet1!$C$3:$C$7</c:f>
              <c:numCache>
                <c:formatCode>0.0</c:formatCode>
                <c:ptCount val="5"/>
                <c:pt idx="0">
                  <c:v>22.352959999999999</c:v>
                </c:pt>
                <c:pt idx="1">
                  <c:v>31.766485333333339</c:v>
                </c:pt>
                <c:pt idx="2">
                  <c:v>39.618133333333333</c:v>
                </c:pt>
                <c:pt idx="3">
                  <c:v>47.306560000000005</c:v>
                </c:pt>
                <c:pt idx="4">
                  <c:v>57.030400000000014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cat>
            <c:numRef>
              <c:f>[vrp_compensate.xlsx]Sheet1!$H$3:$H$7</c:f>
              <c:numCache>
                <c:formatCode>General</c:formatCode>
                <c:ptCount val="5"/>
                <c:pt idx="0">
                  <c:v>8794</c:v>
                </c:pt>
                <c:pt idx="1">
                  <c:v>10089</c:v>
                </c:pt>
                <c:pt idx="2">
                  <c:v>11363</c:v>
                </c:pt>
                <c:pt idx="3">
                  <c:v>12319</c:v>
                </c:pt>
                <c:pt idx="4">
                  <c:v>13400</c:v>
                </c:pt>
              </c:numCache>
            </c:numRef>
          </c:cat>
          <c:val>
            <c:numRef>
              <c:f>[vrp_compensate.xlsx]Sheet1!$I$3:$I$7</c:f>
              <c:numCache>
                <c:formatCode>0.0</c:formatCode>
                <c:ptCount val="5"/>
                <c:pt idx="0">
                  <c:v>28.015729777777779</c:v>
                </c:pt>
                <c:pt idx="1">
                  <c:v>36.284527999999995</c:v>
                </c:pt>
                <c:pt idx="2">
                  <c:v>46.664053333333342</c:v>
                </c:pt>
                <c:pt idx="3">
                  <c:v>52.123057777777781</c:v>
                </c:pt>
                <c:pt idx="4">
                  <c:v>60.032000000000011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82304"/>
        <c:axId val="88083840"/>
      </c:lineChart>
      <c:catAx>
        <c:axId val="8808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083840"/>
        <c:crosses val="autoZero"/>
        <c:auto val="1"/>
        <c:lblAlgn val="ctr"/>
        <c:lblOffset val="100"/>
        <c:noMultiLvlLbl val="0"/>
      </c:catAx>
      <c:valAx>
        <c:axId val="88083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t-EE"/>
                  <a:t>Hobujõud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88082304"/>
        <c:crosses val="autoZero"/>
        <c:crossBetween val="between"/>
        <c:majorUnit val="5"/>
      </c:valAx>
      <c:dTable>
        <c:showHorzBorder val="1"/>
        <c:showVertBorder val="1"/>
        <c:showOutline val="1"/>
        <c:showKeys val="1"/>
      </c:dTable>
    </c:plotArea>
    <c:plotVisOnly val="1"/>
    <c:dispBlanksAs val="span"/>
    <c:showDLblsOverMax val="0"/>
  </c:chart>
  <c:spPr>
    <a:solidFill>
      <a:schemeClr val="accent5">
        <a:lumMod val="50000"/>
      </a:schemeClr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Andres </a:t>
            </a:r>
            <a:r>
              <a:rPr lang="en-US" dirty="0" err="1"/>
              <a:t>Käver</a:t>
            </a:r>
            <a:endParaRPr lang="en-US" dirty="0"/>
          </a:p>
          <a:p>
            <a:pPr algn="r"/>
            <a:r>
              <a:rPr lang="en-US" dirty="0"/>
              <a:t>IT </a:t>
            </a:r>
            <a:r>
              <a:rPr lang="en-US" dirty="0" err="1"/>
              <a:t>süsteemide</a:t>
            </a:r>
            <a:r>
              <a:rPr lang="en-US" dirty="0"/>
              <a:t> </a:t>
            </a:r>
            <a:r>
              <a:rPr lang="en-US" dirty="0" err="1"/>
              <a:t>arendus</a:t>
            </a:r>
            <a:r>
              <a:rPr lang="en-US" dirty="0"/>
              <a:t> 2011</a:t>
            </a:r>
          </a:p>
          <a:p>
            <a:pPr algn="r"/>
            <a:r>
              <a:rPr lang="en-US" dirty="0" err="1"/>
              <a:t>Juhendaja</a:t>
            </a:r>
            <a:r>
              <a:rPr lang="en-US" dirty="0"/>
              <a:t>: </a:t>
            </a:r>
            <a:r>
              <a:rPr lang="en-US" dirty="0" err="1"/>
              <a:t>Raivo</a:t>
            </a:r>
            <a:r>
              <a:rPr lang="en-US" dirty="0"/>
              <a:t> Sell </a:t>
            </a:r>
            <a:r>
              <a:rPr lang="et-EE" dirty="0" smtClean="0"/>
              <a:t>PhD</a:t>
            </a:r>
            <a:br>
              <a:rPr lang="et-EE" dirty="0" smtClean="0"/>
            </a:br>
            <a:r>
              <a:rPr lang="et-EE" dirty="0" smtClean="0"/>
              <a:t>Konsultant: Kristiina Hakk PhD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923731"/>
            <a:ext cx="7772400" cy="2335430"/>
          </a:xfrm>
        </p:spPr>
        <p:txBody>
          <a:bodyPr/>
          <a:lstStyle/>
          <a:p>
            <a:r>
              <a:rPr lang="vi-VN" sz="2400" dirty="0"/>
              <a:t>Mootorsõiduki parameetrite reaalajaline monitooring ja juhtimine </a:t>
            </a:r>
            <a:br>
              <a:rPr lang="vi-VN" sz="2400" dirty="0"/>
            </a:br>
            <a:r>
              <a:rPr lang="vi-VN" sz="2400" dirty="0"/>
              <a:t/>
            </a:r>
            <a:br>
              <a:rPr lang="vi-VN" sz="2400" dirty="0"/>
            </a:br>
            <a:r>
              <a:rPr lang="vi-VN" sz="2400" dirty="0"/>
              <a:t>Realtime Monitoring and Guidance of Motorized Vehicle Parameters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16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Diplomitöö hetkeolukord</a:t>
            </a:r>
            <a:br>
              <a:rPr lang="et-EE" dirty="0"/>
            </a:br>
            <a:r>
              <a:rPr lang="et-EE" dirty="0" smtClean="0"/>
              <a:t>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/>
              <a:t>1.1 TEHNILINE LÄHTEÜLESANNE – VEEMOTOSPORT	</a:t>
            </a:r>
            <a:r>
              <a:rPr lang="et-EE" dirty="0" smtClean="0"/>
              <a:t>		2</a:t>
            </a:r>
            <a:endParaRPr lang="et-EE" dirty="0"/>
          </a:p>
          <a:p>
            <a:r>
              <a:rPr lang="et-EE" dirty="0"/>
              <a:t>1.2 ANALOOGSED OLEMASOLEVAD LAHENDUSED MUJAL MAAILMAS	</a:t>
            </a:r>
            <a:r>
              <a:rPr lang="et-EE" dirty="0" smtClean="0"/>
              <a:t>	1</a:t>
            </a:r>
            <a:endParaRPr lang="et-EE" dirty="0"/>
          </a:p>
          <a:p>
            <a:r>
              <a:rPr lang="et-EE" dirty="0"/>
              <a:t>1.3 ARENDATAVAD LAHENDUSED	</a:t>
            </a:r>
            <a:r>
              <a:rPr lang="et-EE" dirty="0" smtClean="0"/>
              <a:t>				1</a:t>
            </a:r>
            <a:endParaRPr lang="et-EE" dirty="0"/>
          </a:p>
          <a:p>
            <a:r>
              <a:rPr lang="et-EE" dirty="0"/>
              <a:t>1.4 ARENDATAVAD TARKVARALAHENDUSED	</a:t>
            </a:r>
            <a:r>
              <a:rPr lang="et-EE" dirty="0" smtClean="0"/>
              <a:t>			1</a:t>
            </a:r>
            <a:endParaRPr lang="et-EE" dirty="0"/>
          </a:p>
          <a:p>
            <a:r>
              <a:rPr lang="et-EE" dirty="0"/>
              <a:t>1.4 SÜSTEEMINÕUDED	</a:t>
            </a:r>
            <a:r>
              <a:rPr lang="et-EE" dirty="0" smtClean="0"/>
              <a:t>					2</a:t>
            </a:r>
            <a:endParaRPr lang="et-EE" dirty="0"/>
          </a:p>
          <a:p>
            <a:r>
              <a:rPr lang="et-EE" dirty="0"/>
              <a:t>1.5 ESMASED LAHENDATAVAD PROBLEEMID	</a:t>
            </a:r>
            <a:r>
              <a:rPr lang="et-EE" dirty="0" smtClean="0"/>
              <a:t>			3</a:t>
            </a:r>
            <a:endParaRPr lang="et-EE" dirty="0"/>
          </a:p>
          <a:p>
            <a:r>
              <a:rPr lang="et-EE" dirty="0"/>
              <a:t>1.6 PLANEERITAV ESMANE RIISTVARAARHITEKTUUR	</a:t>
            </a:r>
            <a:r>
              <a:rPr lang="et-EE" dirty="0" smtClean="0"/>
              <a:t>		1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140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Diplomitöö hetkeolukord</a:t>
            </a:r>
            <a:br>
              <a:rPr lang="et-EE" dirty="0"/>
            </a:br>
            <a:r>
              <a:rPr lang="en-US" dirty="0" err="1"/>
              <a:t>Tehniline</a:t>
            </a:r>
            <a:r>
              <a:rPr lang="en-US" dirty="0"/>
              <a:t> </a:t>
            </a:r>
            <a:r>
              <a:rPr lang="en-US" dirty="0" err="1"/>
              <a:t>teostus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4205" y="1600200"/>
            <a:ext cx="8686799" cy="4114800"/>
          </a:xfrm>
        </p:spPr>
        <p:txBody>
          <a:bodyPr>
            <a:normAutofit lnSpcReduction="10000"/>
          </a:bodyPr>
          <a:lstStyle/>
          <a:p>
            <a:r>
              <a:rPr lang="et-EE" dirty="0"/>
              <a:t>2.1 MIKROKONTROLLERI VALIK	</a:t>
            </a:r>
            <a:r>
              <a:rPr lang="et-EE" dirty="0" smtClean="0"/>
              <a:t>					2</a:t>
            </a:r>
            <a:endParaRPr lang="et-EE" dirty="0"/>
          </a:p>
          <a:p>
            <a:r>
              <a:rPr lang="et-EE" dirty="0"/>
              <a:t>2.2 TEMPERATUURISENSORI SIGNAALIVÕIMENDI VALIK	</a:t>
            </a:r>
            <a:r>
              <a:rPr lang="et-EE" dirty="0" smtClean="0"/>
              <a:t>			2</a:t>
            </a:r>
            <a:endParaRPr lang="et-EE" dirty="0"/>
          </a:p>
          <a:p>
            <a:r>
              <a:rPr lang="et-EE" dirty="0"/>
              <a:t>2.3 </a:t>
            </a:r>
            <a:r>
              <a:rPr lang="et-EE" dirty="0" smtClean="0"/>
              <a:t>SERVOAJAM	</a:t>
            </a:r>
            <a:r>
              <a:rPr lang="et-EE" dirty="0"/>
              <a:t>	</a:t>
            </a:r>
            <a:r>
              <a:rPr lang="et-EE" dirty="0" smtClean="0"/>
              <a:t>						2</a:t>
            </a:r>
            <a:endParaRPr lang="et-EE" dirty="0"/>
          </a:p>
          <a:p>
            <a:r>
              <a:rPr lang="et-EE" dirty="0"/>
              <a:t>2.4 MOOTORI PÖÖRETE MÕÕTMINE - RIISTVARA	</a:t>
            </a:r>
            <a:r>
              <a:rPr lang="et-EE" dirty="0" smtClean="0"/>
              <a:t>			2</a:t>
            </a:r>
            <a:endParaRPr lang="et-EE" dirty="0"/>
          </a:p>
          <a:p>
            <a:r>
              <a:rPr lang="et-EE" dirty="0"/>
              <a:t>2.5 MUUD RIISTVARAKOMPONENDID	</a:t>
            </a:r>
            <a:r>
              <a:rPr lang="et-EE" dirty="0" smtClean="0"/>
              <a:t>					3</a:t>
            </a:r>
            <a:endParaRPr lang="et-EE" dirty="0"/>
          </a:p>
          <a:p>
            <a:r>
              <a:rPr lang="et-EE" dirty="0"/>
              <a:t>2.6 ESMASE PROTOTÜÜPSEADME LÕPLIK SKEEM	</a:t>
            </a:r>
            <a:r>
              <a:rPr lang="et-EE" dirty="0" smtClean="0"/>
              <a:t>			1</a:t>
            </a:r>
            <a:endParaRPr lang="et-EE" dirty="0"/>
          </a:p>
          <a:p>
            <a:r>
              <a:rPr lang="et-EE" dirty="0"/>
              <a:t>2.7 MOOTORI PÖÖRETE MÕÕTMINE - </a:t>
            </a:r>
            <a:r>
              <a:rPr lang="et-EE" dirty="0" smtClean="0"/>
              <a:t>TARKVARA</a:t>
            </a:r>
            <a:endParaRPr lang="et-EE" dirty="0"/>
          </a:p>
          <a:p>
            <a:r>
              <a:rPr lang="et-EE" dirty="0"/>
              <a:t>2.8 MOOTORI VÄLJALASKE PIKKUSE REGULEERIMINE - </a:t>
            </a:r>
            <a:r>
              <a:rPr lang="et-EE" dirty="0" smtClean="0"/>
              <a:t>TARKVARA</a:t>
            </a:r>
            <a:endParaRPr lang="et-EE" dirty="0"/>
          </a:p>
          <a:p>
            <a:r>
              <a:rPr lang="et-EE" dirty="0"/>
              <a:t>2.9 OPTIMAALSETE MOOTORI TÖÖPARAMEETRITE </a:t>
            </a:r>
            <a:r>
              <a:rPr lang="et-EE" dirty="0" smtClean="0"/>
              <a:t>MÕÕTMINE</a:t>
            </a:r>
            <a:endParaRPr lang="et-EE" dirty="0"/>
          </a:p>
          <a:p>
            <a:r>
              <a:rPr lang="et-EE" dirty="0"/>
              <a:t>2.10 MOOTORI EFEKTIIVSUSE TÕSTMINE TÖÖPARAMEETRITE JUHTIMISE ABIL	</a:t>
            </a:r>
          </a:p>
          <a:p>
            <a:r>
              <a:rPr lang="et-EE" dirty="0"/>
              <a:t>2.11 LAHENDUSE </a:t>
            </a:r>
            <a:r>
              <a:rPr lang="et-EE" dirty="0" smtClean="0"/>
              <a:t>OPTIMEERIMINE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140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Diplomitöö hetkeolukord</a:t>
            </a:r>
            <a:br>
              <a:rPr lang="et-EE" dirty="0"/>
            </a:br>
            <a:r>
              <a:rPr lang="et-EE" dirty="0" smtClean="0"/>
              <a:t>tulemus/kokkuvõte/kirjandus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 smtClean="0"/>
              <a:t>3 TULEMUSED</a:t>
            </a:r>
            <a:endParaRPr lang="et-EE" dirty="0"/>
          </a:p>
          <a:p>
            <a:r>
              <a:rPr lang="et-EE" dirty="0"/>
              <a:t>3.1 DIPLOMITÖÖ TULEMUS	</a:t>
            </a:r>
          </a:p>
          <a:p>
            <a:r>
              <a:rPr lang="et-EE" dirty="0"/>
              <a:t>3.2 EDASINE </a:t>
            </a:r>
            <a:r>
              <a:rPr lang="et-EE" dirty="0" smtClean="0"/>
              <a:t>TEGEVUS</a:t>
            </a:r>
            <a:endParaRPr lang="et-EE" dirty="0"/>
          </a:p>
          <a:p>
            <a:r>
              <a:rPr lang="et-EE" dirty="0"/>
              <a:t>4. KOKKUVÕTE	</a:t>
            </a:r>
          </a:p>
          <a:p>
            <a:r>
              <a:rPr lang="et-EE" dirty="0"/>
              <a:t>5. SUMMARY	</a:t>
            </a:r>
          </a:p>
          <a:p>
            <a:r>
              <a:rPr lang="et-EE" dirty="0"/>
              <a:t>6. KASUTATUD KIRJANDUS	 </a:t>
            </a:r>
            <a:r>
              <a:rPr lang="et-EE" dirty="0" smtClean="0"/>
              <a:t>- 2LK (28tk)</a:t>
            </a:r>
            <a:endParaRPr lang="et-EE" dirty="0"/>
          </a:p>
          <a:p>
            <a:r>
              <a:rPr lang="et-EE" dirty="0"/>
              <a:t>7. </a:t>
            </a:r>
            <a:r>
              <a:rPr lang="et-EE" dirty="0" smtClean="0"/>
              <a:t>LISAD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140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6600" dirty="0" smtClean="0"/>
              <a:t>TÄNAN</a:t>
            </a:r>
            <a:endParaRPr lang="et-EE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4" descr="frontview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88" b="-8947"/>
          <a:stretch/>
        </p:blipFill>
        <p:spPr>
          <a:xfrm>
            <a:off x="0" y="1600199"/>
            <a:ext cx="9243474" cy="448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54" y="-1231"/>
            <a:ext cx="7924800" cy="1143000"/>
          </a:xfrm>
        </p:spPr>
        <p:txBody>
          <a:bodyPr/>
          <a:lstStyle/>
          <a:p>
            <a:r>
              <a:rPr lang="et-EE" sz="4000" dirty="0" smtClean="0"/>
              <a:t>EELNEV OLUKORD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620" y="1436914"/>
            <a:ext cx="8705462" cy="5169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3200" dirty="0"/>
              <a:t>Amatöörmotospordi jaoks on tehnika monitoorimisvahendid finantsiliselt kättesaamatud</a:t>
            </a:r>
          </a:p>
          <a:p>
            <a:r>
              <a:rPr lang="et-EE" sz="3200" dirty="0" smtClean="0"/>
              <a:t>Puuduvad vahendid sõiduki ja selle juhi tegevusparameetrite optimiseerimiseks</a:t>
            </a:r>
          </a:p>
          <a:p>
            <a:r>
              <a:rPr lang="et-EE" sz="3200" dirty="0" smtClean="0"/>
              <a:t>Sageli ületatakse tehnika ohutuskriitilised piirid, majanduslikult kallid tagajärjed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495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6138"/>
            <a:ext cx="7924800" cy="1143000"/>
          </a:xfrm>
        </p:spPr>
        <p:txBody>
          <a:bodyPr/>
          <a:lstStyle/>
          <a:p>
            <a:r>
              <a:rPr lang="et-EE" sz="4000" dirty="0" smtClean="0"/>
              <a:t>DIPLOMITöö</a:t>
            </a:r>
            <a:br>
              <a:rPr lang="et-EE" sz="4000" dirty="0" smtClean="0"/>
            </a:br>
            <a:r>
              <a:rPr lang="et-EE" sz="4000" dirty="0" smtClean="0"/>
              <a:t>alus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845837"/>
            <a:ext cx="7924800" cy="3065106"/>
          </a:xfrm>
        </p:spPr>
        <p:txBody>
          <a:bodyPr>
            <a:normAutofit/>
          </a:bodyPr>
          <a:lstStyle/>
          <a:p>
            <a:r>
              <a:rPr lang="et-EE" sz="3200" dirty="0" smtClean="0"/>
              <a:t>Open klassi hüdroplaan võistluspaadi sooritusvõime optimiseerimine</a:t>
            </a:r>
          </a:p>
          <a:p>
            <a:r>
              <a:rPr lang="et-EE" sz="3200" dirty="0" smtClean="0"/>
              <a:t>Eesmärk - vähemalt üks maailmameistritiitel klassist O-125, O-250 või O-350</a:t>
            </a:r>
            <a:endParaRPr lang="et-EE" sz="3200" dirty="0"/>
          </a:p>
        </p:txBody>
      </p:sp>
      <p:pic>
        <p:nvPicPr>
          <p:cNvPr id="4" name="Content Placeholder 3" descr="paat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 r="4061"/>
          <a:stretch/>
        </p:blipFill>
        <p:spPr>
          <a:xfrm>
            <a:off x="4092683" y="357413"/>
            <a:ext cx="4687423" cy="212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4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 smtClean="0"/>
              <a:t>LAHENDUSED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err="1"/>
              <a:t>Arendada</a:t>
            </a:r>
            <a:r>
              <a:rPr lang="en-US" sz="2800" dirty="0"/>
              <a:t> </a:t>
            </a:r>
            <a:r>
              <a:rPr lang="en-US" sz="2800" dirty="0" err="1"/>
              <a:t>välja</a:t>
            </a:r>
            <a:r>
              <a:rPr lang="en-US" sz="2800" dirty="0"/>
              <a:t> </a:t>
            </a:r>
            <a:r>
              <a:rPr lang="en-US" sz="2800" dirty="0" err="1"/>
              <a:t>riistvara</a:t>
            </a:r>
            <a:r>
              <a:rPr lang="en-US" sz="2800" dirty="0"/>
              <a:t>/</a:t>
            </a:r>
            <a:r>
              <a:rPr lang="en-US" sz="2800" dirty="0" err="1"/>
              <a:t>tarkvara</a:t>
            </a:r>
            <a:r>
              <a:rPr lang="en-US" sz="2800" dirty="0"/>
              <a:t> </a:t>
            </a:r>
            <a:r>
              <a:rPr lang="en-US" sz="2800" dirty="0" err="1"/>
              <a:t>mootorsõiduki</a:t>
            </a:r>
            <a:r>
              <a:rPr lang="en-US" sz="2800" dirty="0"/>
              <a:t> </a:t>
            </a:r>
            <a:r>
              <a:rPr lang="en-US" sz="2800" dirty="0" err="1"/>
              <a:t>dünaamika</a:t>
            </a:r>
            <a:r>
              <a:rPr lang="en-US" sz="2800" dirty="0"/>
              <a:t> info </a:t>
            </a:r>
            <a:r>
              <a:rPr lang="en-US" sz="2800" dirty="0" err="1"/>
              <a:t>kogumiseks</a:t>
            </a:r>
            <a:endParaRPr lang="en-US" sz="2800" dirty="0"/>
          </a:p>
          <a:p>
            <a:r>
              <a:rPr lang="en-US" sz="2800" dirty="0" err="1"/>
              <a:t>Edastada</a:t>
            </a:r>
            <a:r>
              <a:rPr lang="en-US" sz="2800" dirty="0"/>
              <a:t> </a:t>
            </a:r>
            <a:r>
              <a:rPr lang="en-US" sz="2800" dirty="0" err="1"/>
              <a:t>meeskonnale</a:t>
            </a:r>
            <a:r>
              <a:rPr lang="en-US" sz="2800" dirty="0"/>
              <a:t> </a:t>
            </a:r>
            <a:r>
              <a:rPr lang="en-US" sz="2800" dirty="0" err="1"/>
              <a:t>reaalajas</a:t>
            </a:r>
            <a:r>
              <a:rPr lang="en-US" sz="2800" dirty="0"/>
              <a:t> </a:t>
            </a:r>
            <a:r>
              <a:rPr lang="en-US" sz="2800" dirty="0" err="1"/>
              <a:t>infot</a:t>
            </a:r>
            <a:r>
              <a:rPr lang="en-US" sz="2800" dirty="0"/>
              <a:t> </a:t>
            </a:r>
            <a:r>
              <a:rPr lang="en-US" sz="2800" dirty="0" err="1"/>
              <a:t>visuaalseks</a:t>
            </a:r>
            <a:r>
              <a:rPr lang="en-US" sz="2800" dirty="0"/>
              <a:t> </a:t>
            </a:r>
            <a:r>
              <a:rPr lang="en-US" sz="2800" dirty="0" err="1" smtClean="0"/>
              <a:t>analüüsiks</a:t>
            </a:r>
            <a:endParaRPr lang="en-US" sz="2800" dirty="0"/>
          </a:p>
          <a:p>
            <a:r>
              <a:rPr lang="en-US" sz="2800" dirty="0" err="1"/>
              <a:t>Statistiline</a:t>
            </a:r>
            <a:r>
              <a:rPr lang="en-US" sz="2800" dirty="0"/>
              <a:t> info </a:t>
            </a:r>
            <a:r>
              <a:rPr lang="en-US" sz="2800" dirty="0" err="1"/>
              <a:t>kogumine</a:t>
            </a:r>
            <a:r>
              <a:rPr lang="en-US" sz="2800" dirty="0"/>
              <a:t>, </a:t>
            </a:r>
            <a:r>
              <a:rPr lang="en-US" sz="2800" dirty="0" err="1"/>
              <a:t>võrdlus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 smtClean="0"/>
              <a:t>analüüs</a:t>
            </a:r>
            <a:endParaRPr lang="en-US" sz="2800" dirty="0"/>
          </a:p>
          <a:p>
            <a:r>
              <a:rPr lang="en-US" sz="2800" dirty="0" err="1"/>
              <a:t>Mootorsõiduki</a:t>
            </a:r>
            <a:r>
              <a:rPr lang="en-US" sz="2800" dirty="0"/>
              <a:t> </a:t>
            </a:r>
            <a:r>
              <a:rPr lang="en-US" sz="2800" dirty="0" err="1"/>
              <a:t>parameetrite</a:t>
            </a:r>
            <a:r>
              <a:rPr lang="en-US" sz="2800" dirty="0"/>
              <a:t> </a:t>
            </a:r>
            <a:r>
              <a:rPr lang="en-US" sz="2800" dirty="0" err="1"/>
              <a:t>juhtimine</a:t>
            </a:r>
            <a:r>
              <a:rPr lang="en-US" sz="2800" dirty="0"/>
              <a:t> </a:t>
            </a:r>
            <a:r>
              <a:rPr lang="en-US" sz="2800" dirty="0" err="1"/>
              <a:t>reaalajas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 smtClean="0"/>
              <a:t>Resultaat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76282"/>
            <a:ext cx="7924800" cy="1748481"/>
          </a:xfrm>
        </p:spPr>
        <p:txBody>
          <a:bodyPr>
            <a:normAutofit/>
          </a:bodyPr>
          <a:lstStyle/>
          <a:p>
            <a:r>
              <a:rPr lang="et-EE" sz="2400" dirty="0" smtClean="0"/>
              <a:t>Lahendus mootori parameetrite testimiseks koormuspingis</a:t>
            </a:r>
          </a:p>
          <a:p>
            <a:r>
              <a:rPr lang="et-EE" sz="2400" dirty="0" smtClean="0"/>
              <a:t>Testimises on prototüüplahendused:</a:t>
            </a:r>
            <a:br>
              <a:rPr lang="et-EE" sz="2400" dirty="0" smtClean="0"/>
            </a:br>
            <a:endParaRPr lang="et-EE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36820" y="2866765"/>
            <a:ext cx="5430794" cy="258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 smtClean="0"/>
              <a:t>Andmete kogumine ja kuvamine sõidukis</a:t>
            </a:r>
          </a:p>
          <a:p>
            <a:r>
              <a:rPr lang="et-EE" sz="2400" dirty="0" smtClean="0"/>
              <a:t>Distantstelemeetria</a:t>
            </a:r>
          </a:p>
          <a:p>
            <a:r>
              <a:rPr lang="et-EE" sz="2400" dirty="0" smtClean="0"/>
              <a:t>Sõiduki tegevusparameetrite juhtimine reaalajas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5920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745"/>
            <a:ext cx="7924800" cy="682411"/>
          </a:xfrm>
        </p:spPr>
        <p:txBody>
          <a:bodyPr/>
          <a:lstStyle/>
          <a:p>
            <a:r>
              <a:rPr lang="et-EE" dirty="0" smtClean="0"/>
              <a:t>Resultaat – mootori efektiivsuse kasv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82362"/>
            <a:ext cx="7924800" cy="945292"/>
          </a:xfrm>
        </p:spPr>
        <p:txBody>
          <a:bodyPr>
            <a:normAutofit/>
          </a:bodyPr>
          <a:lstStyle/>
          <a:p>
            <a:r>
              <a:rPr lang="et-EE" sz="2000" dirty="0" smtClean="0"/>
              <a:t>Väljalaske pikkuse dünaamiline muutmine vastavalt hetkeparameetritele</a:t>
            </a:r>
          </a:p>
          <a:p>
            <a:r>
              <a:rPr lang="et-EE" sz="2000" dirty="0" smtClean="0"/>
              <a:t>Mõõtmine sooritatud Itaalias, mootoritehase testpingis</a:t>
            </a:r>
            <a:endParaRPr lang="et-EE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67330"/>
              </p:ext>
            </p:extLst>
          </p:nvPr>
        </p:nvGraphicFramePr>
        <p:xfrm>
          <a:off x="1606800" y="2137721"/>
          <a:ext cx="5646615" cy="346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60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6000" dirty="0" smtClean="0"/>
              <a:t>TÄNAN</a:t>
            </a:r>
            <a:endParaRPr lang="et-E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6619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8919"/>
            <a:ext cx="7924800" cy="799800"/>
          </a:xfrm>
        </p:spPr>
        <p:txBody>
          <a:bodyPr/>
          <a:lstStyle/>
          <a:p>
            <a:r>
              <a:rPr lang="et-EE" dirty="0"/>
              <a:t>Diplomitöö hetkeolukord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Prototüüpseadmed testimises ja jooksvas arenduses</a:t>
            </a:r>
          </a:p>
          <a:p>
            <a:r>
              <a:rPr lang="et-EE" sz="2400" dirty="0" smtClean="0"/>
              <a:t>Tarkvara mootori juhtimiseks valmis, tulemused väga head</a:t>
            </a:r>
          </a:p>
          <a:p>
            <a:r>
              <a:rPr lang="et-EE" sz="2400" dirty="0" smtClean="0"/>
              <a:t>Telemeetria ja andmete visualiseerimine läheb kohe testimisse</a:t>
            </a:r>
          </a:p>
          <a:p>
            <a:r>
              <a:rPr lang="et-EE" sz="2400" dirty="0" smtClean="0"/>
              <a:t>Teksti on ca 25 lehekülge ilma lisadeta</a:t>
            </a:r>
          </a:p>
          <a:p>
            <a:r>
              <a:rPr lang="et-EE" sz="2400" dirty="0" smtClean="0"/>
              <a:t>Valmis on sissejuhatus, analüüs, riistvaraline teostus</a:t>
            </a:r>
          </a:p>
          <a:p>
            <a:r>
              <a:rPr lang="et-EE" sz="2400" dirty="0" smtClean="0"/>
              <a:t>Kirjutada on veel algoritmide valik/analüüs ja tarkvara teostus</a:t>
            </a:r>
          </a:p>
          <a:p>
            <a:r>
              <a:rPr lang="et-EE" sz="2400" dirty="0" smtClean="0"/>
              <a:t>Samuti ootavad kirjutamist tulemuste analüüs ja kokkuvõte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68127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Diplomitöö hetkeolukord</a:t>
            </a:r>
            <a:br>
              <a:rPr lang="et-EE" dirty="0" smtClean="0"/>
            </a:br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/>
              <a:t>LÜHENDITE JA MÕISTETE </a:t>
            </a:r>
            <a:r>
              <a:rPr lang="et-EE" dirty="0" smtClean="0"/>
              <a:t>LOETELU		1</a:t>
            </a:r>
            <a:endParaRPr lang="et-EE" dirty="0"/>
          </a:p>
          <a:p>
            <a:r>
              <a:rPr lang="et-EE" dirty="0"/>
              <a:t>SISSEJUHATUS	</a:t>
            </a:r>
          </a:p>
          <a:p>
            <a:r>
              <a:rPr lang="et-EE" dirty="0" smtClean="0"/>
              <a:t>AKTUAALSUS				2</a:t>
            </a:r>
          </a:p>
          <a:p>
            <a:r>
              <a:rPr lang="et-EE" dirty="0" smtClean="0"/>
              <a:t>DIPLOMITÖÖ SISU			1</a:t>
            </a:r>
          </a:p>
        </p:txBody>
      </p:sp>
    </p:spTree>
    <p:extLst>
      <p:ext uri="{BB962C8B-B14F-4D97-AF65-F5344CB8AC3E}">
        <p14:creationId xmlns:p14="http://schemas.microsoft.com/office/powerpoint/2010/main" val="375140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inar_2013-03-16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seminar_2013-03-16</Template>
  <TotalTime>1020</TotalTime>
  <Words>205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seminar_2013-03-16</vt:lpstr>
      <vt:lpstr>Mootorsõiduki parameetrite reaalajaline monitooring ja juhtimine   Realtime Monitoring and Guidance of Motorized Vehicle Parameters </vt:lpstr>
      <vt:lpstr>EELNEV OLUKORD</vt:lpstr>
      <vt:lpstr>DIPLOMITöö alus</vt:lpstr>
      <vt:lpstr>LAHENDUSED</vt:lpstr>
      <vt:lpstr>Resultaat</vt:lpstr>
      <vt:lpstr>Resultaat – mootori efektiivsuse kasv</vt:lpstr>
      <vt:lpstr>TÄNAN</vt:lpstr>
      <vt:lpstr>Diplomitöö hetkeolukord</vt:lpstr>
      <vt:lpstr>Diplomitöö hetkeolukord Sissejuhatus</vt:lpstr>
      <vt:lpstr>Diplomitöö hetkeolukord ANALÜÜS</vt:lpstr>
      <vt:lpstr>Diplomitöö hetkeolukord Tehniline teostus</vt:lpstr>
      <vt:lpstr>Diplomitöö hetkeolukord tulemus/kokkuvõte/kirjandus</vt:lpstr>
      <vt:lpstr>TÄNAN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Mootorsõiduki parameetrite reaalajaline monitooring ja juhtimine   Realtime Monitoring and Guidance of Motorized Vehicle Parameters </dc:title>
  <dc:creator>user</dc:creator>
  <cp:lastModifiedBy>user</cp:lastModifiedBy>
  <cp:revision>20</cp:revision>
  <dcterms:created xsi:type="dcterms:W3CDTF">2013-04-26T16:08:53Z</dcterms:created>
  <dcterms:modified xsi:type="dcterms:W3CDTF">2013-04-27T10:08:22Z</dcterms:modified>
</cp:coreProperties>
</file>