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3"/>
  </p:notesMasterIdLst>
  <p:sldIdLst>
    <p:sldId id="256" r:id="rId2"/>
    <p:sldId id="271" r:id="rId3"/>
    <p:sldId id="275" r:id="rId4"/>
    <p:sldId id="274" r:id="rId5"/>
    <p:sldId id="276" r:id="rId6"/>
    <p:sldId id="277" r:id="rId7"/>
    <p:sldId id="273" r:id="rId8"/>
    <p:sldId id="278" r:id="rId9"/>
    <p:sldId id="272" r:id="rId10"/>
    <p:sldId id="257" r:id="rId11"/>
    <p:sldId id="258" r:id="rId12"/>
    <p:sldId id="260" r:id="rId13"/>
    <p:sldId id="261" r:id="rId14"/>
    <p:sldId id="264" r:id="rId15"/>
    <p:sldId id="265" r:id="rId16"/>
    <p:sldId id="266" r:id="rId17"/>
    <p:sldId id="267" r:id="rId18"/>
    <p:sldId id="268" r:id="rId19"/>
    <p:sldId id="269" r:id="rId20"/>
    <p:sldId id="270" r:id="rId21"/>
    <p:sldId id="2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9" autoAdjust="0"/>
    <p:restoredTop sz="94660"/>
  </p:normalViewPr>
  <p:slideViewPr>
    <p:cSldViewPr snapToGrid="0">
      <p:cViewPr varScale="1">
        <p:scale>
          <a:sx n="160" d="100"/>
          <a:sy n="160" d="100"/>
        </p:scale>
        <p:origin x="11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21.02.19</a:t>
            </a:fld>
            <a:endParaRPr lang="et-E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dirty="0"/>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5E4AAA-1C5F-184E-B75E-C93EA908DE4E}"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51FF56-D574-514D-8ABC-25E2B4E552F5}" type="datetime1">
              <a:rPr lang="en-US" smtClean="0"/>
              <a:t>2/21/19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FC3BD41-B647-7042-B29D-2BC5D8A91B39}"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51930F2-9B52-BF41-8F56-A1296A365AF7}"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E4C4BA-AC19-BA4B-9D91-C5123A255266}"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699B35-F3F3-2543-BB0C-4307AEB2108D}" type="datetime1">
              <a:rPr lang="en-US" smtClean="0"/>
              <a:t>2/21/19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E950E7-F0A5-5F41-951A-3D44E1DE278A}" type="datetime1">
              <a:rPr lang="en-US" smtClean="0"/>
              <a:t>2/21/19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E56DC-5683-4A48-A628-85AB900AA09E}"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B555E-4643-D74C-8603-CCC859AB1EF1}"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93578C-66A4-2D48-B200-4C4ECF9312DA}"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38D088-4F7E-7442-8894-6E1E163A2096}" type="datetime1">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61DA9-1110-1B4F-B3A5-04341D28BE87}" type="datetime1">
              <a:rPr lang="en-US" smtClean="0"/>
              <a:t>2/21/19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9DE2C1-811D-4342-B334-06CFEA344D95}" type="datetime1">
              <a:rPr lang="en-US" smtClean="0"/>
              <a:t>2/21/19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4FFC043-F42E-F443-B8F3-C1106917D14A}" type="datetime1">
              <a:rPr lang="en-US" smtClean="0"/>
              <a:t>2/21/19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AE561FF-F6D0-0347-83F4-FFB630C54E4E}" type="datetime1">
              <a:rPr lang="en-US" smtClean="0"/>
              <a:t>2/21/19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DFA36953-F035-8B48-92C3-157B11F9FDFB}" type="datetime1">
              <a:rPr lang="en-US" smtClean="0"/>
              <a:t>2/21/19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B671CB-EB0A-4645-8729-5D147BBE2E0F}" type="datetime1">
              <a:rPr lang="en-US" smtClean="0"/>
              <a:t>2/21/19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EC07900-13F3-5D44-AED1-5A5A1407F4F6}" type="datetime1">
              <a:rPr lang="en-US" smtClean="0"/>
              <a:t>2/21/19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mailto:akaver@itcollege.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494852"/>
            <a:ext cx="8825658" cy="4282529"/>
          </a:xfrm>
        </p:spPr>
        <p:txBody>
          <a:bodyPr/>
          <a:lstStyle/>
          <a:p>
            <a:r>
              <a:rPr lang="et-EE" sz="6000" dirty="0" err="1"/>
              <a:t>Building</a:t>
            </a:r>
            <a:r>
              <a:rPr lang="et-EE" sz="6000" dirty="0"/>
              <a:t> </a:t>
            </a:r>
            <a:r>
              <a:rPr lang="et-EE" sz="6000" dirty="0" err="1"/>
              <a:t>Distributed</a:t>
            </a:r>
            <a:r>
              <a:rPr lang="et-EE" sz="6000" dirty="0"/>
              <a:t> </a:t>
            </a:r>
            <a:r>
              <a:rPr lang="et-EE" sz="6000" dirty="0" err="1"/>
              <a:t>Systems</a:t>
            </a:r>
            <a:r>
              <a:rPr lang="et-EE" sz="6000" dirty="0"/>
              <a:t> – ICD0009</a:t>
            </a:r>
            <a:br>
              <a:rPr lang="et-EE" sz="6000" dirty="0"/>
            </a:br>
            <a:r>
              <a:rPr lang="et-EE" sz="6000" dirty="0"/>
              <a:t>Network </a:t>
            </a:r>
            <a:r>
              <a:rPr lang="et-EE" sz="6000" dirty="0" err="1"/>
              <a:t>Applications</a:t>
            </a:r>
            <a:r>
              <a:rPr lang="et-EE" sz="6000" dirty="0"/>
              <a:t> II: </a:t>
            </a:r>
            <a:r>
              <a:rPr lang="et-EE" sz="6000" dirty="0" err="1"/>
              <a:t>Distributed</a:t>
            </a:r>
            <a:r>
              <a:rPr lang="et-EE" sz="6000" dirty="0"/>
              <a:t> </a:t>
            </a:r>
            <a:r>
              <a:rPr lang="et-EE" sz="6000" dirty="0" err="1"/>
              <a:t>Systems</a:t>
            </a:r>
            <a:r>
              <a:rPr lang="et-EE" sz="6000" dirty="0"/>
              <a:t> – I371</a:t>
            </a:r>
          </a:p>
        </p:txBody>
      </p:sp>
      <p:sp>
        <p:nvSpPr>
          <p:cNvPr id="5" name="Text Placeholder 4"/>
          <p:cNvSpPr>
            <a:spLocks noGrp="1"/>
          </p:cNvSpPr>
          <p:nvPr>
            <p:ph type="subTitle" idx="1"/>
          </p:nvPr>
        </p:nvSpPr>
        <p:spPr>
          <a:xfrm>
            <a:off x="1154955" y="5024806"/>
            <a:ext cx="8825658" cy="1176232"/>
          </a:xfrm>
        </p:spPr>
        <p:txBody>
          <a:bodyPr>
            <a:normAutofit fontScale="92500" lnSpcReduction="10000"/>
          </a:bodyPr>
          <a:lstStyle/>
          <a:p>
            <a:r>
              <a:rPr lang="en-US" cap="none"/>
              <a:t>TalTech </a:t>
            </a:r>
            <a:r>
              <a:rPr lang="en-US" cap="none" dirty="0"/>
              <a:t>IT College, Andres Käver, 2018-2019, Spring semester</a:t>
            </a:r>
          </a:p>
          <a:p>
            <a:r>
              <a:rPr lang="en-US" cap="none" dirty="0"/>
              <a:t>Web: http://enos.Itcollege.ee/~</a:t>
            </a:r>
            <a:r>
              <a:rPr lang="en-US" cap="none" dirty="0" err="1"/>
              <a:t>akaver</a:t>
            </a:r>
            <a:r>
              <a:rPr lang="en-US" cap="none" dirty="0"/>
              <a:t>/</a:t>
            </a:r>
            <a:r>
              <a:rPr lang="en-US" cap="none" dirty="0" err="1"/>
              <a:t>DistributedSystems</a:t>
            </a:r>
            <a:endParaRPr lang="en-US" cap="none" dirty="0"/>
          </a:p>
          <a:p>
            <a:r>
              <a:rPr lang="en-US" cap="none" dirty="0"/>
              <a:t>Skype: </a:t>
            </a:r>
            <a:r>
              <a:rPr lang="en-US" b="1" cap="none" dirty="0"/>
              <a:t>akaver</a:t>
            </a:r>
            <a:r>
              <a:rPr lang="en-US" cap="none" dirty="0"/>
              <a:t>   Email: </a:t>
            </a:r>
            <a:r>
              <a:rPr lang="en-US" b="1" cap="none" dirty="0">
                <a:hlinkClick r:id="rId2"/>
              </a:rPr>
              <a:t>akaver@itcollege.ee</a:t>
            </a:r>
            <a:endParaRPr lang="en-US" b="1" cap="none" dirty="0"/>
          </a:p>
          <a:p>
            <a:endParaRPr lang="en-US" cap="none" dirty="0"/>
          </a:p>
        </p:txBody>
      </p:sp>
      <p:pic>
        <p:nvPicPr>
          <p:cNvPr id="2" name="Picture 1"/>
          <p:cNvPicPr>
            <a:picLocks noChangeAspect="1"/>
          </p:cNvPicPr>
          <p:nvPr/>
        </p:nvPicPr>
        <p:blipFill>
          <a:blip r:embed="rId3"/>
          <a:stretch>
            <a:fillRect/>
          </a:stretch>
        </p:blipFill>
        <p:spPr>
          <a:xfrm>
            <a:off x="8870302" y="1"/>
            <a:ext cx="3321698" cy="1808480"/>
          </a:xfrm>
          <a:prstGeom prst="rect">
            <a:avLst/>
          </a:prstGeom>
        </p:spPr>
      </p:pic>
    </p:spTree>
    <p:extLst>
      <p:ext uri="{BB962C8B-B14F-4D97-AF65-F5344CB8AC3E}">
        <p14:creationId xmlns:p14="http://schemas.microsoft.com/office/powerpoint/2010/main" val="15725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Repository</a:t>
            </a:r>
          </a:p>
        </p:txBody>
      </p:sp>
      <p:sp>
        <p:nvSpPr>
          <p:cNvPr id="3" name="Content Placeholder 2"/>
          <p:cNvSpPr>
            <a:spLocks noGrp="1"/>
          </p:cNvSpPr>
          <p:nvPr>
            <p:ph idx="1"/>
          </p:nvPr>
        </p:nvSpPr>
        <p:spPr/>
        <p:txBody>
          <a:bodyPr>
            <a:normAutofit lnSpcReduction="10000"/>
          </a:bodyPr>
          <a:lstStyle/>
          <a:p>
            <a:r>
              <a:rPr lang="en-US" dirty="0"/>
              <a:t>Capsulate data processing</a:t>
            </a:r>
          </a:p>
          <a:p>
            <a:endParaRPr lang="et-EE" dirty="0"/>
          </a:p>
          <a:p>
            <a:r>
              <a:rPr lang="et-EE" dirty="0" err="1"/>
              <a:t>Classical</a:t>
            </a:r>
            <a:r>
              <a:rPr lang="et-EE" dirty="0"/>
              <a:t> </a:t>
            </a:r>
            <a:r>
              <a:rPr lang="et-EE" dirty="0" err="1"/>
              <a:t>way</a:t>
            </a:r>
            <a:r>
              <a:rPr lang="et-EE" dirty="0"/>
              <a:t>:</a:t>
            </a:r>
            <a:br>
              <a:rPr lang="et-EE" dirty="0"/>
            </a:br>
            <a:r>
              <a:rPr lang="et-EE" dirty="0" err="1"/>
              <a:t>SqlCommand</a:t>
            </a:r>
            <a:r>
              <a:rPr lang="et-EE" dirty="0"/>
              <a:t>(”SELECT * FROM </a:t>
            </a:r>
            <a:r>
              <a:rPr lang="et-EE" dirty="0" err="1"/>
              <a:t>Customer</a:t>
            </a:r>
            <a:r>
              <a:rPr lang="et-EE" dirty="0"/>
              <a:t> </a:t>
            </a:r>
            <a:r>
              <a:rPr lang="et-EE" dirty="0" err="1"/>
              <a:t>where</a:t>
            </a:r>
            <a:r>
              <a:rPr lang="et-EE" dirty="0"/>
              <a:t> ID=“ + </a:t>
            </a:r>
            <a:r>
              <a:rPr lang="et-EE" dirty="0" err="1"/>
              <a:t>cid</a:t>
            </a:r>
            <a:r>
              <a:rPr lang="et-EE" dirty="0"/>
              <a:t>).</a:t>
            </a:r>
            <a:r>
              <a:rPr lang="et-EE" dirty="0" err="1"/>
              <a:t>Execute</a:t>
            </a:r>
            <a:br>
              <a:rPr lang="et-EE" dirty="0"/>
            </a:br>
            <a:r>
              <a:rPr lang="et-EE" dirty="0" err="1"/>
              <a:t>Create</a:t>
            </a:r>
            <a:r>
              <a:rPr lang="et-EE" dirty="0"/>
              <a:t> </a:t>
            </a:r>
            <a:r>
              <a:rPr lang="et-EE" dirty="0" err="1"/>
              <a:t>class</a:t>
            </a:r>
            <a:r>
              <a:rPr lang="et-EE" dirty="0"/>
              <a:t> </a:t>
            </a:r>
            <a:r>
              <a:rPr lang="et-EE" dirty="0" err="1"/>
              <a:t>instance</a:t>
            </a:r>
            <a:br>
              <a:rPr lang="et-EE" dirty="0"/>
            </a:br>
            <a:r>
              <a:rPr lang="et-EE" dirty="0" err="1"/>
              <a:t>Copy</a:t>
            </a:r>
            <a:r>
              <a:rPr lang="et-EE" dirty="0"/>
              <a:t> </a:t>
            </a:r>
            <a:r>
              <a:rPr lang="et-EE" dirty="0" err="1"/>
              <a:t>result</a:t>
            </a:r>
            <a:r>
              <a:rPr lang="et-EE" dirty="0"/>
              <a:t> </a:t>
            </a:r>
            <a:r>
              <a:rPr lang="et-EE" dirty="0" err="1"/>
              <a:t>data</a:t>
            </a:r>
            <a:r>
              <a:rPr lang="et-EE" dirty="0"/>
              <a:t> </a:t>
            </a:r>
            <a:r>
              <a:rPr lang="et-EE" dirty="0" err="1"/>
              <a:t>into</a:t>
            </a:r>
            <a:r>
              <a:rPr lang="et-EE" dirty="0"/>
              <a:t> </a:t>
            </a:r>
            <a:r>
              <a:rPr lang="et-EE" dirty="0" err="1"/>
              <a:t>object</a:t>
            </a:r>
            <a:endParaRPr lang="et-EE" dirty="0"/>
          </a:p>
          <a:p>
            <a:endParaRPr lang="et-EE" dirty="0"/>
          </a:p>
          <a:p>
            <a:r>
              <a:rPr lang="et-EE" dirty="0" err="1"/>
              <a:t>Repo</a:t>
            </a:r>
            <a:r>
              <a:rPr lang="et-EE" dirty="0"/>
              <a:t>: </a:t>
            </a:r>
            <a:r>
              <a:rPr lang="et-EE" b="1" dirty="0" err="1"/>
              <a:t>GetCustomerById</a:t>
            </a:r>
            <a:r>
              <a:rPr lang="et-EE" b="1" dirty="0"/>
              <a:t>(</a:t>
            </a:r>
            <a:r>
              <a:rPr lang="et-EE" b="1" dirty="0" err="1"/>
              <a:t>cid</a:t>
            </a:r>
            <a:r>
              <a:rPr lang="et-EE" b="1" dirty="0"/>
              <a:t>)</a:t>
            </a:r>
          </a:p>
          <a:p>
            <a:endParaRPr lang="et-EE" dirty="0"/>
          </a:p>
          <a:p>
            <a:r>
              <a:rPr lang="et-EE" dirty="0" err="1"/>
              <a:t>Repo</a:t>
            </a:r>
            <a:r>
              <a:rPr lang="et-EE" dirty="0"/>
              <a:t> </a:t>
            </a:r>
            <a:r>
              <a:rPr lang="et-EE" dirty="0" err="1"/>
              <a:t>user</a:t>
            </a:r>
            <a:r>
              <a:rPr lang="et-EE" dirty="0"/>
              <a:t> </a:t>
            </a:r>
            <a:r>
              <a:rPr lang="et-EE" dirty="0" err="1"/>
              <a:t>is</a:t>
            </a:r>
            <a:r>
              <a:rPr lang="et-EE" dirty="0"/>
              <a:t> </a:t>
            </a:r>
            <a:r>
              <a:rPr lang="et-EE" dirty="0" err="1"/>
              <a:t>not</a:t>
            </a:r>
            <a:r>
              <a:rPr lang="et-EE" dirty="0"/>
              <a:t> </a:t>
            </a:r>
            <a:r>
              <a:rPr lang="et-EE" dirty="0" err="1"/>
              <a:t>aware</a:t>
            </a:r>
            <a:r>
              <a:rPr lang="et-EE" dirty="0"/>
              <a:t> </a:t>
            </a:r>
            <a:r>
              <a:rPr lang="et-EE" dirty="0" err="1"/>
              <a:t>where</a:t>
            </a:r>
            <a:r>
              <a:rPr lang="et-EE" dirty="0"/>
              <a:t> and </a:t>
            </a:r>
            <a:r>
              <a:rPr lang="et-EE" dirty="0" err="1"/>
              <a:t>how</a:t>
            </a:r>
            <a:r>
              <a:rPr lang="et-EE" dirty="0"/>
              <a:t> </a:t>
            </a:r>
            <a:r>
              <a:rPr lang="et-EE" dirty="0" err="1"/>
              <a:t>is</a:t>
            </a:r>
            <a:r>
              <a:rPr lang="et-EE" dirty="0"/>
              <a:t> </a:t>
            </a:r>
            <a:r>
              <a:rPr lang="et-EE" dirty="0" err="1"/>
              <a:t>data</a:t>
            </a:r>
            <a:r>
              <a:rPr lang="et-EE" dirty="0"/>
              <a:t> </a:t>
            </a:r>
            <a:r>
              <a:rPr lang="et-EE" dirty="0" err="1"/>
              <a:t>stored</a:t>
            </a:r>
            <a:r>
              <a:rPr lang="et-EE" dirty="0"/>
              <a:t> and </a:t>
            </a:r>
            <a:r>
              <a:rPr lang="et-EE" dirty="0" err="1"/>
              <a:t>retrieved</a:t>
            </a:r>
            <a:r>
              <a:rPr lang="et-EE" dirty="0"/>
              <a:t> (</a:t>
            </a:r>
            <a:r>
              <a:rPr lang="et-EE" dirty="0" err="1"/>
              <a:t>sql</a:t>
            </a:r>
            <a:r>
              <a:rPr lang="et-EE" dirty="0"/>
              <a:t>, </a:t>
            </a:r>
            <a:r>
              <a:rPr lang="et-EE" dirty="0" err="1"/>
              <a:t>web-api</a:t>
            </a:r>
            <a:r>
              <a:rPr lang="et-EE" dirty="0"/>
              <a:t>, </a:t>
            </a:r>
            <a:r>
              <a:rPr lang="et-EE" dirty="0" err="1"/>
              <a:t>xml</a:t>
            </a:r>
            <a:r>
              <a:rPr lang="et-EE" dirty="0"/>
              <a:t>, </a:t>
            </a:r>
            <a:r>
              <a:rPr lang="et-EE" dirty="0" err="1"/>
              <a:t>csv</a:t>
            </a:r>
            <a:r>
              <a:rPr lang="et-EE" dirty="0"/>
              <a:t> </a:t>
            </a:r>
            <a:r>
              <a:rPr lang="et-EE" dirty="0" err="1"/>
              <a:t>files</a:t>
            </a:r>
            <a:r>
              <a:rPr lang="et-EE" dirty="0"/>
              <a:t>,....)</a:t>
            </a:r>
            <a:endParaRPr lang="en-US" dirty="0"/>
          </a:p>
        </p:txBody>
      </p:sp>
      <p:sp>
        <p:nvSpPr>
          <p:cNvPr id="4" name="Slide Number Placeholder 3">
            <a:extLst>
              <a:ext uri="{FF2B5EF4-FFF2-40B4-BE49-F238E27FC236}">
                <a16:creationId xmlns:a16="http://schemas.microsoft.com/office/drawing/2014/main" id="{FD444E39-2D68-B24A-BB38-0ACC37EF4254}"/>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74856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Repository</a:t>
            </a:r>
          </a:p>
        </p:txBody>
      </p:sp>
      <p:sp>
        <p:nvSpPr>
          <p:cNvPr id="3" name="Content Placeholder 2"/>
          <p:cNvSpPr>
            <a:spLocks noGrp="1"/>
          </p:cNvSpPr>
          <p:nvPr>
            <p:ph idx="1"/>
          </p:nvPr>
        </p:nvSpPr>
        <p:spPr/>
        <p:txBody>
          <a:bodyPr/>
          <a:lstStyle/>
          <a:p>
            <a:r>
              <a:rPr lang="en-US" dirty="0"/>
              <a:t>How many and what types of repos to create?</a:t>
            </a:r>
          </a:p>
          <a:p>
            <a:pPr lvl="1"/>
            <a:endParaRPr lang="en-US" dirty="0"/>
          </a:p>
          <a:p>
            <a:pPr lvl="1"/>
            <a:r>
              <a:rPr lang="en-US" dirty="0"/>
              <a:t>One per class/table</a:t>
            </a:r>
          </a:p>
          <a:p>
            <a:pPr lvl="1"/>
            <a:r>
              <a:rPr lang="en-US" dirty="0"/>
              <a:t>Graph based</a:t>
            </a:r>
          </a:p>
          <a:p>
            <a:pPr lvl="1"/>
            <a:r>
              <a:rPr lang="en-US" dirty="0"/>
              <a:t>Write only repo, read only repo</a:t>
            </a:r>
          </a:p>
          <a:p>
            <a:pPr lvl="1"/>
            <a:r>
              <a:rPr lang="en-US" dirty="0"/>
              <a:t>One huge repo</a:t>
            </a:r>
          </a:p>
          <a:p>
            <a:pPr lvl="1"/>
            <a:endParaRPr lang="en-US" dirty="0"/>
          </a:p>
          <a:p>
            <a:r>
              <a:rPr lang="en-US" dirty="0"/>
              <a:t>No right answers, you have to decide</a:t>
            </a:r>
          </a:p>
          <a:p>
            <a:r>
              <a:rPr lang="en-US" dirty="0"/>
              <a:t>Every project and team has its own customs and requirements</a:t>
            </a:r>
          </a:p>
        </p:txBody>
      </p:sp>
      <p:sp>
        <p:nvSpPr>
          <p:cNvPr id="4" name="Slide Number Placeholder 3">
            <a:extLst>
              <a:ext uri="{FF2B5EF4-FFF2-40B4-BE49-F238E27FC236}">
                <a16:creationId xmlns:a16="http://schemas.microsoft.com/office/drawing/2014/main" id="{AFCE17C7-FCE3-244E-A3EA-EB02FBAD18A6}"/>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71457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Repository - interface</a:t>
            </a:r>
          </a:p>
        </p:txBody>
      </p:sp>
      <p:sp>
        <p:nvSpPr>
          <p:cNvPr id="3" name="Content Placeholder 2"/>
          <p:cNvSpPr>
            <a:spLocks noGrp="1"/>
          </p:cNvSpPr>
          <p:nvPr>
            <p:ph idx="1"/>
          </p:nvPr>
        </p:nvSpPr>
        <p:spPr>
          <a:xfrm>
            <a:off x="1120000" y="4672231"/>
            <a:ext cx="10233800" cy="1504732"/>
          </a:xfrm>
        </p:spPr>
        <p:txBody>
          <a:bodyPr/>
          <a:lstStyle/>
          <a:p>
            <a:r>
              <a:rPr lang="en-US" dirty="0"/>
              <a:t>Next developer should only look at the repo interface. How repo operates - not important. </a:t>
            </a:r>
          </a:p>
          <a:p>
            <a:r>
              <a:rPr lang="en-US" dirty="0"/>
              <a:t>Interface is also needed for dependency injection </a:t>
            </a:r>
          </a:p>
        </p:txBody>
      </p:sp>
      <p:sp>
        <p:nvSpPr>
          <p:cNvPr id="4" name="TextBox 3"/>
          <p:cNvSpPr txBox="1"/>
          <p:nvPr/>
        </p:nvSpPr>
        <p:spPr>
          <a:xfrm>
            <a:off x="1275522" y="1359009"/>
            <a:ext cx="8997564" cy="3170099"/>
          </a:xfrm>
          <a:prstGeom prst="rect">
            <a:avLst/>
          </a:prstGeom>
          <a:solidFill>
            <a:schemeClr val="tx1"/>
          </a:solidFill>
        </p:spPr>
        <p:txBody>
          <a:bodyPr wrap="square" rtlCol="0">
            <a:spAutoFit/>
          </a:bodyPr>
          <a:lstStyle/>
          <a:p>
            <a:r>
              <a:rPr lang="et-EE" sz="2000" dirty="0">
                <a:solidFill>
                  <a:schemeClr val="bg1"/>
                </a:solidFill>
              </a:rPr>
              <a:t> public interface IPersonRepository : IDisposable</a:t>
            </a:r>
          </a:p>
          <a:p>
            <a:r>
              <a:rPr lang="et-EE" sz="2000" dirty="0">
                <a:solidFill>
                  <a:schemeClr val="bg1"/>
                </a:solidFill>
              </a:rPr>
              <a:t>    {</a:t>
            </a:r>
          </a:p>
          <a:p>
            <a:r>
              <a:rPr lang="et-EE" sz="2000" dirty="0">
                <a:solidFill>
                  <a:schemeClr val="bg1"/>
                </a:solidFill>
              </a:rPr>
              <a:t>        IQueryable&lt;Person&gt; All { get; }</a:t>
            </a:r>
          </a:p>
          <a:p>
            <a:r>
              <a:rPr lang="et-EE" sz="2000" dirty="0">
                <a:solidFill>
                  <a:schemeClr val="bg1"/>
                </a:solidFill>
              </a:rPr>
              <a:t>        IQueryable&lt;Person&gt; AllIncluding(</a:t>
            </a:r>
          </a:p>
          <a:p>
            <a:r>
              <a:rPr lang="et-EE" sz="2000" dirty="0">
                <a:solidFill>
                  <a:schemeClr val="bg1"/>
                </a:solidFill>
              </a:rPr>
              <a:t>	 </a:t>
            </a:r>
            <a:r>
              <a:rPr lang="et-EE" sz="2000" dirty="0" err="1">
                <a:solidFill>
                  <a:schemeClr val="bg1"/>
                </a:solidFill>
              </a:rPr>
              <a:t>params</a:t>
            </a:r>
            <a:r>
              <a:rPr lang="et-EE" sz="2000" dirty="0">
                <a:solidFill>
                  <a:schemeClr val="bg1"/>
                </a:solidFill>
              </a:rPr>
              <a:t> Expression&lt;Func&lt;Person, object&gt;&gt;[] includeProperties);</a:t>
            </a:r>
          </a:p>
          <a:p>
            <a:r>
              <a:rPr lang="et-EE" sz="2000" dirty="0">
                <a:solidFill>
                  <a:schemeClr val="bg1"/>
                </a:solidFill>
              </a:rPr>
              <a:t>        Person Find(int id);</a:t>
            </a:r>
          </a:p>
          <a:p>
            <a:r>
              <a:rPr lang="et-EE" sz="2000" dirty="0">
                <a:solidFill>
                  <a:schemeClr val="bg1"/>
                </a:solidFill>
              </a:rPr>
              <a:t>        void InsertOrUpdate(Person person);</a:t>
            </a:r>
          </a:p>
          <a:p>
            <a:r>
              <a:rPr lang="et-EE" sz="2000" dirty="0">
                <a:solidFill>
                  <a:schemeClr val="bg1"/>
                </a:solidFill>
              </a:rPr>
              <a:t>        void Delete(int id);</a:t>
            </a:r>
          </a:p>
          <a:p>
            <a:r>
              <a:rPr lang="et-EE" sz="2000" dirty="0">
                <a:solidFill>
                  <a:schemeClr val="bg1"/>
                </a:solidFill>
              </a:rPr>
              <a:t>        void Save();</a:t>
            </a:r>
          </a:p>
          <a:p>
            <a:r>
              <a:rPr lang="et-EE" sz="2000" dirty="0">
                <a:solidFill>
                  <a:schemeClr val="bg1"/>
                </a:solidFill>
              </a:rPr>
              <a:t>    }</a:t>
            </a:r>
          </a:p>
        </p:txBody>
      </p:sp>
      <p:sp>
        <p:nvSpPr>
          <p:cNvPr id="5" name="Slide Number Placeholder 4">
            <a:extLst>
              <a:ext uri="{FF2B5EF4-FFF2-40B4-BE49-F238E27FC236}">
                <a16:creationId xmlns:a16="http://schemas.microsoft.com/office/drawing/2014/main" id="{86D89BEE-92D9-884F-A8AB-4BCC5B451013}"/>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260264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Repository - code</a:t>
            </a:r>
          </a:p>
        </p:txBody>
      </p:sp>
      <p:sp>
        <p:nvSpPr>
          <p:cNvPr id="6" name="TextBox 5"/>
          <p:cNvSpPr txBox="1"/>
          <p:nvPr/>
        </p:nvSpPr>
        <p:spPr>
          <a:xfrm>
            <a:off x="269740" y="1772217"/>
            <a:ext cx="6719457" cy="4832092"/>
          </a:xfrm>
          <a:prstGeom prst="rect">
            <a:avLst/>
          </a:prstGeom>
          <a:noFill/>
        </p:spPr>
        <p:txBody>
          <a:bodyPr wrap="square" rtlCol="0">
            <a:spAutoFit/>
          </a:bodyPr>
          <a:lstStyle/>
          <a:p>
            <a:r>
              <a:rPr lang="et-EE" sz="1400" dirty="0"/>
              <a:t> public class PersonRepository : IPersonRepository</a:t>
            </a:r>
          </a:p>
          <a:p>
            <a:r>
              <a:rPr lang="et-EE" sz="1400" dirty="0"/>
              <a:t>    {</a:t>
            </a:r>
          </a:p>
          <a:p>
            <a:r>
              <a:rPr lang="et-EE" sz="1400" dirty="0"/>
              <a:t>        ContactContext context = new ContactContext();</a:t>
            </a:r>
          </a:p>
          <a:p>
            <a:endParaRPr lang="et-EE" sz="1400" dirty="0"/>
          </a:p>
          <a:p>
            <a:r>
              <a:rPr lang="et-EE" sz="1400" dirty="0"/>
              <a:t>        public IQueryable&lt;Person&gt; All {</a:t>
            </a:r>
          </a:p>
          <a:p>
            <a:r>
              <a:rPr lang="et-EE" sz="1400" dirty="0"/>
              <a:t>            get { return context.People; }</a:t>
            </a:r>
          </a:p>
          <a:p>
            <a:r>
              <a:rPr lang="et-EE" sz="1400" dirty="0"/>
              <a:t>        }</a:t>
            </a:r>
          </a:p>
          <a:p>
            <a:endParaRPr lang="et-EE" sz="1400" dirty="0"/>
          </a:p>
          <a:p>
            <a:r>
              <a:rPr lang="et-EE" sz="1400" dirty="0"/>
              <a:t>        public IQueryable&lt;Person&gt; </a:t>
            </a:r>
            <a:r>
              <a:rPr lang="et-EE" sz="1400" dirty="0" err="1"/>
              <a:t>AllIncluding</a:t>
            </a:r>
            <a:r>
              <a:rPr lang="et-EE" sz="1400" dirty="0"/>
              <a:t>(</a:t>
            </a:r>
          </a:p>
          <a:p>
            <a:r>
              <a:rPr lang="et-EE" sz="1400" dirty="0"/>
              <a:t>		</a:t>
            </a:r>
            <a:r>
              <a:rPr lang="et-EE" sz="1400" dirty="0" err="1"/>
              <a:t>params</a:t>
            </a:r>
            <a:r>
              <a:rPr lang="et-EE" sz="1400" dirty="0"/>
              <a:t> Expression&lt;Func&lt;Person, object&gt;&gt;[] includeProperties) </a:t>
            </a:r>
          </a:p>
          <a:p>
            <a:r>
              <a:rPr lang="et-EE" sz="1400" dirty="0"/>
              <a:t>       {</a:t>
            </a:r>
          </a:p>
          <a:p>
            <a:endParaRPr lang="et-EE" sz="1400" dirty="0"/>
          </a:p>
          <a:p>
            <a:r>
              <a:rPr lang="et-EE" sz="1400" dirty="0"/>
              <a:t>            IQueryable&lt;Person&gt; query = context.People;</a:t>
            </a:r>
          </a:p>
          <a:p>
            <a:r>
              <a:rPr lang="et-EE" sz="1400" dirty="0"/>
              <a:t>            foreach (var includeProperty in includeProperties) {</a:t>
            </a:r>
          </a:p>
          <a:p>
            <a:r>
              <a:rPr lang="et-EE" sz="1400" dirty="0"/>
              <a:t>                query = query.Include(includeProperty);</a:t>
            </a:r>
          </a:p>
          <a:p>
            <a:r>
              <a:rPr lang="et-EE" sz="1400" dirty="0"/>
              <a:t>            }</a:t>
            </a:r>
          </a:p>
          <a:p>
            <a:r>
              <a:rPr lang="et-EE" sz="1400" dirty="0"/>
              <a:t>            return query;</a:t>
            </a:r>
          </a:p>
          <a:p>
            <a:r>
              <a:rPr lang="et-EE" sz="1400" dirty="0"/>
              <a:t>        }</a:t>
            </a:r>
          </a:p>
          <a:p>
            <a:endParaRPr lang="et-EE" sz="1400" dirty="0"/>
          </a:p>
          <a:p>
            <a:r>
              <a:rPr lang="et-EE" sz="1400" dirty="0"/>
              <a:t>        public Person Find(int id){</a:t>
            </a:r>
          </a:p>
          <a:p>
            <a:r>
              <a:rPr lang="et-EE" sz="1400" dirty="0"/>
              <a:t>            return context.People.Find(id);</a:t>
            </a:r>
          </a:p>
          <a:p>
            <a:r>
              <a:rPr lang="et-EE" sz="1400" dirty="0"/>
              <a:t>        }</a:t>
            </a:r>
          </a:p>
        </p:txBody>
      </p:sp>
      <p:sp>
        <p:nvSpPr>
          <p:cNvPr id="7" name="TextBox 6"/>
          <p:cNvSpPr txBox="1"/>
          <p:nvPr/>
        </p:nvSpPr>
        <p:spPr>
          <a:xfrm>
            <a:off x="6868367" y="1231270"/>
            <a:ext cx="5821914" cy="5262979"/>
          </a:xfrm>
          <a:prstGeom prst="rect">
            <a:avLst/>
          </a:prstGeom>
          <a:noFill/>
        </p:spPr>
        <p:txBody>
          <a:bodyPr wrap="square" rtlCol="0">
            <a:spAutoFit/>
          </a:bodyPr>
          <a:lstStyle/>
          <a:p>
            <a:endParaRPr lang="et-EE" sz="1400" dirty="0"/>
          </a:p>
          <a:p>
            <a:r>
              <a:rPr lang="et-EE" sz="1400" dirty="0"/>
              <a:t>        public void InsertOrUpdate(Person person) {</a:t>
            </a:r>
          </a:p>
          <a:p>
            <a:r>
              <a:rPr lang="et-EE" sz="1400" dirty="0"/>
              <a:t>            if (person.PersonID == default(int)) {</a:t>
            </a:r>
          </a:p>
          <a:p>
            <a:r>
              <a:rPr lang="et-EE" sz="1400" dirty="0"/>
              <a:t>                // New entity</a:t>
            </a:r>
          </a:p>
          <a:p>
            <a:r>
              <a:rPr lang="et-EE" sz="1400" dirty="0"/>
              <a:t>                context.People.Add(person);</a:t>
            </a:r>
          </a:p>
          <a:p>
            <a:r>
              <a:rPr lang="et-EE" sz="1400" dirty="0"/>
              <a:t>            } else {</a:t>
            </a:r>
          </a:p>
          <a:p>
            <a:r>
              <a:rPr lang="et-EE" sz="1400" dirty="0"/>
              <a:t>                // Existing entity</a:t>
            </a:r>
          </a:p>
          <a:p>
            <a:r>
              <a:rPr lang="et-EE" sz="1400" dirty="0"/>
              <a:t>                context.Entry(person).State = EntityState.Modified;</a:t>
            </a:r>
          </a:p>
          <a:p>
            <a:r>
              <a:rPr lang="et-EE" sz="1400" dirty="0"/>
              <a:t>            }</a:t>
            </a:r>
          </a:p>
          <a:p>
            <a:r>
              <a:rPr lang="et-EE" sz="1400" dirty="0"/>
              <a:t>        }</a:t>
            </a:r>
          </a:p>
          <a:p>
            <a:endParaRPr lang="et-EE" sz="1400" dirty="0"/>
          </a:p>
          <a:p>
            <a:r>
              <a:rPr lang="et-EE" sz="1400" dirty="0"/>
              <a:t>        public void Delete(int id){</a:t>
            </a:r>
          </a:p>
          <a:p>
            <a:r>
              <a:rPr lang="et-EE" sz="1400" dirty="0"/>
              <a:t>            var person = context.People.Find(id);</a:t>
            </a:r>
          </a:p>
          <a:p>
            <a:r>
              <a:rPr lang="et-EE" sz="1400" dirty="0"/>
              <a:t>            context.People.Remove(person);</a:t>
            </a:r>
          </a:p>
          <a:p>
            <a:r>
              <a:rPr lang="et-EE" sz="1400" dirty="0"/>
              <a:t>        }</a:t>
            </a:r>
          </a:p>
          <a:p>
            <a:endParaRPr lang="et-EE" sz="1400" dirty="0"/>
          </a:p>
          <a:p>
            <a:r>
              <a:rPr lang="et-EE" sz="1400" dirty="0"/>
              <a:t>        public void Save() {</a:t>
            </a:r>
          </a:p>
          <a:p>
            <a:r>
              <a:rPr lang="et-EE" sz="1400" dirty="0"/>
              <a:t>            context.SaveChanges();</a:t>
            </a:r>
          </a:p>
          <a:p>
            <a:r>
              <a:rPr lang="et-EE" sz="1400" dirty="0"/>
              <a:t>        }</a:t>
            </a:r>
          </a:p>
          <a:p>
            <a:endParaRPr lang="et-EE" sz="1400" dirty="0"/>
          </a:p>
          <a:p>
            <a:r>
              <a:rPr lang="et-EE" sz="1400" dirty="0"/>
              <a:t>        public void Dispose() {</a:t>
            </a:r>
          </a:p>
          <a:p>
            <a:r>
              <a:rPr lang="et-EE" sz="1400" dirty="0"/>
              <a:t>            context.Dispose();</a:t>
            </a:r>
          </a:p>
          <a:p>
            <a:r>
              <a:rPr lang="et-EE" sz="1400" dirty="0"/>
              <a:t>        }</a:t>
            </a:r>
          </a:p>
          <a:p>
            <a:r>
              <a:rPr lang="et-EE" sz="1400" dirty="0"/>
              <a:t>    }</a:t>
            </a:r>
          </a:p>
        </p:txBody>
      </p:sp>
      <p:sp>
        <p:nvSpPr>
          <p:cNvPr id="3" name="Slide Number Placeholder 2">
            <a:extLst>
              <a:ext uri="{FF2B5EF4-FFF2-40B4-BE49-F238E27FC236}">
                <a16:creationId xmlns:a16="http://schemas.microsoft.com/office/drawing/2014/main" id="{68FC257E-B4BB-CC42-8DB3-1F4A3B1654EA}"/>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19316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repo in console app</a:t>
            </a:r>
          </a:p>
        </p:txBody>
      </p:sp>
      <p:sp>
        <p:nvSpPr>
          <p:cNvPr id="4" name="TextBox 3"/>
          <p:cNvSpPr txBox="1"/>
          <p:nvPr/>
        </p:nvSpPr>
        <p:spPr>
          <a:xfrm>
            <a:off x="467544" y="1690688"/>
            <a:ext cx="10568866" cy="4832092"/>
          </a:xfrm>
          <a:prstGeom prst="rect">
            <a:avLst/>
          </a:prstGeom>
          <a:noFill/>
        </p:spPr>
        <p:txBody>
          <a:bodyPr wrap="square" rtlCol="0">
            <a:spAutoFit/>
          </a:bodyPr>
          <a:lstStyle/>
          <a:p>
            <a:r>
              <a:rPr lang="et-EE" sz="1400" dirty="0"/>
              <a:t>using ContactsLibrary;</a:t>
            </a:r>
          </a:p>
          <a:p>
            <a:endParaRPr lang="et-EE" sz="1400" dirty="0"/>
          </a:p>
          <a:p>
            <a:r>
              <a:rPr lang="et-EE" sz="1400" dirty="0"/>
              <a:t>namespace RepoConsoleApp</a:t>
            </a:r>
          </a:p>
          <a:p>
            <a:r>
              <a:rPr lang="et-EE" sz="1400" dirty="0"/>
              <a:t>{</a:t>
            </a:r>
          </a:p>
          <a:p>
            <a:r>
              <a:rPr lang="et-EE" sz="1400" dirty="0"/>
              <a:t>    class Program</a:t>
            </a:r>
          </a:p>
          <a:p>
            <a:r>
              <a:rPr lang="et-EE" sz="1400" dirty="0"/>
              <a:t>    {</a:t>
            </a:r>
          </a:p>
          <a:p>
            <a:r>
              <a:rPr lang="et-EE" sz="1400" dirty="0"/>
              <a:t>        static void Main(string[] args)</a:t>
            </a:r>
          </a:p>
          <a:p>
            <a:r>
              <a:rPr lang="et-EE" sz="1400" dirty="0"/>
              <a:t>        {</a:t>
            </a:r>
          </a:p>
          <a:p>
            <a:r>
              <a:rPr lang="et-EE" sz="1400" dirty="0"/>
              <a:t>            using (var repo = new PersonRepository()) {</a:t>
            </a:r>
          </a:p>
          <a:p>
            <a:r>
              <a:rPr lang="et-EE" sz="1400" dirty="0"/>
              <a:t>                repo.InsertOrUpdate(new Person { FirstName = "Juku", LastName = "Mänd" });</a:t>
            </a:r>
          </a:p>
          <a:p>
            <a:r>
              <a:rPr lang="et-EE" sz="1400" dirty="0"/>
              <a:t>                repo.InsertOrUpdate(new Person { FirstName = "Malle", LastName = "Tamm" });</a:t>
            </a:r>
          </a:p>
          <a:p>
            <a:r>
              <a:rPr lang="et-EE" sz="1400" dirty="0"/>
              <a:t>                repo.Save();</a:t>
            </a:r>
          </a:p>
          <a:p>
            <a:r>
              <a:rPr lang="et-EE" sz="1400" dirty="0"/>
              <a:t>                foreach (var person in repo.All.ToList())</a:t>
            </a:r>
          </a:p>
          <a:p>
            <a:r>
              <a:rPr lang="et-EE" sz="1400" dirty="0"/>
              <a:t>                {</a:t>
            </a:r>
          </a:p>
          <a:p>
            <a:r>
              <a:rPr lang="et-EE" sz="1400" dirty="0"/>
              <a:t>                    Console.WriteLine("{0} {1}", person.FirstName, person.LastName);</a:t>
            </a:r>
          </a:p>
          <a:p>
            <a:r>
              <a:rPr lang="et-EE" sz="1400" dirty="0"/>
              <a:t>                }</a:t>
            </a:r>
          </a:p>
          <a:p>
            <a:r>
              <a:rPr lang="et-EE" sz="1400" dirty="0"/>
              <a:t>            }</a:t>
            </a:r>
          </a:p>
          <a:p>
            <a:endParaRPr lang="et-EE" sz="1400" dirty="0"/>
          </a:p>
          <a:p>
            <a:r>
              <a:rPr lang="et-EE" sz="1400" dirty="0"/>
              <a:t>            Console.ReadLine();</a:t>
            </a:r>
          </a:p>
          <a:p>
            <a:r>
              <a:rPr lang="et-EE" sz="1400" dirty="0"/>
              <a:t>        }</a:t>
            </a:r>
          </a:p>
          <a:p>
            <a:r>
              <a:rPr lang="et-EE" sz="1400" dirty="0"/>
              <a:t>    }</a:t>
            </a:r>
          </a:p>
          <a:p>
            <a:r>
              <a:rPr lang="et-EE" sz="1400" dirty="0"/>
              <a:t>}</a:t>
            </a:r>
          </a:p>
        </p:txBody>
      </p:sp>
      <p:sp>
        <p:nvSpPr>
          <p:cNvPr id="3" name="Slide Number Placeholder 2">
            <a:extLst>
              <a:ext uri="{FF2B5EF4-FFF2-40B4-BE49-F238E27FC236}">
                <a16:creationId xmlns:a16="http://schemas.microsoft.com/office/drawing/2014/main" id="{C3A93389-E45D-754B-902C-3BD5148B21D8}"/>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399108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Repository – universal interface</a:t>
            </a:r>
          </a:p>
        </p:txBody>
      </p:sp>
      <p:sp>
        <p:nvSpPr>
          <p:cNvPr id="4" name="TextBox 3"/>
          <p:cNvSpPr txBox="1"/>
          <p:nvPr/>
        </p:nvSpPr>
        <p:spPr>
          <a:xfrm>
            <a:off x="921790" y="2079750"/>
            <a:ext cx="8856984" cy="3539430"/>
          </a:xfrm>
          <a:prstGeom prst="rect">
            <a:avLst/>
          </a:prstGeom>
          <a:noFill/>
        </p:spPr>
        <p:txBody>
          <a:bodyPr wrap="square" rtlCol="0">
            <a:spAutoFit/>
          </a:bodyPr>
          <a:lstStyle/>
          <a:p>
            <a:r>
              <a:rPr lang="et-EE" sz="1600" dirty="0"/>
              <a:t> public interface IEntityRepository&lt;T&gt; : IDisposable</a:t>
            </a:r>
          </a:p>
          <a:p>
            <a:r>
              <a:rPr lang="et-EE" sz="1600" dirty="0"/>
              <a:t>    {</a:t>
            </a:r>
          </a:p>
          <a:p>
            <a:r>
              <a:rPr lang="et-EE" sz="1600" dirty="0"/>
              <a:t>        IQueryable&lt;T&gt; All { get; }</a:t>
            </a:r>
          </a:p>
          <a:p>
            <a:r>
              <a:rPr lang="et-EE" sz="1600" dirty="0"/>
              <a:t>        IQueryable&lt;T&gt; AllIncluding(params Expression&lt;Func&lt;T, object&gt;&gt;[] includeProperties);</a:t>
            </a:r>
          </a:p>
          <a:p>
            <a:r>
              <a:rPr lang="et-EE" sz="1600" dirty="0"/>
              <a:t>        T Find(int id);</a:t>
            </a:r>
          </a:p>
          <a:p>
            <a:r>
              <a:rPr lang="et-EE" sz="1600" dirty="0"/>
              <a:t>        void InsertOrUpdate(T entity);</a:t>
            </a:r>
          </a:p>
          <a:p>
            <a:r>
              <a:rPr lang="et-EE" sz="1600" dirty="0"/>
              <a:t>        void Delete(int id);</a:t>
            </a:r>
          </a:p>
          <a:p>
            <a:r>
              <a:rPr lang="et-EE" sz="1600" dirty="0"/>
              <a:t>        void Save();</a:t>
            </a:r>
          </a:p>
          <a:p>
            <a:r>
              <a:rPr lang="et-EE" sz="1600" dirty="0"/>
              <a:t>    }</a:t>
            </a:r>
          </a:p>
          <a:p>
            <a:endParaRPr lang="et-EE" sz="1600" dirty="0"/>
          </a:p>
          <a:p>
            <a:r>
              <a:rPr lang="et-EE" sz="1600" dirty="0"/>
              <a:t>    public interface IPersonRepository : IEntityRepository&lt;Person&gt;</a:t>
            </a:r>
          </a:p>
          <a:p>
            <a:r>
              <a:rPr lang="et-EE" sz="1600" dirty="0"/>
              <a:t>    {</a:t>
            </a:r>
          </a:p>
          <a:p>
            <a:endParaRPr lang="et-EE" sz="1600" dirty="0"/>
          </a:p>
          <a:p>
            <a:r>
              <a:rPr lang="et-EE" sz="1600" dirty="0"/>
              <a:t>    }</a:t>
            </a:r>
          </a:p>
        </p:txBody>
      </p:sp>
      <p:sp>
        <p:nvSpPr>
          <p:cNvPr id="3" name="Slide Number Placeholder 2">
            <a:extLst>
              <a:ext uri="{FF2B5EF4-FFF2-40B4-BE49-F238E27FC236}">
                <a16:creationId xmlns:a16="http://schemas.microsoft.com/office/drawing/2014/main" id="{BC609A4F-EAFF-EB4B-AEB7-68F7FC68865F}"/>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510103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Repository - Problems</a:t>
            </a:r>
          </a:p>
        </p:txBody>
      </p:sp>
      <p:sp>
        <p:nvSpPr>
          <p:cNvPr id="3" name="Content Placeholder 2"/>
          <p:cNvSpPr>
            <a:spLocks noGrp="1"/>
          </p:cNvSpPr>
          <p:nvPr>
            <p:ph idx="1"/>
          </p:nvPr>
        </p:nvSpPr>
        <p:spPr/>
        <p:txBody>
          <a:bodyPr/>
          <a:lstStyle/>
          <a:p>
            <a:r>
              <a:rPr lang="en-US" dirty="0"/>
              <a:t>Object graphs</a:t>
            </a:r>
          </a:p>
          <a:p>
            <a:r>
              <a:rPr lang="en-US" dirty="0"/>
              <a:t>Disposed context</a:t>
            </a:r>
          </a:p>
          <a:p>
            <a:r>
              <a:rPr lang="en-US" dirty="0"/>
              <a:t>If possible, avoid graphs. Operate with single objects. (Common in web-</a:t>
            </a:r>
            <a:r>
              <a:rPr lang="en-US" dirty="0" err="1"/>
              <a:t>api</a:t>
            </a:r>
            <a:r>
              <a:rPr lang="en-US" dirty="0"/>
              <a:t>/</a:t>
            </a:r>
            <a:r>
              <a:rPr lang="en-US" dirty="0" err="1"/>
              <a:t>mvc</a:t>
            </a:r>
            <a:r>
              <a:rPr lang="en-US" dirty="0"/>
              <a:t>) </a:t>
            </a:r>
          </a:p>
          <a:p>
            <a:endParaRPr lang="en-US" dirty="0"/>
          </a:p>
        </p:txBody>
      </p:sp>
      <p:sp>
        <p:nvSpPr>
          <p:cNvPr id="4" name="Slide Number Placeholder 3">
            <a:extLst>
              <a:ext uri="{FF2B5EF4-FFF2-40B4-BE49-F238E27FC236}">
                <a16:creationId xmlns:a16="http://schemas.microsoft.com/office/drawing/2014/main" id="{07C3A41B-6153-3B45-B1D4-81AF555AD583}"/>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54447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Repository – one more time</a:t>
            </a:r>
          </a:p>
        </p:txBody>
      </p:sp>
      <p:sp>
        <p:nvSpPr>
          <p:cNvPr id="3" name="Content Placeholder 2"/>
          <p:cNvSpPr>
            <a:spLocks noGrp="1"/>
          </p:cNvSpPr>
          <p:nvPr>
            <p:ph idx="1"/>
          </p:nvPr>
        </p:nvSpPr>
        <p:spPr/>
        <p:txBody>
          <a:bodyPr/>
          <a:lstStyle/>
          <a:p>
            <a:r>
              <a:rPr lang="en-US" dirty="0"/>
              <a:t>Repo – container, data storage engine capsulation</a:t>
            </a:r>
          </a:p>
          <a:p>
            <a:r>
              <a:rPr lang="en-US" dirty="0"/>
              <a:t>Typically CRUD methods, to operate on some concrete class</a:t>
            </a:r>
          </a:p>
          <a:p>
            <a:r>
              <a:rPr lang="en-US" dirty="0"/>
              <a:t>Real data storage engine, with its implementation details is hidden from user</a:t>
            </a:r>
          </a:p>
          <a:p>
            <a:r>
              <a:rPr lang="en-US" dirty="0"/>
              <a:t>Possibility to easily replace storage mechanism within application</a:t>
            </a:r>
          </a:p>
        </p:txBody>
      </p:sp>
      <p:sp>
        <p:nvSpPr>
          <p:cNvPr id="4" name="Slide Number Placeholder 3">
            <a:extLst>
              <a:ext uri="{FF2B5EF4-FFF2-40B4-BE49-F238E27FC236}">
                <a16:creationId xmlns:a16="http://schemas.microsoft.com/office/drawing/2014/main" id="{2EA35688-F2D6-DA43-A180-97CF9138B8D4}"/>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03383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Repository – generic interface</a:t>
            </a:r>
          </a:p>
        </p:txBody>
      </p:sp>
      <p:sp>
        <p:nvSpPr>
          <p:cNvPr id="4" name="TextBox 3"/>
          <p:cNvSpPr txBox="1"/>
          <p:nvPr/>
        </p:nvSpPr>
        <p:spPr>
          <a:xfrm>
            <a:off x="761295" y="1690688"/>
            <a:ext cx="11133855" cy="4801314"/>
          </a:xfrm>
          <a:prstGeom prst="rect">
            <a:avLst/>
          </a:prstGeom>
          <a:solidFill>
            <a:schemeClr val="tx1"/>
          </a:solidFill>
        </p:spPr>
        <p:txBody>
          <a:bodyPr wrap="square" rtlCol="0">
            <a:spAutoFit/>
          </a:bodyPr>
          <a:lstStyle/>
          <a:p>
            <a:r>
              <a:rPr lang="en-US" dirty="0">
                <a:solidFill>
                  <a:srgbClr val="009695"/>
                </a:solidFill>
                <a:latin typeface="Menlo" panose="020B0609030804020204" pitchFamily="49" charset="0"/>
              </a:rPr>
              <a:t>public</a:t>
            </a:r>
            <a:r>
              <a:rPr lang="en-US" dirty="0">
                <a:solidFill>
                  <a:srgbClr val="222222"/>
                </a:solidFill>
                <a:latin typeface="Menlo" panose="020B0609030804020204" pitchFamily="49" charset="0"/>
              </a:rPr>
              <a:t> </a:t>
            </a:r>
            <a:r>
              <a:rPr lang="en-US" dirty="0">
                <a:solidFill>
                  <a:srgbClr val="009695"/>
                </a:solidFill>
                <a:latin typeface="Menlo" panose="020B0609030804020204" pitchFamily="49" charset="0"/>
              </a:rPr>
              <a:t>interface</a:t>
            </a:r>
            <a:r>
              <a:rPr lang="en-US" dirty="0">
                <a:solidFill>
                  <a:srgbClr val="222222"/>
                </a:solidFill>
                <a:latin typeface="Menlo" panose="020B0609030804020204" pitchFamily="49" charset="0"/>
              </a:rPr>
              <a:t> </a:t>
            </a:r>
            <a:r>
              <a:rPr lang="en-US" dirty="0" err="1">
                <a:solidFill>
                  <a:srgbClr val="3363A4"/>
                </a:solidFill>
                <a:latin typeface="Menlo" panose="020B0609030804020204" pitchFamily="49" charset="0"/>
              </a:rPr>
              <a:t>IRepository</a:t>
            </a:r>
            <a:r>
              <a:rPr lang="en-US" dirty="0">
                <a:solidFill>
                  <a:srgbClr val="222222"/>
                </a:solidFill>
                <a:latin typeface="Menlo" panose="020B0609030804020204" pitchFamily="49" charset="0"/>
              </a:rPr>
              <a:t>&lt;</a:t>
            </a:r>
            <a:r>
              <a:rPr lang="en-US" dirty="0" err="1">
                <a:solidFill>
                  <a:srgbClr val="3363A4"/>
                </a:solidFill>
                <a:latin typeface="Menlo" panose="020B0609030804020204" pitchFamily="49" charset="0"/>
              </a:rPr>
              <a:t>TEntity</a:t>
            </a:r>
            <a:r>
              <a:rPr lang="en-US" dirty="0">
                <a:solidFill>
                  <a:srgbClr val="222222"/>
                </a:solidFill>
                <a:latin typeface="Menlo" panose="020B0609030804020204" pitchFamily="49" charset="0"/>
              </a:rPr>
              <a:t>&gt; </a:t>
            </a:r>
            <a:r>
              <a:rPr lang="en-US" dirty="0">
                <a:solidFill>
                  <a:srgbClr val="009695"/>
                </a:solidFill>
                <a:latin typeface="Menlo" panose="020B0609030804020204" pitchFamily="49" charset="0"/>
              </a:rPr>
              <a:t>where</a:t>
            </a:r>
            <a:r>
              <a:rPr lang="en-US" dirty="0">
                <a:solidFill>
                  <a:srgbClr val="222222"/>
                </a:solidFill>
                <a:latin typeface="Menlo" panose="020B0609030804020204" pitchFamily="49" charset="0"/>
              </a:rPr>
              <a:t> </a:t>
            </a:r>
            <a:r>
              <a:rPr lang="en-US" dirty="0" err="1">
                <a:solidFill>
                  <a:srgbClr val="3363A4"/>
                </a:solidFill>
                <a:latin typeface="Menlo" panose="020B0609030804020204" pitchFamily="49" charset="0"/>
              </a:rPr>
              <a:t>TEntity</a:t>
            </a:r>
            <a:r>
              <a:rPr lang="en-US" dirty="0">
                <a:solidFill>
                  <a:srgbClr val="222222"/>
                </a:solidFill>
                <a:latin typeface="Menlo" panose="020B0609030804020204" pitchFamily="49" charset="0"/>
              </a:rPr>
              <a:t> : </a:t>
            </a:r>
            <a:r>
              <a:rPr lang="en-US" dirty="0" err="1">
                <a:solidFill>
                  <a:srgbClr val="3363A4"/>
                </a:solidFill>
                <a:latin typeface="Menlo" panose="020B0609030804020204" pitchFamily="49" charset="0"/>
              </a:rPr>
              <a:t>BaseEntity</a:t>
            </a:r>
            <a:br>
              <a:rPr lang="en-US" dirty="0">
                <a:latin typeface="Menlo" panose="020B0609030804020204" pitchFamily="49" charset="0"/>
              </a:rPr>
            </a:br>
            <a:r>
              <a:rPr lang="en-US" dirty="0">
                <a:solidFill>
                  <a:srgbClr val="222222"/>
                </a:solidFill>
                <a:latin typeface="Menlo" panose="020B0609030804020204" pitchFamily="49" charset="0"/>
              </a:rPr>
              <a:t>{</a:t>
            </a:r>
            <a:br>
              <a:rPr lang="en-US" dirty="0">
                <a:latin typeface="Menlo" panose="020B0609030804020204" pitchFamily="49" charset="0"/>
              </a:rPr>
            </a:br>
            <a:r>
              <a:rPr lang="en-US" dirty="0">
                <a:solidFill>
                  <a:srgbClr val="222222"/>
                </a:solidFill>
                <a:latin typeface="Menlo" panose="020B0609030804020204" pitchFamily="49" charset="0"/>
              </a:rPr>
              <a:t>    </a:t>
            </a:r>
            <a:r>
              <a:rPr lang="en-US" dirty="0" err="1">
                <a:solidFill>
                  <a:srgbClr val="3363A4"/>
                </a:solidFill>
                <a:latin typeface="Menlo" panose="020B0609030804020204" pitchFamily="49" charset="0"/>
              </a:rPr>
              <a:t>IEnumerable</a:t>
            </a:r>
            <a:r>
              <a:rPr lang="en-US" dirty="0">
                <a:solidFill>
                  <a:srgbClr val="222222"/>
                </a:solidFill>
                <a:latin typeface="Menlo" panose="020B0609030804020204" pitchFamily="49" charset="0"/>
              </a:rPr>
              <a:t>&lt;</a:t>
            </a:r>
            <a:r>
              <a:rPr lang="en-US" dirty="0" err="1">
                <a:solidFill>
                  <a:srgbClr val="3363A4"/>
                </a:solidFill>
                <a:latin typeface="Menlo" panose="020B0609030804020204" pitchFamily="49" charset="0"/>
              </a:rPr>
              <a:t>TEntity</a:t>
            </a:r>
            <a:r>
              <a:rPr lang="en-US" dirty="0">
                <a:solidFill>
                  <a:srgbClr val="222222"/>
                </a:solidFill>
                <a:latin typeface="Menlo" panose="020B0609030804020204" pitchFamily="49" charset="0"/>
              </a:rPr>
              <a:t>&gt; All();</a:t>
            </a:r>
            <a:br>
              <a:rPr lang="en-US" dirty="0">
                <a:latin typeface="Menlo" panose="020B0609030804020204" pitchFamily="49" charset="0"/>
              </a:rPr>
            </a:br>
            <a:r>
              <a:rPr lang="en-US" dirty="0">
                <a:solidFill>
                  <a:srgbClr val="222222"/>
                </a:solidFill>
                <a:latin typeface="Menlo" panose="020B0609030804020204" pitchFamily="49" charset="0"/>
              </a:rPr>
              <a:t>    </a:t>
            </a:r>
            <a:r>
              <a:rPr lang="en-US" dirty="0">
                <a:solidFill>
                  <a:srgbClr val="3363A4"/>
                </a:solidFill>
                <a:latin typeface="Menlo" panose="020B0609030804020204" pitchFamily="49" charset="0"/>
              </a:rPr>
              <a:t>Task</a:t>
            </a:r>
            <a:r>
              <a:rPr lang="en-US" dirty="0">
                <a:solidFill>
                  <a:srgbClr val="222222"/>
                </a:solidFill>
                <a:latin typeface="Menlo" panose="020B0609030804020204" pitchFamily="49" charset="0"/>
              </a:rPr>
              <a:t>&lt;</a:t>
            </a:r>
            <a:r>
              <a:rPr lang="en-US" dirty="0" err="1">
                <a:solidFill>
                  <a:srgbClr val="3363A4"/>
                </a:solidFill>
                <a:latin typeface="Menlo" panose="020B0609030804020204" pitchFamily="49" charset="0"/>
              </a:rPr>
              <a:t>IEnumerable</a:t>
            </a:r>
            <a:r>
              <a:rPr lang="en-US" dirty="0">
                <a:solidFill>
                  <a:srgbClr val="222222"/>
                </a:solidFill>
                <a:latin typeface="Menlo" panose="020B0609030804020204" pitchFamily="49" charset="0"/>
              </a:rPr>
              <a:t>&lt;</a:t>
            </a:r>
            <a:r>
              <a:rPr lang="en-US" dirty="0" err="1">
                <a:solidFill>
                  <a:srgbClr val="3363A4"/>
                </a:solidFill>
                <a:latin typeface="Menlo" panose="020B0609030804020204" pitchFamily="49" charset="0"/>
              </a:rPr>
              <a:t>TEntity</a:t>
            </a:r>
            <a:r>
              <a:rPr lang="en-US" dirty="0">
                <a:solidFill>
                  <a:srgbClr val="222222"/>
                </a:solidFill>
                <a:latin typeface="Menlo" panose="020B0609030804020204" pitchFamily="49" charset="0"/>
              </a:rPr>
              <a:t>&gt;&gt; </a:t>
            </a:r>
            <a:r>
              <a:rPr lang="en-US" dirty="0" err="1">
                <a:solidFill>
                  <a:srgbClr val="222222"/>
                </a:solidFill>
                <a:latin typeface="Menlo" panose="020B0609030804020204" pitchFamily="49" charset="0"/>
              </a:rPr>
              <a:t>AllAsync</a:t>
            </a:r>
            <a:r>
              <a:rPr lang="en-US" dirty="0">
                <a:solidFill>
                  <a:srgbClr val="222222"/>
                </a:solidFill>
                <a:latin typeface="Menlo" panose="020B0609030804020204" pitchFamily="49" charset="0"/>
              </a:rPr>
              <a:t>();</a:t>
            </a:r>
            <a:br>
              <a:rPr lang="en-US" dirty="0">
                <a:latin typeface="Menlo" panose="020B0609030804020204" pitchFamily="49" charset="0"/>
              </a:rPr>
            </a:br>
            <a:br>
              <a:rPr lang="en-US" dirty="0">
                <a:latin typeface="Menlo" panose="020B0609030804020204" pitchFamily="49" charset="0"/>
              </a:rPr>
            </a:br>
            <a:r>
              <a:rPr lang="en-US" dirty="0">
                <a:solidFill>
                  <a:srgbClr val="222222"/>
                </a:solidFill>
                <a:latin typeface="Menlo" panose="020B0609030804020204" pitchFamily="49" charset="0"/>
              </a:rPr>
              <a:t>    </a:t>
            </a:r>
            <a:r>
              <a:rPr lang="en-US" dirty="0" err="1">
                <a:solidFill>
                  <a:srgbClr val="3363A4"/>
                </a:solidFill>
                <a:latin typeface="Menlo" panose="020B0609030804020204" pitchFamily="49" charset="0"/>
              </a:rPr>
              <a:t>TEntity</a:t>
            </a:r>
            <a:r>
              <a:rPr lang="en-US" dirty="0">
                <a:solidFill>
                  <a:srgbClr val="222222"/>
                </a:solidFill>
                <a:latin typeface="Menlo" panose="020B0609030804020204" pitchFamily="49" charset="0"/>
              </a:rPr>
              <a:t> Find(</a:t>
            </a:r>
            <a:r>
              <a:rPr lang="en-US" dirty="0" err="1">
                <a:solidFill>
                  <a:srgbClr val="009695"/>
                </a:solidFill>
                <a:latin typeface="Menlo" panose="020B0609030804020204" pitchFamily="49" charset="0"/>
              </a:rPr>
              <a:t>params</a:t>
            </a:r>
            <a:r>
              <a:rPr lang="en-US" dirty="0">
                <a:solidFill>
                  <a:srgbClr val="222222"/>
                </a:solidFill>
                <a:latin typeface="Menlo" panose="020B0609030804020204" pitchFamily="49" charset="0"/>
              </a:rPr>
              <a:t> </a:t>
            </a:r>
            <a:r>
              <a:rPr lang="en-US" dirty="0">
                <a:solidFill>
                  <a:srgbClr val="009695"/>
                </a:solidFill>
                <a:latin typeface="Menlo" panose="020B0609030804020204" pitchFamily="49" charset="0"/>
              </a:rPr>
              <a:t>object</a:t>
            </a:r>
            <a:r>
              <a:rPr lang="en-US" dirty="0">
                <a:solidFill>
                  <a:srgbClr val="222222"/>
                </a:solidFill>
                <a:latin typeface="Menlo" panose="020B0609030804020204" pitchFamily="49" charset="0"/>
              </a:rPr>
              <a:t>[] id);</a:t>
            </a:r>
            <a:br>
              <a:rPr lang="en-US" dirty="0">
                <a:latin typeface="Menlo" panose="020B0609030804020204" pitchFamily="49" charset="0"/>
              </a:rPr>
            </a:br>
            <a:r>
              <a:rPr lang="en-US" dirty="0">
                <a:solidFill>
                  <a:srgbClr val="222222"/>
                </a:solidFill>
                <a:latin typeface="Menlo" panose="020B0609030804020204" pitchFamily="49" charset="0"/>
              </a:rPr>
              <a:t>    </a:t>
            </a:r>
            <a:r>
              <a:rPr lang="en-US" dirty="0">
                <a:solidFill>
                  <a:srgbClr val="3363A4"/>
                </a:solidFill>
                <a:latin typeface="Menlo" panose="020B0609030804020204" pitchFamily="49" charset="0"/>
              </a:rPr>
              <a:t>Task</a:t>
            </a:r>
            <a:r>
              <a:rPr lang="en-US" dirty="0">
                <a:solidFill>
                  <a:srgbClr val="222222"/>
                </a:solidFill>
                <a:latin typeface="Menlo" panose="020B0609030804020204" pitchFamily="49" charset="0"/>
              </a:rPr>
              <a:t>&lt;</a:t>
            </a:r>
            <a:r>
              <a:rPr lang="en-US" dirty="0" err="1">
                <a:solidFill>
                  <a:srgbClr val="3363A4"/>
                </a:solidFill>
                <a:latin typeface="Menlo" panose="020B0609030804020204" pitchFamily="49" charset="0"/>
              </a:rPr>
              <a:t>TEntity</a:t>
            </a:r>
            <a:r>
              <a:rPr lang="en-US" dirty="0">
                <a:solidFill>
                  <a:srgbClr val="222222"/>
                </a:solidFill>
                <a:latin typeface="Menlo" panose="020B0609030804020204" pitchFamily="49" charset="0"/>
              </a:rPr>
              <a:t>&gt; </a:t>
            </a:r>
            <a:r>
              <a:rPr lang="en-US" dirty="0" err="1">
                <a:solidFill>
                  <a:srgbClr val="222222"/>
                </a:solidFill>
                <a:latin typeface="Menlo" panose="020B0609030804020204" pitchFamily="49" charset="0"/>
              </a:rPr>
              <a:t>FindAsync</a:t>
            </a:r>
            <a:r>
              <a:rPr lang="en-US" dirty="0">
                <a:solidFill>
                  <a:srgbClr val="222222"/>
                </a:solidFill>
                <a:latin typeface="Menlo" panose="020B0609030804020204" pitchFamily="49" charset="0"/>
              </a:rPr>
              <a:t>(</a:t>
            </a:r>
            <a:r>
              <a:rPr lang="en-US" dirty="0" err="1">
                <a:solidFill>
                  <a:srgbClr val="009695"/>
                </a:solidFill>
                <a:latin typeface="Menlo" panose="020B0609030804020204" pitchFamily="49" charset="0"/>
              </a:rPr>
              <a:t>params</a:t>
            </a:r>
            <a:r>
              <a:rPr lang="en-US" dirty="0">
                <a:solidFill>
                  <a:srgbClr val="222222"/>
                </a:solidFill>
                <a:latin typeface="Menlo" panose="020B0609030804020204" pitchFamily="49" charset="0"/>
              </a:rPr>
              <a:t> </a:t>
            </a:r>
            <a:r>
              <a:rPr lang="en-US" dirty="0">
                <a:solidFill>
                  <a:srgbClr val="009695"/>
                </a:solidFill>
                <a:latin typeface="Menlo" panose="020B0609030804020204" pitchFamily="49" charset="0"/>
              </a:rPr>
              <a:t>object</a:t>
            </a:r>
            <a:r>
              <a:rPr lang="en-US" dirty="0">
                <a:solidFill>
                  <a:srgbClr val="222222"/>
                </a:solidFill>
                <a:latin typeface="Menlo" panose="020B0609030804020204" pitchFamily="49" charset="0"/>
              </a:rPr>
              <a:t>[] id);</a:t>
            </a:r>
            <a:br>
              <a:rPr lang="en-US" dirty="0">
                <a:latin typeface="Menlo" panose="020B0609030804020204" pitchFamily="49" charset="0"/>
              </a:rPr>
            </a:br>
            <a:br>
              <a:rPr lang="en-US" dirty="0">
                <a:latin typeface="Menlo" panose="020B0609030804020204" pitchFamily="49" charset="0"/>
              </a:rPr>
            </a:br>
            <a:r>
              <a:rPr lang="en-US" dirty="0">
                <a:solidFill>
                  <a:srgbClr val="222222"/>
                </a:solidFill>
                <a:latin typeface="Menlo" panose="020B0609030804020204" pitchFamily="49" charset="0"/>
              </a:rPr>
              <a:t>    </a:t>
            </a:r>
            <a:r>
              <a:rPr lang="en-US" dirty="0">
                <a:solidFill>
                  <a:srgbClr val="009695"/>
                </a:solidFill>
                <a:latin typeface="Menlo" panose="020B0609030804020204" pitchFamily="49" charset="0"/>
              </a:rPr>
              <a:t>void</a:t>
            </a:r>
            <a:r>
              <a:rPr lang="en-US" dirty="0">
                <a:solidFill>
                  <a:srgbClr val="222222"/>
                </a:solidFill>
                <a:latin typeface="Menlo" panose="020B0609030804020204" pitchFamily="49" charset="0"/>
              </a:rPr>
              <a:t> Add(</a:t>
            </a:r>
            <a:r>
              <a:rPr lang="en-US" dirty="0" err="1">
                <a:solidFill>
                  <a:srgbClr val="3363A4"/>
                </a:solidFill>
                <a:latin typeface="Menlo" panose="020B0609030804020204" pitchFamily="49" charset="0"/>
              </a:rPr>
              <a:t>TEntity</a:t>
            </a:r>
            <a:r>
              <a:rPr lang="en-US" dirty="0">
                <a:solidFill>
                  <a:srgbClr val="222222"/>
                </a:solidFill>
                <a:latin typeface="Menlo" panose="020B0609030804020204" pitchFamily="49" charset="0"/>
              </a:rPr>
              <a:t> entity);</a:t>
            </a:r>
            <a:br>
              <a:rPr lang="en-US" dirty="0">
                <a:latin typeface="Menlo" panose="020B0609030804020204" pitchFamily="49" charset="0"/>
              </a:rPr>
            </a:br>
            <a:r>
              <a:rPr lang="en-US" dirty="0">
                <a:solidFill>
                  <a:srgbClr val="222222"/>
                </a:solidFill>
                <a:latin typeface="Menlo" panose="020B0609030804020204" pitchFamily="49" charset="0"/>
              </a:rPr>
              <a:t>    </a:t>
            </a:r>
            <a:r>
              <a:rPr lang="en-US" dirty="0">
                <a:solidFill>
                  <a:srgbClr val="3363A4"/>
                </a:solidFill>
                <a:latin typeface="Menlo" panose="020B0609030804020204" pitchFamily="49" charset="0"/>
              </a:rPr>
              <a:t>Task</a:t>
            </a:r>
            <a:r>
              <a:rPr lang="en-US" dirty="0">
                <a:solidFill>
                  <a:srgbClr val="222222"/>
                </a:solidFill>
                <a:latin typeface="Menlo" panose="020B0609030804020204" pitchFamily="49" charset="0"/>
              </a:rPr>
              <a:t> </a:t>
            </a:r>
            <a:r>
              <a:rPr lang="en-US" dirty="0" err="1">
                <a:solidFill>
                  <a:srgbClr val="222222"/>
                </a:solidFill>
                <a:latin typeface="Menlo" panose="020B0609030804020204" pitchFamily="49" charset="0"/>
              </a:rPr>
              <a:t>AddAsync</a:t>
            </a:r>
            <a:r>
              <a:rPr lang="en-US" dirty="0">
                <a:solidFill>
                  <a:srgbClr val="222222"/>
                </a:solidFill>
                <a:latin typeface="Menlo" panose="020B0609030804020204" pitchFamily="49" charset="0"/>
              </a:rPr>
              <a:t>(</a:t>
            </a:r>
            <a:r>
              <a:rPr lang="en-US" dirty="0" err="1">
                <a:solidFill>
                  <a:srgbClr val="3363A4"/>
                </a:solidFill>
                <a:latin typeface="Menlo" panose="020B0609030804020204" pitchFamily="49" charset="0"/>
              </a:rPr>
              <a:t>TEntity</a:t>
            </a:r>
            <a:r>
              <a:rPr lang="en-US" dirty="0">
                <a:solidFill>
                  <a:srgbClr val="222222"/>
                </a:solidFill>
                <a:latin typeface="Menlo" panose="020B0609030804020204" pitchFamily="49" charset="0"/>
              </a:rPr>
              <a:t> entity);</a:t>
            </a:r>
            <a:br>
              <a:rPr lang="en-US" dirty="0">
                <a:latin typeface="Menlo" panose="020B0609030804020204" pitchFamily="49" charset="0"/>
              </a:rPr>
            </a:br>
            <a:br>
              <a:rPr lang="en-US" dirty="0">
                <a:latin typeface="Menlo" panose="020B0609030804020204" pitchFamily="49" charset="0"/>
              </a:rPr>
            </a:br>
            <a:r>
              <a:rPr lang="en-US" dirty="0">
                <a:solidFill>
                  <a:srgbClr val="222222"/>
                </a:solidFill>
                <a:latin typeface="Menlo" panose="020B0609030804020204" pitchFamily="49" charset="0"/>
              </a:rPr>
              <a:t>    </a:t>
            </a:r>
            <a:r>
              <a:rPr lang="en-US" dirty="0" err="1">
                <a:solidFill>
                  <a:srgbClr val="3363A4"/>
                </a:solidFill>
                <a:latin typeface="Menlo" panose="020B0609030804020204" pitchFamily="49" charset="0"/>
              </a:rPr>
              <a:t>TEntity</a:t>
            </a:r>
            <a:r>
              <a:rPr lang="en-US" dirty="0">
                <a:solidFill>
                  <a:srgbClr val="222222"/>
                </a:solidFill>
                <a:latin typeface="Menlo" panose="020B0609030804020204" pitchFamily="49" charset="0"/>
              </a:rPr>
              <a:t> Update(</a:t>
            </a:r>
            <a:r>
              <a:rPr lang="en-US" dirty="0" err="1">
                <a:solidFill>
                  <a:srgbClr val="3363A4"/>
                </a:solidFill>
                <a:latin typeface="Menlo" panose="020B0609030804020204" pitchFamily="49" charset="0"/>
              </a:rPr>
              <a:t>TEntity</a:t>
            </a:r>
            <a:r>
              <a:rPr lang="en-US" dirty="0">
                <a:solidFill>
                  <a:srgbClr val="222222"/>
                </a:solidFill>
                <a:latin typeface="Menlo" panose="020B0609030804020204" pitchFamily="49" charset="0"/>
              </a:rPr>
              <a:t> entity);</a:t>
            </a:r>
            <a:br>
              <a:rPr lang="en-US" dirty="0">
                <a:latin typeface="Menlo" panose="020B0609030804020204" pitchFamily="49" charset="0"/>
              </a:rPr>
            </a:br>
            <a:br>
              <a:rPr lang="en-US" dirty="0">
                <a:latin typeface="Menlo" panose="020B0609030804020204" pitchFamily="49" charset="0"/>
              </a:rPr>
            </a:br>
            <a:r>
              <a:rPr lang="en-US" dirty="0">
                <a:solidFill>
                  <a:srgbClr val="222222"/>
                </a:solidFill>
                <a:latin typeface="Menlo" panose="020B0609030804020204" pitchFamily="49" charset="0"/>
              </a:rPr>
              <a:t>    </a:t>
            </a:r>
            <a:r>
              <a:rPr lang="en-US" dirty="0">
                <a:solidFill>
                  <a:srgbClr val="009695"/>
                </a:solidFill>
                <a:latin typeface="Menlo" panose="020B0609030804020204" pitchFamily="49" charset="0"/>
              </a:rPr>
              <a:t>void</a:t>
            </a:r>
            <a:r>
              <a:rPr lang="en-US" dirty="0">
                <a:solidFill>
                  <a:srgbClr val="222222"/>
                </a:solidFill>
                <a:latin typeface="Menlo" panose="020B0609030804020204" pitchFamily="49" charset="0"/>
              </a:rPr>
              <a:t> Remove(</a:t>
            </a:r>
            <a:r>
              <a:rPr lang="en-US" dirty="0" err="1">
                <a:solidFill>
                  <a:srgbClr val="3363A4"/>
                </a:solidFill>
                <a:latin typeface="Menlo" panose="020B0609030804020204" pitchFamily="49" charset="0"/>
              </a:rPr>
              <a:t>TEntity</a:t>
            </a:r>
            <a:r>
              <a:rPr lang="en-US" dirty="0">
                <a:solidFill>
                  <a:srgbClr val="222222"/>
                </a:solidFill>
                <a:latin typeface="Menlo" panose="020B0609030804020204" pitchFamily="49" charset="0"/>
              </a:rPr>
              <a:t> entity);</a:t>
            </a:r>
            <a:br>
              <a:rPr lang="en-US" dirty="0">
                <a:latin typeface="Menlo" panose="020B0609030804020204" pitchFamily="49" charset="0"/>
              </a:rPr>
            </a:br>
            <a:br>
              <a:rPr lang="en-US" dirty="0">
                <a:latin typeface="Menlo" panose="020B0609030804020204" pitchFamily="49" charset="0"/>
              </a:rPr>
            </a:br>
            <a:r>
              <a:rPr lang="en-US" dirty="0">
                <a:solidFill>
                  <a:srgbClr val="222222"/>
                </a:solidFill>
                <a:latin typeface="Menlo" panose="020B0609030804020204" pitchFamily="49" charset="0"/>
              </a:rPr>
              <a:t>    </a:t>
            </a:r>
            <a:r>
              <a:rPr lang="en-US" dirty="0">
                <a:solidFill>
                  <a:srgbClr val="009695"/>
                </a:solidFill>
                <a:latin typeface="Menlo" panose="020B0609030804020204" pitchFamily="49" charset="0"/>
              </a:rPr>
              <a:t>void</a:t>
            </a:r>
            <a:r>
              <a:rPr lang="en-US" dirty="0">
                <a:solidFill>
                  <a:srgbClr val="222222"/>
                </a:solidFill>
                <a:latin typeface="Menlo" panose="020B0609030804020204" pitchFamily="49" charset="0"/>
              </a:rPr>
              <a:t> Remove(</a:t>
            </a:r>
            <a:r>
              <a:rPr lang="en-US" dirty="0" err="1">
                <a:solidFill>
                  <a:srgbClr val="009695"/>
                </a:solidFill>
                <a:latin typeface="Menlo" panose="020B0609030804020204" pitchFamily="49" charset="0"/>
              </a:rPr>
              <a:t>params</a:t>
            </a:r>
            <a:r>
              <a:rPr lang="en-US" dirty="0">
                <a:solidFill>
                  <a:srgbClr val="222222"/>
                </a:solidFill>
                <a:latin typeface="Menlo" panose="020B0609030804020204" pitchFamily="49" charset="0"/>
              </a:rPr>
              <a:t> </a:t>
            </a:r>
            <a:r>
              <a:rPr lang="en-US" dirty="0">
                <a:solidFill>
                  <a:srgbClr val="009695"/>
                </a:solidFill>
                <a:latin typeface="Menlo" panose="020B0609030804020204" pitchFamily="49" charset="0"/>
              </a:rPr>
              <a:t>object</a:t>
            </a:r>
            <a:r>
              <a:rPr lang="en-US" dirty="0">
                <a:solidFill>
                  <a:srgbClr val="222222"/>
                </a:solidFill>
                <a:latin typeface="Menlo" panose="020B0609030804020204" pitchFamily="49" charset="0"/>
              </a:rPr>
              <a:t>[] id);</a:t>
            </a:r>
            <a:br>
              <a:rPr lang="en-US" dirty="0">
                <a:latin typeface="Menlo" panose="020B0609030804020204" pitchFamily="49" charset="0"/>
              </a:rPr>
            </a:br>
            <a:r>
              <a:rPr lang="en-US" dirty="0">
                <a:solidFill>
                  <a:srgbClr val="222222"/>
                </a:solidFill>
                <a:latin typeface="Menlo" panose="020B0609030804020204" pitchFamily="49" charset="0"/>
              </a:rPr>
              <a:t>}</a:t>
            </a:r>
            <a:endParaRPr lang="et-EE" dirty="0"/>
          </a:p>
        </p:txBody>
      </p:sp>
      <p:sp>
        <p:nvSpPr>
          <p:cNvPr id="3" name="Slide Number Placeholder 2">
            <a:extLst>
              <a:ext uri="{FF2B5EF4-FFF2-40B4-BE49-F238E27FC236}">
                <a16:creationId xmlns:a16="http://schemas.microsoft.com/office/drawing/2014/main" id="{8007A1C4-87B4-E44C-9CB8-610EA70D3975}"/>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411259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Repository - generic</a:t>
            </a:r>
          </a:p>
        </p:txBody>
      </p:sp>
      <p:sp>
        <p:nvSpPr>
          <p:cNvPr id="4" name="TextBox 3"/>
          <p:cNvSpPr txBox="1"/>
          <p:nvPr/>
        </p:nvSpPr>
        <p:spPr>
          <a:xfrm>
            <a:off x="0" y="1595021"/>
            <a:ext cx="12192000" cy="5262979"/>
          </a:xfrm>
          <a:prstGeom prst="rect">
            <a:avLst/>
          </a:prstGeom>
          <a:solidFill>
            <a:schemeClr val="tx1"/>
          </a:solidFill>
        </p:spPr>
        <p:txBody>
          <a:bodyPr wrap="square" rtlCol="0">
            <a:spAutoFit/>
          </a:bodyPr>
          <a:lstStyle/>
          <a:p>
            <a:r>
              <a:rPr lang="en-US" sz="1400" dirty="0">
                <a:solidFill>
                  <a:srgbClr val="009695"/>
                </a:solidFill>
                <a:latin typeface="Menlo" panose="020B0609030804020204" pitchFamily="49" charset="0"/>
              </a:rPr>
              <a:t>public</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class</a:t>
            </a:r>
            <a:r>
              <a:rPr lang="en-US" sz="1400" dirty="0">
                <a:solidFill>
                  <a:srgbClr val="222222"/>
                </a:solidFill>
                <a:latin typeface="Menlo" panose="020B0609030804020204" pitchFamily="49" charset="0"/>
              </a:rPr>
              <a:t> </a:t>
            </a:r>
            <a:r>
              <a:rPr lang="en-US" sz="1400" dirty="0" err="1">
                <a:solidFill>
                  <a:srgbClr val="3363A4"/>
                </a:solidFill>
                <a:latin typeface="Menlo" panose="020B0609030804020204" pitchFamily="49" charset="0"/>
              </a:rPr>
              <a:t>EFRepository</a:t>
            </a:r>
            <a:r>
              <a:rPr lang="en-US" sz="1400" dirty="0">
                <a:solidFill>
                  <a:srgbClr val="222222"/>
                </a:solidFill>
                <a:latin typeface="Menlo" panose="020B0609030804020204" pitchFamily="49" charset="0"/>
              </a:rPr>
              <a:t>&lt;</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&gt; : </a:t>
            </a:r>
            <a:r>
              <a:rPr lang="en-US" sz="1400" dirty="0" err="1">
                <a:solidFill>
                  <a:srgbClr val="3363A4"/>
                </a:solidFill>
                <a:latin typeface="Menlo" panose="020B0609030804020204" pitchFamily="49" charset="0"/>
              </a:rPr>
              <a:t>IRepository</a:t>
            </a:r>
            <a:r>
              <a:rPr lang="en-US" sz="1400" dirty="0">
                <a:solidFill>
                  <a:srgbClr val="222222"/>
                </a:solidFill>
                <a:latin typeface="Menlo" panose="020B0609030804020204" pitchFamily="49" charset="0"/>
              </a:rPr>
              <a:t>&lt;</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&gt; </a:t>
            </a:r>
            <a:r>
              <a:rPr lang="en-US" sz="1400" dirty="0">
                <a:solidFill>
                  <a:srgbClr val="009695"/>
                </a:solidFill>
                <a:latin typeface="Menlo" panose="020B0609030804020204" pitchFamily="49" charset="0"/>
              </a:rPr>
              <a:t>where</a:t>
            </a:r>
            <a:r>
              <a:rPr lang="en-US" sz="1400" dirty="0">
                <a:solidFill>
                  <a:srgbClr val="222222"/>
                </a:solidFill>
                <a:latin typeface="Menlo" panose="020B0609030804020204" pitchFamily="49" charset="0"/>
              </a:rPr>
              <a:t> </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 : </a:t>
            </a:r>
            <a:r>
              <a:rPr lang="en-US" sz="1400" dirty="0" err="1">
                <a:solidFill>
                  <a:srgbClr val="3363A4"/>
                </a:solidFill>
                <a:latin typeface="Menlo" panose="020B0609030804020204" pitchFamily="49" charset="0"/>
              </a:rPr>
              <a:t>BaseEntity</a:t>
            </a:r>
            <a:br>
              <a:rPr lang="en-US" sz="1400" dirty="0">
                <a:latin typeface="Menlo" panose="020B0609030804020204" pitchFamily="49" charset="0"/>
              </a:rPr>
            </a:br>
            <a:r>
              <a:rPr lang="en-US" sz="1400" dirty="0">
                <a:solidFill>
                  <a:srgbClr val="222222"/>
                </a:solidFill>
                <a:latin typeface="Menlo" panose="020B0609030804020204" pitchFamily="49" charset="0"/>
              </a:rPr>
              <a:t>{</a:t>
            </a: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protected</a:t>
            </a:r>
            <a:r>
              <a:rPr lang="en-US" sz="1400" dirty="0">
                <a:solidFill>
                  <a:srgbClr val="222222"/>
                </a:solidFill>
                <a:latin typeface="Menlo" panose="020B0609030804020204" pitchFamily="49" charset="0"/>
              </a:rPr>
              <a:t> </a:t>
            </a:r>
            <a:r>
              <a:rPr lang="en-US" sz="1400" dirty="0" err="1">
                <a:solidFill>
                  <a:srgbClr val="3363A4"/>
                </a:solidFill>
                <a:latin typeface="Menlo" panose="020B0609030804020204" pitchFamily="49" charset="0"/>
              </a:rPr>
              <a:t>DbContext</a:t>
            </a:r>
            <a:r>
              <a:rPr lang="en-US" sz="1400" dirty="0">
                <a:solidFill>
                  <a:srgbClr val="222222"/>
                </a:solidFill>
                <a:latin typeface="Menlo" panose="020B0609030804020204" pitchFamily="49" charset="0"/>
              </a:rPr>
              <a:t> </a:t>
            </a:r>
            <a:r>
              <a:rPr lang="en-US" sz="1400" dirty="0" err="1">
                <a:solidFill>
                  <a:srgbClr val="222222"/>
                </a:solidFill>
                <a:latin typeface="Menlo" panose="020B0609030804020204" pitchFamily="49" charset="0"/>
              </a:rPr>
              <a:t>RepositoryDbContext</a:t>
            </a:r>
            <a:r>
              <a:rPr lang="en-US" sz="1400" dirty="0">
                <a:solidFill>
                  <a:srgbClr val="222222"/>
                </a:solidFill>
                <a:latin typeface="Menlo" panose="020B0609030804020204" pitchFamily="49" charset="0"/>
              </a:rPr>
              <a:t>;</a:t>
            </a: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protected</a:t>
            </a:r>
            <a:r>
              <a:rPr lang="en-US" sz="1400" dirty="0">
                <a:solidFill>
                  <a:srgbClr val="222222"/>
                </a:solidFill>
                <a:latin typeface="Menlo" panose="020B0609030804020204" pitchFamily="49" charset="0"/>
              </a:rPr>
              <a:t> </a:t>
            </a:r>
            <a:r>
              <a:rPr lang="en-US" sz="1400" dirty="0" err="1">
                <a:solidFill>
                  <a:srgbClr val="3363A4"/>
                </a:solidFill>
                <a:latin typeface="Menlo" panose="020B0609030804020204" pitchFamily="49" charset="0"/>
              </a:rPr>
              <a:t>DbSet</a:t>
            </a:r>
            <a:r>
              <a:rPr lang="en-US" sz="1400" dirty="0">
                <a:solidFill>
                  <a:srgbClr val="222222"/>
                </a:solidFill>
                <a:latin typeface="Menlo" panose="020B0609030804020204" pitchFamily="49" charset="0"/>
              </a:rPr>
              <a:t>&lt;</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&gt; </a:t>
            </a:r>
            <a:r>
              <a:rPr lang="en-US" sz="1400" dirty="0" err="1">
                <a:solidFill>
                  <a:srgbClr val="222222"/>
                </a:solidFill>
                <a:latin typeface="Menlo" panose="020B0609030804020204" pitchFamily="49" charset="0"/>
              </a:rPr>
              <a:t>RepositoryDbSet</a:t>
            </a:r>
            <a:r>
              <a:rPr lang="en-US" sz="1400" dirty="0">
                <a:solidFill>
                  <a:srgbClr val="222222"/>
                </a:solidFill>
                <a:latin typeface="Menlo" panose="020B0609030804020204" pitchFamily="49" charset="0"/>
              </a:rPr>
              <a:t>;</a:t>
            </a:r>
            <a:br>
              <a:rPr lang="en-US" sz="1400" dirty="0">
                <a:latin typeface="Menlo" panose="020B0609030804020204" pitchFamily="49" charset="0"/>
              </a:rPr>
            </a:b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public</a:t>
            </a:r>
            <a:r>
              <a:rPr lang="en-US" sz="1400" dirty="0">
                <a:solidFill>
                  <a:srgbClr val="222222"/>
                </a:solidFill>
                <a:latin typeface="Menlo" panose="020B0609030804020204" pitchFamily="49" charset="0"/>
              </a:rPr>
              <a:t> </a:t>
            </a:r>
            <a:r>
              <a:rPr lang="en-US" sz="1400" dirty="0" err="1">
                <a:solidFill>
                  <a:srgbClr val="222222"/>
                </a:solidFill>
                <a:latin typeface="Menlo" panose="020B0609030804020204" pitchFamily="49" charset="0"/>
              </a:rPr>
              <a:t>EFRepository</a:t>
            </a:r>
            <a:r>
              <a:rPr lang="en-US" sz="1400" dirty="0">
                <a:solidFill>
                  <a:srgbClr val="222222"/>
                </a:solidFill>
                <a:latin typeface="Menlo" panose="020B0609030804020204" pitchFamily="49" charset="0"/>
              </a:rPr>
              <a:t>(</a:t>
            </a:r>
            <a:r>
              <a:rPr lang="en-US" sz="1400" dirty="0" err="1">
                <a:solidFill>
                  <a:srgbClr val="3363A4"/>
                </a:solidFill>
                <a:latin typeface="Menlo" panose="020B0609030804020204" pitchFamily="49" charset="0"/>
              </a:rPr>
              <a:t>IDataContext</a:t>
            </a:r>
            <a:r>
              <a:rPr lang="en-US" sz="1400" dirty="0">
                <a:solidFill>
                  <a:srgbClr val="222222"/>
                </a:solidFill>
                <a:latin typeface="Menlo" panose="020B0609030804020204" pitchFamily="49" charset="0"/>
              </a:rPr>
              <a:t> </a:t>
            </a:r>
            <a:r>
              <a:rPr lang="en-US" sz="1400" dirty="0" err="1">
                <a:solidFill>
                  <a:srgbClr val="222222"/>
                </a:solidFill>
                <a:latin typeface="Menlo" panose="020B0609030804020204" pitchFamily="49" charset="0"/>
              </a:rPr>
              <a:t>dataContext</a:t>
            </a:r>
            <a:r>
              <a:rPr lang="en-US" sz="1400" dirty="0">
                <a:solidFill>
                  <a:srgbClr val="222222"/>
                </a:solidFill>
                <a:latin typeface="Menlo" panose="020B0609030804020204" pitchFamily="49" charset="0"/>
              </a:rPr>
              <a:t>){</a:t>
            </a: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err="1">
                <a:solidFill>
                  <a:srgbClr val="222222"/>
                </a:solidFill>
                <a:latin typeface="Menlo" panose="020B0609030804020204" pitchFamily="49" charset="0"/>
              </a:rPr>
              <a:t>RepositoryDbContext</a:t>
            </a:r>
            <a:r>
              <a:rPr lang="en-US" sz="1400" dirty="0">
                <a:solidFill>
                  <a:srgbClr val="222222"/>
                </a:solidFill>
                <a:latin typeface="Menlo" panose="020B0609030804020204" pitchFamily="49" charset="0"/>
              </a:rPr>
              <a:t> = </a:t>
            </a:r>
            <a:r>
              <a:rPr lang="en-US" sz="1400" dirty="0" err="1">
                <a:solidFill>
                  <a:srgbClr val="222222"/>
                </a:solidFill>
                <a:latin typeface="Menlo" panose="020B0609030804020204" pitchFamily="49" charset="0"/>
              </a:rPr>
              <a:t>dataContext</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as</a:t>
            </a:r>
            <a:r>
              <a:rPr lang="en-US" sz="1400" dirty="0">
                <a:solidFill>
                  <a:srgbClr val="222222"/>
                </a:solidFill>
                <a:latin typeface="Menlo" panose="020B0609030804020204" pitchFamily="49" charset="0"/>
              </a:rPr>
              <a:t> </a:t>
            </a:r>
            <a:r>
              <a:rPr lang="en-US" sz="1400" dirty="0" err="1">
                <a:solidFill>
                  <a:srgbClr val="3363A4"/>
                </a:solidFill>
                <a:latin typeface="Menlo" panose="020B0609030804020204" pitchFamily="49" charset="0"/>
              </a:rPr>
              <a:t>DbContext</a:t>
            </a:r>
            <a:r>
              <a:rPr lang="en-US" sz="1400" dirty="0">
                <a:solidFill>
                  <a:srgbClr val="222222"/>
                </a:solidFill>
                <a:latin typeface="Menlo" panose="020B0609030804020204" pitchFamily="49" charset="0"/>
              </a:rPr>
              <a:t> ?? </a:t>
            </a:r>
            <a:r>
              <a:rPr lang="en-US" sz="1400" dirty="0">
                <a:solidFill>
                  <a:srgbClr val="009695"/>
                </a:solidFill>
                <a:latin typeface="Menlo" panose="020B0609030804020204" pitchFamily="49" charset="0"/>
              </a:rPr>
              <a:t>throw</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new</a:t>
            </a:r>
            <a:r>
              <a:rPr lang="en-US" sz="1400" dirty="0">
                <a:solidFill>
                  <a:srgbClr val="222222"/>
                </a:solidFill>
                <a:latin typeface="Menlo" panose="020B0609030804020204" pitchFamily="49" charset="0"/>
              </a:rPr>
              <a:t> </a:t>
            </a:r>
            <a:r>
              <a:rPr lang="en-US" sz="1400" dirty="0" err="1">
                <a:solidFill>
                  <a:srgbClr val="3363A4"/>
                </a:solidFill>
                <a:latin typeface="Menlo" panose="020B0609030804020204" pitchFamily="49" charset="0"/>
              </a:rPr>
              <a:t>ArgumentNullException</a:t>
            </a:r>
            <a:r>
              <a:rPr lang="en-US" sz="1400" dirty="0">
                <a:solidFill>
                  <a:srgbClr val="222222"/>
                </a:solidFill>
                <a:latin typeface="Menlo" panose="020B0609030804020204" pitchFamily="49" charset="0"/>
              </a:rPr>
              <a:t>(</a:t>
            </a:r>
            <a:r>
              <a:rPr lang="en-US" sz="1400" dirty="0" err="1">
                <a:solidFill>
                  <a:srgbClr val="222222"/>
                </a:solidFill>
                <a:latin typeface="Menlo" panose="020B0609030804020204" pitchFamily="49" charset="0"/>
              </a:rPr>
              <a:t>nameof</a:t>
            </a:r>
            <a:r>
              <a:rPr lang="en-US" sz="1400" dirty="0">
                <a:solidFill>
                  <a:srgbClr val="222222"/>
                </a:solidFill>
                <a:latin typeface="Menlo" panose="020B0609030804020204" pitchFamily="49" charset="0"/>
              </a:rPr>
              <a:t>(</a:t>
            </a:r>
            <a:r>
              <a:rPr lang="en-US" sz="1400" dirty="0" err="1">
                <a:solidFill>
                  <a:srgbClr val="222222"/>
                </a:solidFill>
                <a:latin typeface="Menlo" panose="020B0609030804020204" pitchFamily="49" charset="0"/>
              </a:rPr>
              <a:t>dataContext</a:t>
            </a:r>
            <a:r>
              <a:rPr lang="en-US" sz="1400" dirty="0">
                <a:solidFill>
                  <a:srgbClr val="222222"/>
                </a:solidFill>
                <a:latin typeface="Menlo" panose="020B0609030804020204" pitchFamily="49" charset="0"/>
              </a:rPr>
              <a:t>));</a:t>
            </a: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err="1">
                <a:solidFill>
                  <a:srgbClr val="222222"/>
                </a:solidFill>
                <a:latin typeface="Menlo" panose="020B0609030804020204" pitchFamily="49" charset="0"/>
              </a:rPr>
              <a:t>RepositoryDbSet</a:t>
            </a:r>
            <a:r>
              <a:rPr lang="en-US" sz="1400" dirty="0">
                <a:solidFill>
                  <a:srgbClr val="222222"/>
                </a:solidFill>
                <a:latin typeface="Menlo" panose="020B0609030804020204" pitchFamily="49" charset="0"/>
              </a:rPr>
              <a:t> = </a:t>
            </a:r>
            <a:r>
              <a:rPr lang="en-US" sz="1400" dirty="0" err="1">
                <a:solidFill>
                  <a:srgbClr val="222222"/>
                </a:solidFill>
                <a:latin typeface="Menlo" panose="020B0609030804020204" pitchFamily="49" charset="0"/>
              </a:rPr>
              <a:t>RepositoryDbContext.Set</a:t>
            </a:r>
            <a:r>
              <a:rPr lang="en-US" sz="1400" dirty="0">
                <a:solidFill>
                  <a:srgbClr val="222222"/>
                </a:solidFill>
                <a:latin typeface="Menlo" panose="020B0609030804020204" pitchFamily="49" charset="0"/>
              </a:rPr>
              <a:t>&lt;</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&gt;();</a:t>
            </a:r>
            <a:br>
              <a:rPr lang="en-US" sz="1400" dirty="0">
                <a:latin typeface="Menlo" panose="020B0609030804020204" pitchFamily="49" charset="0"/>
              </a:rPr>
            </a:br>
            <a:r>
              <a:rPr lang="en-US" sz="1400" dirty="0">
                <a:solidFill>
                  <a:srgbClr val="222222"/>
                </a:solidFill>
                <a:latin typeface="Menlo" panose="020B0609030804020204" pitchFamily="49" charset="0"/>
              </a:rPr>
              <a:t>    }</a:t>
            </a:r>
            <a:br>
              <a:rPr lang="en-US" sz="1400" dirty="0">
                <a:latin typeface="Menlo" panose="020B0609030804020204" pitchFamily="49" charset="0"/>
              </a:rPr>
            </a:b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public</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virtual</a:t>
            </a:r>
            <a:r>
              <a:rPr lang="en-US" sz="1400" dirty="0">
                <a:solidFill>
                  <a:srgbClr val="222222"/>
                </a:solidFill>
                <a:latin typeface="Menlo" panose="020B0609030804020204" pitchFamily="49" charset="0"/>
              </a:rPr>
              <a:t> </a:t>
            </a:r>
            <a:r>
              <a:rPr lang="en-US" sz="1400" dirty="0" err="1">
                <a:solidFill>
                  <a:srgbClr val="3363A4"/>
                </a:solidFill>
                <a:latin typeface="Menlo" panose="020B0609030804020204" pitchFamily="49" charset="0"/>
              </a:rPr>
              <a:t>IEnumerable</a:t>
            </a:r>
            <a:r>
              <a:rPr lang="en-US" sz="1400" dirty="0">
                <a:solidFill>
                  <a:srgbClr val="222222"/>
                </a:solidFill>
                <a:latin typeface="Menlo" panose="020B0609030804020204" pitchFamily="49" charset="0"/>
              </a:rPr>
              <a:t>&lt;</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&gt; All() =&gt; </a:t>
            </a:r>
            <a:r>
              <a:rPr lang="en-US" sz="1400" dirty="0" err="1">
                <a:solidFill>
                  <a:srgbClr val="222222"/>
                </a:solidFill>
                <a:latin typeface="Menlo" panose="020B0609030804020204" pitchFamily="49" charset="0"/>
              </a:rPr>
              <a:t>RepositoryDbSet.ToList</a:t>
            </a:r>
            <a:r>
              <a:rPr lang="en-US" sz="1400" dirty="0">
                <a:solidFill>
                  <a:srgbClr val="222222"/>
                </a:solidFill>
                <a:latin typeface="Menlo" panose="020B0609030804020204" pitchFamily="49" charset="0"/>
              </a:rPr>
              <a:t>();</a:t>
            </a: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public</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virtual</a:t>
            </a:r>
            <a:r>
              <a:rPr lang="en-US" sz="1400" dirty="0">
                <a:solidFill>
                  <a:srgbClr val="222222"/>
                </a:solidFill>
                <a:latin typeface="Menlo" panose="020B0609030804020204" pitchFamily="49" charset="0"/>
              </a:rPr>
              <a:t> </a:t>
            </a:r>
            <a:r>
              <a:rPr lang="en-US" sz="1400" dirty="0" err="1">
                <a:solidFill>
                  <a:srgbClr val="009695"/>
                </a:solidFill>
                <a:latin typeface="Menlo" panose="020B0609030804020204" pitchFamily="49" charset="0"/>
              </a:rPr>
              <a:t>async</a:t>
            </a:r>
            <a:r>
              <a:rPr lang="en-US" sz="1400" dirty="0">
                <a:solidFill>
                  <a:srgbClr val="222222"/>
                </a:solidFill>
                <a:latin typeface="Menlo" panose="020B0609030804020204" pitchFamily="49" charset="0"/>
              </a:rPr>
              <a:t> </a:t>
            </a:r>
            <a:r>
              <a:rPr lang="en-US" sz="1400" dirty="0">
                <a:solidFill>
                  <a:srgbClr val="3363A4"/>
                </a:solidFill>
                <a:latin typeface="Menlo" panose="020B0609030804020204" pitchFamily="49" charset="0"/>
              </a:rPr>
              <a:t>Task</a:t>
            </a:r>
            <a:r>
              <a:rPr lang="en-US" sz="1400" dirty="0">
                <a:solidFill>
                  <a:srgbClr val="222222"/>
                </a:solidFill>
                <a:latin typeface="Menlo" panose="020B0609030804020204" pitchFamily="49" charset="0"/>
              </a:rPr>
              <a:t>&lt;</a:t>
            </a:r>
            <a:r>
              <a:rPr lang="en-US" sz="1400" dirty="0" err="1">
                <a:solidFill>
                  <a:srgbClr val="3363A4"/>
                </a:solidFill>
                <a:latin typeface="Menlo" panose="020B0609030804020204" pitchFamily="49" charset="0"/>
              </a:rPr>
              <a:t>IEnumerable</a:t>
            </a:r>
            <a:r>
              <a:rPr lang="en-US" sz="1400" dirty="0">
                <a:solidFill>
                  <a:srgbClr val="222222"/>
                </a:solidFill>
                <a:latin typeface="Menlo" panose="020B0609030804020204" pitchFamily="49" charset="0"/>
              </a:rPr>
              <a:t>&lt;</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&gt;&gt; </a:t>
            </a:r>
            <a:r>
              <a:rPr lang="en-US" sz="1400" dirty="0" err="1">
                <a:solidFill>
                  <a:srgbClr val="222222"/>
                </a:solidFill>
                <a:latin typeface="Menlo" panose="020B0609030804020204" pitchFamily="49" charset="0"/>
              </a:rPr>
              <a:t>AllAsync</a:t>
            </a:r>
            <a:r>
              <a:rPr lang="en-US" sz="1400" dirty="0">
                <a:solidFill>
                  <a:srgbClr val="222222"/>
                </a:solidFill>
                <a:latin typeface="Menlo" panose="020B0609030804020204" pitchFamily="49" charset="0"/>
              </a:rPr>
              <a:t>() =&gt; </a:t>
            </a:r>
            <a:r>
              <a:rPr lang="en-US" sz="1400" dirty="0">
                <a:solidFill>
                  <a:srgbClr val="009695"/>
                </a:solidFill>
                <a:latin typeface="Menlo" panose="020B0609030804020204" pitchFamily="49" charset="0"/>
              </a:rPr>
              <a:t>await</a:t>
            </a:r>
            <a:r>
              <a:rPr lang="en-US" sz="1400" dirty="0">
                <a:solidFill>
                  <a:srgbClr val="222222"/>
                </a:solidFill>
                <a:latin typeface="Menlo" panose="020B0609030804020204" pitchFamily="49" charset="0"/>
              </a:rPr>
              <a:t> </a:t>
            </a:r>
            <a:r>
              <a:rPr lang="en-US" sz="1400" dirty="0" err="1">
                <a:solidFill>
                  <a:srgbClr val="222222"/>
                </a:solidFill>
                <a:latin typeface="Menlo" panose="020B0609030804020204" pitchFamily="49" charset="0"/>
              </a:rPr>
              <a:t>RepositoryDbSet.ToListAsync</a:t>
            </a:r>
            <a:r>
              <a:rPr lang="en-US" sz="1400" dirty="0">
                <a:solidFill>
                  <a:srgbClr val="222222"/>
                </a:solidFill>
                <a:latin typeface="Menlo" panose="020B0609030804020204" pitchFamily="49" charset="0"/>
              </a:rPr>
              <a:t>();</a:t>
            </a: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public</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virtual</a:t>
            </a:r>
            <a:r>
              <a:rPr lang="en-US" sz="1400" dirty="0">
                <a:solidFill>
                  <a:srgbClr val="222222"/>
                </a:solidFill>
                <a:latin typeface="Menlo" panose="020B0609030804020204" pitchFamily="49" charset="0"/>
              </a:rPr>
              <a:t> </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 Find(</a:t>
            </a:r>
            <a:r>
              <a:rPr lang="en-US" sz="1400" dirty="0" err="1">
                <a:solidFill>
                  <a:srgbClr val="009695"/>
                </a:solidFill>
                <a:latin typeface="Menlo" panose="020B0609030804020204" pitchFamily="49" charset="0"/>
              </a:rPr>
              <a:t>params</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object</a:t>
            </a:r>
            <a:r>
              <a:rPr lang="en-US" sz="1400" dirty="0">
                <a:solidFill>
                  <a:srgbClr val="222222"/>
                </a:solidFill>
                <a:latin typeface="Menlo" panose="020B0609030804020204" pitchFamily="49" charset="0"/>
              </a:rPr>
              <a:t>[] id) =&gt; </a:t>
            </a:r>
            <a:r>
              <a:rPr lang="en-US" sz="1400" dirty="0" err="1">
                <a:solidFill>
                  <a:srgbClr val="222222"/>
                </a:solidFill>
                <a:latin typeface="Menlo" panose="020B0609030804020204" pitchFamily="49" charset="0"/>
              </a:rPr>
              <a:t>RepositoryDbSet.Find</a:t>
            </a:r>
            <a:r>
              <a:rPr lang="en-US" sz="1400" dirty="0">
                <a:solidFill>
                  <a:srgbClr val="222222"/>
                </a:solidFill>
                <a:latin typeface="Menlo" panose="020B0609030804020204" pitchFamily="49" charset="0"/>
              </a:rPr>
              <a:t>(id);</a:t>
            </a: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public</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virtual</a:t>
            </a:r>
            <a:r>
              <a:rPr lang="en-US" sz="1400" dirty="0">
                <a:solidFill>
                  <a:srgbClr val="222222"/>
                </a:solidFill>
                <a:latin typeface="Menlo" panose="020B0609030804020204" pitchFamily="49" charset="0"/>
              </a:rPr>
              <a:t> </a:t>
            </a:r>
            <a:r>
              <a:rPr lang="en-US" sz="1400" dirty="0" err="1">
                <a:solidFill>
                  <a:srgbClr val="009695"/>
                </a:solidFill>
                <a:latin typeface="Menlo" panose="020B0609030804020204" pitchFamily="49" charset="0"/>
              </a:rPr>
              <a:t>async</a:t>
            </a:r>
            <a:r>
              <a:rPr lang="en-US" sz="1400" dirty="0">
                <a:solidFill>
                  <a:srgbClr val="222222"/>
                </a:solidFill>
                <a:latin typeface="Menlo" panose="020B0609030804020204" pitchFamily="49" charset="0"/>
              </a:rPr>
              <a:t> </a:t>
            </a:r>
            <a:r>
              <a:rPr lang="en-US" sz="1400" dirty="0">
                <a:solidFill>
                  <a:srgbClr val="3363A4"/>
                </a:solidFill>
                <a:latin typeface="Menlo" panose="020B0609030804020204" pitchFamily="49" charset="0"/>
              </a:rPr>
              <a:t>Task</a:t>
            </a:r>
            <a:r>
              <a:rPr lang="en-US" sz="1400" dirty="0">
                <a:solidFill>
                  <a:srgbClr val="222222"/>
                </a:solidFill>
                <a:latin typeface="Menlo" panose="020B0609030804020204" pitchFamily="49" charset="0"/>
              </a:rPr>
              <a:t>&lt;</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&gt; </a:t>
            </a:r>
            <a:r>
              <a:rPr lang="en-US" sz="1400" dirty="0" err="1">
                <a:solidFill>
                  <a:srgbClr val="222222"/>
                </a:solidFill>
                <a:latin typeface="Menlo" panose="020B0609030804020204" pitchFamily="49" charset="0"/>
              </a:rPr>
              <a:t>FindAsync</a:t>
            </a:r>
            <a:r>
              <a:rPr lang="en-US" sz="1400" dirty="0">
                <a:solidFill>
                  <a:srgbClr val="222222"/>
                </a:solidFill>
                <a:latin typeface="Menlo" panose="020B0609030804020204" pitchFamily="49" charset="0"/>
              </a:rPr>
              <a:t>(</a:t>
            </a:r>
            <a:r>
              <a:rPr lang="en-US" sz="1400" dirty="0" err="1">
                <a:solidFill>
                  <a:srgbClr val="009695"/>
                </a:solidFill>
                <a:latin typeface="Menlo" panose="020B0609030804020204" pitchFamily="49" charset="0"/>
              </a:rPr>
              <a:t>params</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object</a:t>
            </a:r>
            <a:r>
              <a:rPr lang="en-US" sz="1400" dirty="0">
                <a:solidFill>
                  <a:srgbClr val="222222"/>
                </a:solidFill>
                <a:latin typeface="Menlo" panose="020B0609030804020204" pitchFamily="49" charset="0"/>
              </a:rPr>
              <a:t>[] id) =&gt; </a:t>
            </a:r>
            <a:r>
              <a:rPr lang="en-US" sz="1400" dirty="0">
                <a:solidFill>
                  <a:srgbClr val="009695"/>
                </a:solidFill>
                <a:latin typeface="Menlo" panose="020B0609030804020204" pitchFamily="49" charset="0"/>
              </a:rPr>
              <a:t>await</a:t>
            </a:r>
            <a:r>
              <a:rPr lang="en-US" sz="1400" dirty="0">
                <a:solidFill>
                  <a:srgbClr val="222222"/>
                </a:solidFill>
                <a:latin typeface="Menlo" panose="020B0609030804020204" pitchFamily="49" charset="0"/>
              </a:rPr>
              <a:t> </a:t>
            </a:r>
            <a:r>
              <a:rPr lang="en-US" sz="1400" dirty="0" err="1">
                <a:solidFill>
                  <a:srgbClr val="222222"/>
                </a:solidFill>
                <a:latin typeface="Menlo" panose="020B0609030804020204" pitchFamily="49" charset="0"/>
              </a:rPr>
              <a:t>RepositoryDbSet.FindAsync</a:t>
            </a:r>
            <a:r>
              <a:rPr lang="en-US" sz="1400" dirty="0">
                <a:solidFill>
                  <a:srgbClr val="222222"/>
                </a:solidFill>
                <a:latin typeface="Menlo" panose="020B0609030804020204" pitchFamily="49" charset="0"/>
              </a:rPr>
              <a:t>(id);</a:t>
            </a: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public</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void</a:t>
            </a:r>
            <a:r>
              <a:rPr lang="en-US" sz="1400" dirty="0">
                <a:solidFill>
                  <a:srgbClr val="222222"/>
                </a:solidFill>
                <a:latin typeface="Menlo" panose="020B0609030804020204" pitchFamily="49" charset="0"/>
              </a:rPr>
              <a:t> Add(</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 entity) =&gt; </a:t>
            </a:r>
            <a:r>
              <a:rPr lang="en-US" sz="1400" dirty="0" err="1">
                <a:solidFill>
                  <a:srgbClr val="222222"/>
                </a:solidFill>
                <a:latin typeface="Menlo" panose="020B0609030804020204" pitchFamily="49" charset="0"/>
              </a:rPr>
              <a:t>RepositoryDbSet.Add</a:t>
            </a:r>
            <a:r>
              <a:rPr lang="en-US" sz="1400" dirty="0">
                <a:solidFill>
                  <a:srgbClr val="222222"/>
                </a:solidFill>
                <a:latin typeface="Menlo" panose="020B0609030804020204" pitchFamily="49" charset="0"/>
              </a:rPr>
              <a:t>(entity);</a:t>
            </a: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public</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virtual</a:t>
            </a:r>
            <a:r>
              <a:rPr lang="en-US" sz="1400" dirty="0">
                <a:solidFill>
                  <a:srgbClr val="222222"/>
                </a:solidFill>
                <a:latin typeface="Menlo" panose="020B0609030804020204" pitchFamily="49" charset="0"/>
              </a:rPr>
              <a:t> </a:t>
            </a:r>
            <a:r>
              <a:rPr lang="en-US" sz="1400" dirty="0" err="1">
                <a:solidFill>
                  <a:srgbClr val="009695"/>
                </a:solidFill>
                <a:latin typeface="Menlo" panose="020B0609030804020204" pitchFamily="49" charset="0"/>
              </a:rPr>
              <a:t>async</a:t>
            </a:r>
            <a:r>
              <a:rPr lang="en-US" sz="1400" dirty="0">
                <a:solidFill>
                  <a:srgbClr val="222222"/>
                </a:solidFill>
                <a:latin typeface="Menlo" panose="020B0609030804020204" pitchFamily="49" charset="0"/>
              </a:rPr>
              <a:t> </a:t>
            </a:r>
            <a:r>
              <a:rPr lang="en-US" sz="1400" dirty="0">
                <a:solidFill>
                  <a:srgbClr val="3363A4"/>
                </a:solidFill>
                <a:latin typeface="Menlo" panose="020B0609030804020204" pitchFamily="49" charset="0"/>
              </a:rPr>
              <a:t>Task</a:t>
            </a:r>
            <a:r>
              <a:rPr lang="en-US" sz="1400" dirty="0">
                <a:solidFill>
                  <a:srgbClr val="222222"/>
                </a:solidFill>
                <a:latin typeface="Menlo" panose="020B0609030804020204" pitchFamily="49" charset="0"/>
              </a:rPr>
              <a:t> </a:t>
            </a:r>
            <a:r>
              <a:rPr lang="en-US" sz="1400" dirty="0" err="1">
                <a:solidFill>
                  <a:srgbClr val="222222"/>
                </a:solidFill>
                <a:latin typeface="Menlo" panose="020B0609030804020204" pitchFamily="49" charset="0"/>
              </a:rPr>
              <a:t>AddAsync</a:t>
            </a:r>
            <a:r>
              <a:rPr lang="en-US" sz="1400" dirty="0">
                <a:solidFill>
                  <a:srgbClr val="222222"/>
                </a:solidFill>
                <a:latin typeface="Menlo" panose="020B0609030804020204" pitchFamily="49" charset="0"/>
              </a:rPr>
              <a:t>(</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 entity) =&gt; </a:t>
            </a:r>
            <a:r>
              <a:rPr lang="en-US" sz="1400" dirty="0">
                <a:solidFill>
                  <a:srgbClr val="009695"/>
                </a:solidFill>
                <a:latin typeface="Menlo" panose="020B0609030804020204" pitchFamily="49" charset="0"/>
              </a:rPr>
              <a:t>await</a:t>
            </a:r>
            <a:r>
              <a:rPr lang="en-US" sz="1400" dirty="0">
                <a:solidFill>
                  <a:srgbClr val="222222"/>
                </a:solidFill>
                <a:latin typeface="Menlo" panose="020B0609030804020204" pitchFamily="49" charset="0"/>
              </a:rPr>
              <a:t> </a:t>
            </a:r>
            <a:r>
              <a:rPr lang="en-US" sz="1400" dirty="0" err="1">
                <a:solidFill>
                  <a:srgbClr val="222222"/>
                </a:solidFill>
                <a:latin typeface="Menlo" panose="020B0609030804020204" pitchFamily="49" charset="0"/>
              </a:rPr>
              <a:t>RepositoryDbSet.AddAsync</a:t>
            </a:r>
            <a:r>
              <a:rPr lang="en-US" sz="1400" dirty="0">
                <a:solidFill>
                  <a:srgbClr val="222222"/>
                </a:solidFill>
                <a:latin typeface="Menlo" panose="020B0609030804020204" pitchFamily="49" charset="0"/>
              </a:rPr>
              <a:t>(entity);</a:t>
            </a: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public</a:t>
            </a:r>
            <a:r>
              <a:rPr lang="en-US" sz="1400" dirty="0">
                <a:solidFill>
                  <a:srgbClr val="222222"/>
                </a:solidFill>
                <a:latin typeface="Menlo" panose="020B0609030804020204" pitchFamily="49" charset="0"/>
              </a:rPr>
              <a:t> </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 Update(</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 entity) =&gt; </a:t>
            </a:r>
            <a:r>
              <a:rPr lang="en-US" sz="1400" dirty="0" err="1">
                <a:solidFill>
                  <a:srgbClr val="222222"/>
                </a:solidFill>
                <a:latin typeface="Menlo" panose="020B0609030804020204" pitchFamily="49" charset="0"/>
              </a:rPr>
              <a:t>RepositoryDbSet.Update</a:t>
            </a:r>
            <a:r>
              <a:rPr lang="en-US" sz="1400" dirty="0">
                <a:solidFill>
                  <a:srgbClr val="222222"/>
                </a:solidFill>
                <a:latin typeface="Menlo" panose="020B0609030804020204" pitchFamily="49" charset="0"/>
              </a:rPr>
              <a:t>(entity).Entity;</a:t>
            </a: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public</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void</a:t>
            </a:r>
            <a:r>
              <a:rPr lang="en-US" sz="1400" dirty="0">
                <a:solidFill>
                  <a:srgbClr val="222222"/>
                </a:solidFill>
                <a:latin typeface="Menlo" panose="020B0609030804020204" pitchFamily="49" charset="0"/>
              </a:rPr>
              <a:t> Remove(</a:t>
            </a:r>
            <a:r>
              <a:rPr lang="en-US" sz="1400" dirty="0" err="1">
                <a:solidFill>
                  <a:srgbClr val="3363A4"/>
                </a:solidFill>
                <a:latin typeface="Menlo" panose="020B0609030804020204" pitchFamily="49" charset="0"/>
              </a:rPr>
              <a:t>TEntity</a:t>
            </a:r>
            <a:r>
              <a:rPr lang="en-US" sz="1400" dirty="0">
                <a:solidFill>
                  <a:srgbClr val="222222"/>
                </a:solidFill>
                <a:latin typeface="Menlo" panose="020B0609030804020204" pitchFamily="49" charset="0"/>
              </a:rPr>
              <a:t> entity) =&gt; </a:t>
            </a:r>
            <a:r>
              <a:rPr lang="en-US" sz="1400" dirty="0" err="1">
                <a:solidFill>
                  <a:srgbClr val="222222"/>
                </a:solidFill>
                <a:latin typeface="Menlo" panose="020B0609030804020204" pitchFamily="49" charset="0"/>
              </a:rPr>
              <a:t>RepositoryDbSet.Remove</a:t>
            </a:r>
            <a:r>
              <a:rPr lang="en-US" sz="1400" dirty="0">
                <a:solidFill>
                  <a:srgbClr val="222222"/>
                </a:solidFill>
                <a:latin typeface="Menlo" panose="020B0609030804020204" pitchFamily="49" charset="0"/>
              </a:rPr>
              <a:t>(entity);</a:t>
            </a: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public</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void</a:t>
            </a:r>
            <a:r>
              <a:rPr lang="en-US" sz="1400" dirty="0">
                <a:solidFill>
                  <a:srgbClr val="222222"/>
                </a:solidFill>
                <a:latin typeface="Menlo" panose="020B0609030804020204" pitchFamily="49" charset="0"/>
              </a:rPr>
              <a:t> Remove(</a:t>
            </a:r>
            <a:r>
              <a:rPr lang="en-US" sz="1400" dirty="0" err="1">
                <a:solidFill>
                  <a:srgbClr val="009695"/>
                </a:solidFill>
                <a:latin typeface="Menlo" panose="020B0609030804020204" pitchFamily="49" charset="0"/>
              </a:rPr>
              <a:t>params</a:t>
            </a:r>
            <a:r>
              <a:rPr lang="en-US" sz="1400" dirty="0">
                <a:solidFill>
                  <a:srgbClr val="222222"/>
                </a:solidFill>
                <a:latin typeface="Menlo" panose="020B0609030804020204" pitchFamily="49" charset="0"/>
              </a:rPr>
              <a:t> </a:t>
            </a:r>
            <a:r>
              <a:rPr lang="en-US" sz="1400" dirty="0">
                <a:solidFill>
                  <a:srgbClr val="009695"/>
                </a:solidFill>
                <a:latin typeface="Menlo" panose="020B0609030804020204" pitchFamily="49" charset="0"/>
              </a:rPr>
              <a:t>object</a:t>
            </a:r>
            <a:r>
              <a:rPr lang="en-US" sz="1400" dirty="0">
                <a:solidFill>
                  <a:srgbClr val="222222"/>
                </a:solidFill>
                <a:latin typeface="Menlo" panose="020B0609030804020204" pitchFamily="49" charset="0"/>
              </a:rPr>
              <a:t>[] id){</a:t>
            </a:r>
            <a:br>
              <a:rPr lang="en-US" sz="1400" dirty="0">
                <a:latin typeface="Menlo" panose="020B0609030804020204" pitchFamily="49" charset="0"/>
              </a:rPr>
            </a:br>
            <a:r>
              <a:rPr lang="en-US" sz="1400" dirty="0">
                <a:solidFill>
                  <a:srgbClr val="222222"/>
                </a:solidFill>
                <a:latin typeface="Menlo" panose="020B0609030804020204" pitchFamily="49" charset="0"/>
              </a:rPr>
              <a:t>        </a:t>
            </a:r>
            <a:r>
              <a:rPr lang="en-US" sz="1400" dirty="0" err="1">
                <a:solidFill>
                  <a:srgbClr val="009695"/>
                </a:solidFill>
                <a:latin typeface="Menlo" panose="020B0609030804020204" pitchFamily="49" charset="0"/>
              </a:rPr>
              <a:t>var</a:t>
            </a:r>
            <a:r>
              <a:rPr lang="en-US" sz="1400" dirty="0">
                <a:solidFill>
                  <a:srgbClr val="222222"/>
                </a:solidFill>
                <a:latin typeface="Menlo" panose="020B0609030804020204" pitchFamily="49" charset="0"/>
              </a:rPr>
              <a:t> entity = </a:t>
            </a:r>
            <a:r>
              <a:rPr lang="en-US" sz="1400" dirty="0" err="1">
                <a:solidFill>
                  <a:srgbClr val="222222"/>
                </a:solidFill>
                <a:latin typeface="Menlo" panose="020B0609030804020204" pitchFamily="49" charset="0"/>
              </a:rPr>
              <a:t>RepositoryDbSet.Find</a:t>
            </a:r>
            <a:r>
              <a:rPr lang="en-US" sz="1400" dirty="0">
                <a:solidFill>
                  <a:srgbClr val="222222"/>
                </a:solidFill>
                <a:latin typeface="Menlo" panose="020B0609030804020204" pitchFamily="49" charset="0"/>
              </a:rPr>
              <a:t>(id);</a:t>
            </a:r>
            <a:br>
              <a:rPr lang="en-US" sz="1400" dirty="0">
                <a:latin typeface="Menlo" panose="020B0609030804020204" pitchFamily="49" charset="0"/>
              </a:rPr>
            </a:br>
            <a:r>
              <a:rPr lang="en-US" sz="1400" dirty="0">
                <a:solidFill>
                  <a:srgbClr val="222222"/>
                </a:solidFill>
                <a:latin typeface="Menlo" panose="020B0609030804020204" pitchFamily="49" charset="0"/>
              </a:rPr>
              <a:t>        Remove(entity);</a:t>
            </a:r>
            <a:br>
              <a:rPr lang="en-US" sz="1400" dirty="0">
                <a:latin typeface="Menlo" panose="020B0609030804020204" pitchFamily="49" charset="0"/>
              </a:rPr>
            </a:br>
            <a:r>
              <a:rPr lang="en-US" sz="1400" dirty="0">
                <a:solidFill>
                  <a:srgbClr val="222222"/>
                </a:solidFill>
                <a:latin typeface="Menlo" panose="020B0609030804020204" pitchFamily="49" charset="0"/>
              </a:rPr>
              <a:t>    }</a:t>
            </a:r>
            <a:br>
              <a:rPr lang="en-US" sz="1400" dirty="0">
                <a:latin typeface="Menlo" panose="020B0609030804020204" pitchFamily="49" charset="0"/>
              </a:rPr>
            </a:br>
            <a:r>
              <a:rPr lang="en-US" sz="1400" dirty="0">
                <a:solidFill>
                  <a:srgbClr val="222222"/>
                </a:solidFill>
                <a:latin typeface="Menlo" panose="020B0609030804020204" pitchFamily="49" charset="0"/>
              </a:rPr>
              <a:t>    </a:t>
            </a:r>
            <a:br>
              <a:rPr lang="en-US" sz="1400" dirty="0">
                <a:latin typeface="Menlo" panose="020B0609030804020204" pitchFamily="49" charset="0"/>
              </a:rPr>
            </a:br>
            <a:r>
              <a:rPr lang="en-US" sz="1400" dirty="0">
                <a:solidFill>
                  <a:srgbClr val="222222"/>
                </a:solidFill>
                <a:latin typeface="Menlo" panose="020B0609030804020204" pitchFamily="49" charset="0"/>
              </a:rPr>
              <a:t>}</a:t>
            </a:r>
            <a:endParaRPr lang="et-EE" sz="1400" dirty="0"/>
          </a:p>
        </p:txBody>
      </p:sp>
      <p:sp>
        <p:nvSpPr>
          <p:cNvPr id="3" name="Slide Number Placeholder 2">
            <a:extLst>
              <a:ext uri="{FF2B5EF4-FFF2-40B4-BE49-F238E27FC236}">
                <a16:creationId xmlns:a16="http://schemas.microsoft.com/office/drawing/2014/main" id="{2ED4A43D-EDBA-7F47-A6C5-0B9D67F923C6}"/>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71278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EC19-A0A9-6047-A757-6D8BFCC758B5}"/>
              </a:ext>
            </a:extLst>
          </p:cNvPr>
          <p:cNvSpPr>
            <a:spLocks noGrp="1"/>
          </p:cNvSpPr>
          <p:nvPr>
            <p:ph type="title"/>
          </p:nvPr>
        </p:nvSpPr>
        <p:spPr/>
        <p:txBody>
          <a:bodyPr/>
          <a:lstStyle/>
          <a:p>
            <a:r>
              <a:rPr lang="en-US" dirty="0"/>
              <a:t>Generics - &lt;T&gt;</a:t>
            </a:r>
          </a:p>
        </p:txBody>
      </p:sp>
      <p:sp>
        <p:nvSpPr>
          <p:cNvPr id="3" name="Content Placeholder 2">
            <a:extLst>
              <a:ext uri="{FF2B5EF4-FFF2-40B4-BE49-F238E27FC236}">
                <a16:creationId xmlns:a16="http://schemas.microsoft.com/office/drawing/2014/main" id="{C56F2937-39FC-3F4B-8C34-BE3D2700D988}"/>
              </a:ext>
            </a:extLst>
          </p:cNvPr>
          <p:cNvSpPr>
            <a:spLocks noGrp="1"/>
          </p:cNvSpPr>
          <p:nvPr>
            <p:ph idx="1"/>
          </p:nvPr>
        </p:nvSpPr>
        <p:spPr/>
        <p:txBody>
          <a:bodyPr/>
          <a:lstStyle/>
          <a:p>
            <a:r>
              <a:rPr lang="en-US" dirty="0"/>
              <a:t>Generics introduce to the .NET Framework the concept of type parameters, which make it possible to design classes and methods that defer the specification of one or more types until the class or method is declared and instantiated by client code.</a:t>
            </a:r>
          </a:p>
          <a:p>
            <a:r>
              <a:rPr lang="en-US" dirty="0"/>
              <a:t>Generics are also known as parametrized types or parametric polymorphism.</a:t>
            </a:r>
          </a:p>
        </p:txBody>
      </p:sp>
      <p:sp>
        <p:nvSpPr>
          <p:cNvPr id="4" name="Slide Number Placeholder 3">
            <a:extLst>
              <a:ext uri="{FF2B5EF4-FFF2-40B4-BE49-F238E27FC236}">
                <a16:creationId xmlns:a16="http://schemas.microsoft.com/office/drawing/2014/main" id="{F0A917C7-1DC7-3548-8547-25AD03E7DEF8}"/>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630770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Repository – generic - incorporating</a:t>
            </a:r>
          </a:p>
        </p:txBody>
      </p:sp>
      <p:sp>
        <p:nvSpPr>
          <p:cNvPr id="4" name="TextBox 3"/>
          <p:cNvSpPr txBox="1"/>
          <p:nvPr/>
        </p:nvSpPr>
        <p:spPr>
          <a:xfrm>
            <a:off x="838199" y="1950946"/>
            <a:ext cx="11176221" cy="2862322"/>
          </a:xfrm>
          <a:prstGeom prst="rect">
            <a:avLst/>
          </a:prstGeom>
          <a:solidFill>
            <a:schemeClr val="tx1"/>
          </a:solidFill>
        </p:spPr>
        <p:txBody>
          <a:bodyPr wrap="square" rtlCol="0">
            <a:spAutoFit/>
          </a:bodyPr>
          <a:lstStyle/>
          <a:p>
            <a:r>
              <a:rPr lang="en-US" dirty="0">
                <a:solidFill>
                  <a:srgbClr val="009695"/>
                </a:solidFill>
                <a:latin typeface="Menlo" panose="020B0609030804020204" pitchFamily="49" charset="0"/>
              </a:rPr>
              <a:t>public</a:t>
            </a:r>
            <a:r>
              <a:rPr lang="en-US" dirty="0">
                <a:solidFill>
                  <a:srgbClr val="222222"/>
                </a:solidFill>
                <a:latin typeface="Menlo" panose="020B0609030804020204" pitchFamily="49" charset="0"/>
              </a:rPr>
              <a:t> </a:t>
            </a:r>
            <a:r>
              <a:rPr lang="en-US" dirty="0">
                <a:solidFill>
                  <a:srgbClr val="009695"/>
                </a:solidFill>
                <a:latin typeface="Menlo" panose="020B0609030804020204" pitchFamily="49" charset="0"/>
              </a:rPr>
              <a:t>interface</a:t>
            </a:r>
            <a:r>
              <a:rPr lang="en-US" dirty="0">
                <a:solidFill>
                  <a:srgbClr val="222222"/>
                </a:solidFill>
                <a:latin typeface="Menlo" panose="020B0609030804020204" pitchFamily="49" charset="0"/>
              </a:rPr>
              <a:t> </a:t>
            </a:r>
            <a:r>
              <a:rPr lang="en-US" dirty="0" err="1">
                <a:solidFill>
                  <a:srgbClr val="3363A4"/>
                </a:solidFill>
                <a:latin typeface="Menlo" panose="020B0609030804020204" pitchFamily="49" charset="0"/>
              </a:rPr>
              <a:t>IPersonRepository</a:t>
            </a:r>
            <a:r>
              <a:rPr lang="en-US" dirty="0">
                <a:solidFill>
                  <a:srgbClr val="222222"/>
                </a:solidFill>
                <a:latin typeface="Menlo" panose="020B0609030804020204" pitchFamily="49" charset="0"/>
              </a:rPr>
              <a:t> : </a:t>
            </a:r>
            <a:r>
              <a:rPr lang="en-US" dirty="0" err="1">
                <a:solidFill>
                  <a:srgbClr val="3363A4"/>
                </a:solidFill>
                <a:latin typeface="Menlo" panose="020B0609030804020204" pitchFamily="49" charset="0"/>
              </a:rPr>
              <a:t>IRepository</a:t>
            </a:r>
            <a:r>
              <a:rPr lang="en-US" dirty="0">
                <a:solidFill>
                  <a:srgbClr val="222222"/>
                </a:solidFill>
                <a:latin typeface="Menlo" panose="020B0609030804020204" pitchFamily="49" charset="0"/>
              </a:rPr>
              <a:t>&lt;</a:t>
            </a:r>
            <a:r>
              <a:rPr lang="en-US" dirty="0">
                <a:solidFill>
                  <a:srgbClr val="3363A4"/>
                </a:solidFill>
                <a:latin typeface="Menlo" panose="020B0609030804020204" pitchFamily="49" charset="0"/>
              </a:rPr>
              <a:t>Person</a:t>
            </a:r>
            <a:r>
              <a:rPr lang="en-US" dirty="0">
                <a:solidFill>
                  <a:srgbClr val="222222"/>
                </a:solidFill>
                <a:latin typeface="Menlo" panose="020B0609030804020204" pitchFamily="49" charset="0"/>
              </a:rPr>
              <a:t>&gt;</a:t>
            </a:r>
            <a:br>
              <a:rPr lang="en-US" dirty="0">
                <a:latin typeface="Menlo" panose="020B0609030804020204" pitchFamily="49" charset="0"/>
              </a:rPr>
            </a:br>
            <a:r>
              <a:rPr lang="en-US" dirty="0">
                <a:solidFill>
                  <a:srgbClr val="222222"/>
                </a:solidFill>
                <a:latin typeface="Menlo" panose="020B0609030804020204" pitchFamily="49" charset="0"/>
              </a:rPr>
              <a:t>{</a:t>
            </a:r>
            <a:br>
              <a:rPr lang="en-US" dirty="0">
                <a:latin typeface="Menlo" panose="020B0609030804020204" pitchFamily="49" charset="0"/>
              </a:rPr>
            </a:br>
            <a:r>
              <a:rPr lang="en-US" dirty="0">
                <a:solidFill>
                  <a:srgbClr val="222222"/>
                </a:solidFill>
                <a:latin typeface="Menlo" panose="020B0609030804020204" pitchFamily="49" charset="0"/>
              </a:rPr>
              <a:t>}</a:t>
            </a:r>
          </a:p>
          <a:p>
            <a:endParaRPr lang="en-US" dirty="0">
              <a:solidFill>
                <a:srgbClr val="222222"/>
              </a:solidFill>
              <a:latin typeface="Menlo" panose="020B0609030804020204" pitchFamily="49" charset="0"/>
            </a:endParaRPr>
          </a:p>
          <a:p>
            <a:r>
              <a:rPr lang="en-US" dirty="0">
                <a:solidFill>
                  <a:srgbClr val="009695"/>
                </a:solidFill>
                <a:latin typeface="Menlo" panose="020B0609030804020204" pitchFamily="49" charset="0"/>
              </a:rPr>
              <a:t>public</a:t>
            </a:r>
            <a:r>
              <a:rPr lang="en-US" dirty="0">
                <a:solidFill>
                  <a:srgbClr val="222222"/>
                </a:solidFill>
                <a:latin typeface="Menlo" panose="020B0609030804020204" pitchFamily="49" charset="0"/>
              </a:rPr>
              <a:t> </a:t>
            </a:r>
            <a:r>
              <a:rPr lang="en-US" dirty="0">
                <a:solidFill>
                  <a:srgbClr val="009695"/>
                </a:solidFill>
                <a:latin typeface="Menlo" panose="020B0609030804020204" pitchFamily="49" charset="0"/>
              </a:rPr>
              <a:t>class</a:t>
            </a:r>
            <a:r>
              <a:rPr lang="en-US" dirty="0">
                <a:solidFill>
                  <a:srgbClr val="222222"/>
                </a:solidFill>
                <a:latin typeface="Menlo" panose="020B0609030804020204" pitchFamily="49" charset="0"/>
              </a:rPr>
              <a:t> </a:t>
            </a:r>
            <a:r>
              <a:rPr lang="en-US" dirty="0" err="1">
                <a:solidFill>
                  <a:srgbClr val="3363A4"/>
                </a:solidFill>
                <a:latin typeface="Menlo" panose="020B0609030804020204" pitchFamily="49" charset="0"/>
              </a:rPr>
              <a:t>PersonEFRepository</a:t>
            </a:r>
            <a:r>
              <a:rPr lang="en-US" dirty="0">
                <a:solidFill>
                  <a:srgbClr val="222222"/>
                </a:solidFill>
                <a:latin typeface="Menlo" panose="020B0609030804020204" pitchFamily="49" charset="0"/>
              </a:rPr>
              <a:t> : </a:t>
            </a:r>
            <a:r>
              <a:rPr lang="en-US" dirty="0" err="1">
                <a:solidFill>
                  <a:srgbClr val="3363A4"/>
                </a:solidFill>
                <a:latin typeface="Menlo" panose="020B0609030804020204" pitchFamily="49" charset="0"/>
              </a:rPr>
              <a:t>EFRepository</a:t>
            </a:r>
            <a:r>
              <a:rPr lang="en-US" dirty="0">
                <a:solidFill>
                  <a:srgbClr val="222222"/>
                </a:solidFill>
                <a:latin typeface="Menlo" panose="020B0609030804020204" pitchFamily="49" charset="0"/>
              </a:rPr>
              <a:t>&lt;</a:t>
            </a:r>
            <a:r>
              <a:rPr lang="en-US" dirty="0">
                <a:solidFill>
                  <a:srgbClr val="3363A4"/>
                </a:solidFill>
                <a:latin typeface="Menlo" panose="020B0609030804020204" pitchFamily="49" charset="0"/>
              </a:rPr>
              <a:t>Person</a:t>
            </a:r>
            <a:r>
              <a:rPr lang="en-US" dirty="0">
                <a:solidFill>
                  <a:srgbClr val="222222"/>
                </a:solidFill>
                <a:latin typeface="Menlo" panose="020B0609030804020204" pitchFamily="49" charset="0"/>
              </a:rPr>
              <a:t>&gt;, </a:t>
            </a:r>
            <a:r>
              <a:rPr lang="en-US" dirty="0" err="1">
                <a:solidFill>
                  <a:srgbClr val="3363A4"/>
                </a:solidFill>
                <a:latin typeface="Menlo" panose="020B0609030804020204" pitchFamily="49" charset="0"/>
              </a:rPr>
              <a:t>IPersonRepository</a:t>
            </a:r>
            <a:r>
              <a:rPr lang="en-US" dirty="0">
                <a:solidFill>
                  <a:srgbClr val="222222"/>
                </a:solidFill>
                <a:latin typeface="Menlo" panose="020B0609030804020204" pitchFamily="49" charset="0"/>
              </a:rPr>
              <a:t> </a:t>
            </a:r>
            <a:br>
              <a:rPr lang="en-US" dirty="0">
                <a:latin typeface="Menlo" panose="020B0609030804020204" pitchFamily="49" charset="0"/>
              </a:rPr>
            </a:br>
            <a:r>
              <a:rPr lang="en-US" dirty="0">
                <a:solidFill>
                  <a:srgbClr val="222222"/>
                </a:solidFill>
                <a:latin typeface="Menlo" panose="020B0609030804020204" pitchFamily="49" charset="0"/>
              </a:rPr>
              <a:t>{</a:t>
            </a:r>
            <a:br>
              <a:rPr lang="en-US" dirty="0">
                <a:latin typeface="Menlo" panose="020B0609030804020204" pitchFamily="49" charset="0"/>
              </a:rPr>
            </a:br>
            <a:r>
              <a:rPr lang="en-US" dirty="0">
                <a:solidFill>
                  <a:srgbClr val="222222"/>
                </a:solidFill>
                <a:latin typeface="Menlo" panose="020B0609030804020204" pitchFamily="49" charset="0"/>
              </a:rPr>
              <a:t>    </a:t>
            </a:r>
            <a:r>
              <a:rPr lang="en-US" dirty="0">
                <a:solidFill>
                  <a:srgbClr val="009695"/>
                </a:solidFill>
                <a:latin typeface="Menlo" panose="020B0609030804020204" pitchFamily="49" charset="0"/>
              </a:rPr>
              <a:t>public</a:t>
            </a:r>
            <a:r>
              <a:rPr lang="en-US" dirty="0">
                <a:solidFill>
                  <a:srgbClr val="222222"/>
                </a:solidFill>
                <a:latin typeface="Menlo" panose="020B0609030804020204" pitchFamily="49" charset="0"/>
              </a:rPr>
              <a:t> </a:t>
            </a:r>
            <a:r>
              <a:rPr lang="en-US" dirty="0" err="1">
                <a:solidFill>
                  <a:srgbClr val="222222"/>
                </a:solidFill>
                <a:latin typeface="Menlo" panose="020B0609030804020204" pitchFamily="49" charset="0"/>
              </a:rPr>
              <a:t>PersonEFRepository</a:t>
            </a:r>
            <a:r>
              <a:rPr lang="en-US" dirty="0">
                <a:solidFill>
                  <a:srgbClr val="222222"/>
                </a:solidFill>
                <a:latin typeface="Menlo" panose="020B0609030804020204" pitchFamily="49" charset="0"/>
              </a:rPr>
              <a:t>(</a:t>
            </a:r>
            <a:r>
              <a:rPr lang="en-US" dirty="0" err="1">
                <a:solidFill>
                  <a:srgbClr val="3363A4"/>
                </a:solidFill>
                <a:latin typeface="Menlo" panose="020B0609030804020204" pitchFamily="49" charset="0"/>
              </a:rPr>
              <a:t>IDataContext</a:t>
            </a:r>
            <a:r>
              <a:rPr lang="en-US" dirty="0">
                <a:solidFill>
                  <a:srgbClr val="222222"/>
                </a:solidFill>
                <a:latin typeface="Menlo" panose="020B0609030804020204" pitchFamily="49" charset="0"/>
              </a:rPr>
              <a:t> </a:t>
            </a:r>
            <a:r>
              <a:rPr lang="en-US" dirty="0" err="1">
                <a:solidFill>
                  <a:srgbClr val="222222"/>
                </a:solidFill>
                <a:latin typeface="Menlo" panose="020B0609030804020204" pitchFamily="49" charset="0"/>
              </a:rPr>
              <a:t>dataContext</a:t>
            </a:r>
            <a:r>
              <a:rPr lang="en-US" dirty="0">
                <a:solidFill>
                  <a:srgbClr val="222222"/>
                </a:solidFill>
                <a:latin typeface="Menlo" panose="020B0609030804020204" pitchFamily="49" charset="0"/>
              </a:rPr>
              <a:t>) : </a:t>
            </a:r>
            <a:r>
              <a:rPr lang="en-US" dirty="0">
                <a:solidFill>
                  <a:srgbClr val="009695"/>
                </a:solidFill>
                <a:latin typeface="Menlo" panose="020B0609030804020204" pitchFamily="49" charset="0"/>
              </a:rPr>
              <a:t>base</a:t>
            </a:r>
            <a:r>
              <a:rPr lang="en-US" dirty="0">
                <a:solidFill>
                  <a:srgbClr val="222222"/>
                </a:solidFill>
                <a:latin typeface="Menlo" panose="020B0609030804020204" pitchFamily="49" charset="0"/>
              </a:rPr>
              <a:t>(</a:t>
            </a:r>
            <a:r>
              <a:rPr lang="en-US" dirty="0" err="1">
                <a:solidFill>
                  <a:srgbClr val="222222"/>
                </a:solidFill>
                <a:latin typeface="Menlo" panose="020B0609030804020204" pitchFamily="49" charset="0"/>
              </a:rPr>
              <a:t>dataContext</a:t>
            </a:r>
            <a:r>
              <a:rPr lang="en-US" dirty="0">
                <a:solidFill>
                  <a:srgbClr val="222222"/>
                </a:solidFill>
                <a:latin typeface="Menlo" panose="020B0609030804020204" pitchFamily="49" charset="0"/>
              </a:rPr>
              <a:t>)</a:t>
            </a:r>
            <a:br>
              <a:rPr lang="en-US" dirty="0">
                <a:latin typeface="Menlo" panose="020B0609030804020204" pitchFamily="49" charset="0"/>
              </a:rPr>
            </a:br>
            <a:r>
              <a:rPr lang="en-US" dirty="0">
                <a:solidFill>
                  <a:srgbClr val="222222"/>
                </a:solidFill>
                <a:latin typeface="Menlo" panose="020B0609030804020204" pitchFamily="49" charset="0"/>
              </a:rPr>
              <a:t>    {</a:t>
            </a:r>
            <a:br>
              <a:rPr lang="en-US" dirty="0">
                <a:latin typeface="Menlo" panose="020B0609030804020204" pitchFamily="49" charset="0"/>
              </a:rPr>
            </a:br>
            <a:r>
              <a:rPr lang="en-US" dirty="0">
                <a:solidFill>
                  <a:srgbClr val="222222"/>
                </a:solidFill>
                <a:latin typeface="Menlo" panose="020B0609030804020204" pitchFamily="49" charset="0"/>
              </a:rPr>
              <a:t>    }</a:t>
            </a:r>
            <a:br>
              <a:rPr lang="en-US" dirty="0">
                <a:latin typeface="Menlo" panose="020B0609030804020204" pitchFamily="49" charset="0"/>
              </a:rPr>
            </a:br>
            <a:r>
              <a:rPr lang="en-US" dirty="0">
                <a:solidFill>
                  <a:srgbClr val="222222"/>
                </a:solidFill>
                <a:latin typeface="Menlo" panose="020B0609030804020204" pitchFamily="49" charset="0"/>
              </a:rPr>
              <a:t>}</a:t>
            </a:r>
            <a:endParaRPr lang="et-EE" dirty="0"/>
          </a:p>
        </p:txBody>
      </p:sp>
      <p:sp>
        <p:nvSpPr>
          <p:cNvPr id="3" name="Slide Number Placeholder 2">
            <a:extLst>
              <a:ext uri="{FF2B5EF4-FFF2-40B4-BE49-F238E27FC236}">
                <a16:creationId xmlns:a16="http://schemas.microsoft.com/office/drawing/2014/main" id="{91CC46D0-6156-5F42-B9D4-127851F562D3}"/>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314853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pic>
        <p:nvPicPr>
          <p:cNvPr id="5" name="Picture 4"/>
          <p:cNvPicPr>
            <a:picLocks noChangeAspect="1"/>
          </p:cNvPicPr>
          <p:nvPr/>
        </p:nvPicPr>
        <p:blipFill>
          <a:blip r:embed="rId2"/>
          <a:stretch>
            <a:fillRect/>
          </a:stretch>
        </p:blipFill>
        <p:spPr>
          <a:xfrm>
            <a:off x="721568" y="553618"/>
            <a:ext cx="10671172" cy="5809860"/>
          </a:xfrm>
          <a:prstGeom prst="rect">
            <a:avLst/>
          </a:prstGeom>
        </p:spPr>
      </p:pic>
    </p:spTree>
    <p:extLst>
      <p:ext uri="{BB962C8B-B14F-4D97-AF65-F5344CB8AC3E}">
        <p14:creationId xmlns:p14="http://schemas.microsoft.com/office/powerpoint/2010/main" val="193758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EC19-A0A9-6047-A757-6D8BFCC758B5}"/>
              </a:ext>
            </a:extLst>
          </p:cNvPr>
          <p:cNvSpPr>
            <a:spLocks noGrp="1"/>
          </p:cNvSpPr>
          <p:nvPr>
            <p:ph type="title"/>
          </p:nvPr>
        </p:nvSpPr>
        <p:spPr/>
        <p:txBody>
          <a:bodyPr/>
          <a:lstStyle/>
          <a:p>
            <a:r>
              <a:rPr lang="en-US" dirty="0"/>
              <a:t>Generics - example</a:t>
            </a:r>
          </a:p>
        </p:txBody>
      </p:sp>
      <p:sp>
        <p:nvSpPr>
          <p:cNvPr id="3" name="Content Placeholder 2">
            <a:extLst>
              <a:ext uri="{FF2B5EF4-FFF2-40B4-BE49-F238E27FC236}">
                <a16:creationId xmlns:a16="http://schemas.microsoft.com/office/drawing/2014/main" id="{C56F2937-39FC-3F4B-8C34-BE3D2700D98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0A917C7-1DC7-3548-8547-25AD03E7DEF8}"/>
              </a:ext>
            </a:extLst>
          </p:cNvPr>
          <p:cNvSpPr>
            <a:spLocks noGrp="1"/>
          </p:cNvSpPr>
          <p:nvPr>
            <p:ph type="sldNum" sz="quarter" idx="12"/>
          </p:nvPr>
        </p:nvSpPr>
        <p:spPr/>
        <p:txBody>
          <a:bodyPr/>
          <a:lstStyle/>
          <a:p>
            <a:fld id="{D57F1E4F-1CFF-5643-939E-02111984F565}" type="slidenum">
              <a:rPr lang="en-US" smtClean="0"/>
              <a:t>2</a:t>
            </a:fld>
            <a:endParaRPr lang="en-US" dirty="0"/>
          </a:p>
        </p:txBody>
      </p:sp>
      <p:sp>
        <p:nvSpPr>
          <p:cNvPr id="5" name="TextBox 4">
            <a:extLst>
              <a:ext uri="{FF2B5EF4-FFF2-40B4-BE49-F238E27FC236}">
                <a16:creationId xmlns:a16="http://schemas.microsoft.com/office/drawing/2014/main" id="{BC8D89C1-DF4C-2843-A9B0-83A1C0D371BC}"/>
              </a:ext>
            </a:extLst>
          </p:cNvPr>
          <p:cNvSpPr txBox="1"/>
          <p:nvPr/>
        </p:nvSpPr>
        <p:spPr>
          <a:xfrm>
            <a:off x="1472911" y="1380336"/>
            <a:ext cx="9589273" cy="5262979"/>
          </a:xfrm>
          <a:prstGeom prst="rect">
            <a:avLst/>
          </a:prstGeom>
          <a:solidFill>
            <a:schemeClr val="tx1"/>
          </a:solidFill>
        </p:spPr>
        <p:txBody>
          <a:bodyPr wrap="square" rtlCol="0">
            <a:spAutoFit/>
          </a:bodyPr>
          <a:lstStyle/>
          <a:p>
            <a:r>
              <a:rPr lang="en-US" sz="1600" dirty="0">
                <a:solidFill>
                  <a:srgbClr val="888A85"/>
                </a:solidFill>
                <a:latin typeface="Menlo" panose="020B0609030804020204" pitchFamily="49" charset="0"/>
              </a:rPr>
              <a:t>// Declare the generic class.</a:t>
            </a:r>
            <a:br>
              <a:rPr lang="en-US" sz="1600" dirty="0">
                <a:latin typeface="Menlo" panose="020B0609030804020204" pitchFamily="49" charset="0"/>
              </a:rPr>
            </a:br>
            <a:r>
              <a:rPr lang="en-US" sz="1600" dirty="0">
                <a:solidFill>
                  <a:srgbClr val="009695"/>
                </a:solidFill>
                <a:latin typeface="Menlo" panose="020B0609030804020204" pitchFamily="49" charset="0"/>
              </a:rPr>
              <a:t>public</a:t>
            </a:r>
            <a:r>
              <a:rPr lang="en-US" sz="1600" dirty="0">
                <a:solidFill>
                  <a:srgbClr val="222222"/>
                </a:solidFill>
                <a:latin typeface="Menlo" panose="020B0609030804020204" pitchFamily="49" charset="0"/>
              </a:rPr>
              <a:t> </a:t>
            </a:r>
            <a:r>
              <a:rPr lang="en-US" sz="1600" dirty="0">
                <a:solidFill>
                  <a:srgbClr val="009695"/>
                </a:solidFill>
                <a:latin typeface="Menlo" panose="020B0609030804020204" pitchFamily="49" charset="0"/>
              </a:rPr>
              <a:t>class</a:t>
            </a:r>
            <a:r>
              <a:rPr lang="en-US" sz="1600" dirty="0">
                <a:solidFill>
                  <a:srgbClr val="222222"/>
                </a:solidFill>
                <a:latin typeface="Menlo" panose="020B0609030804020204" pitchFamily="49" charset="0"/>
              </a:rPr>
              <a:t> </a:t>
            </a:r>
            <a:r>
              <a:rPr lang="en-US" sz="1600" dirty="0" err="1">
                <a:solidFill>
                  <a:srgbClr val="3363A4"/>
                </a:solidFill>
                <a:latin typeface="Menlo" panose="020B0609030804020204" pitchFamily="49" charset="0"/>
              </a:rPr>
              <a:t>GenericList</a:t>
            </a:r>
            <a:r>
              <a:rPr lang="en-US" sz="1600" dirty="0">
                <a:solidFill>
                  <a:srgbClr val="222222"/>
                </a:solidFill>
                <a:latin typeface="Menlo" panose="020B0609030804020204" pitchFamily="49" charset="0"/>
              </a:rPr>
              <a:t>&lt;</a:t>
            </a:r>
            <a:r>
              <a:rPr lang="en-US" sz="1600" dirty="0">
                <a:solidFill>
                  <a:srgbClr val="3363A4"/>
                </a:solidFill>
                <a:latin typeface="Menlo" panose="020B0609030804020204" pitchFamily="49" charset="0"/>
              </a:rPr>
              <a:t>T</a:t>
            </a:r>
            <a:r>
              <a:rPr lang="en-US" sz="1600" dirty="0">
                <a:solidFill>
                  <a:srgbClr val="222222"/>
                </a:solidFill>
                <a:latin typeface="Menlo" panose="020B0609030804020204" pitchFamily="49" charset="0"/>
              </a:rPr>
              <a:t>&gt; {</a:t>
            </a:r>
            <a:br>
              <a:rPr lang="en-US" sz="1600" dirty="0">
                <a:latin typeface="Menlo" panose="020B0609030804020204" pitchFamily="49" charset="0"/>
              </a:rPr>
            </a:br>
            <a:r>
              <a:rPr lang="en-US" sz="1600" dirty="0">
                <a:solidFill>
                  <a:srgbClr val="222222"/>
                </a:solidFill>
                <a:latin typeface="Menlo" panose="020B0609030804020204" pitchFamily="49" charset="0"/>
              </a:rPr>
              <a:t>    </a:t>
            </a:r>
            <a:r>
              <a:rPr lang="en-US" sz="1600" dirty="0">
                <a:solidFill>
                  <a:srgbClr val="009695"/>
                </a:solidFill>
                <a:latin typeface="Menlo" panose="020B0609030804020204" pitchFamily="49" charset="0"/>
              </a:rPr>
              <a:t>public</a:t>
            </a:r>
            <a:r>
              <a:rPr lang="en-US" sz="1600" dirty="0">
                <a:solidFill>
                  <a:srgbClr val="222222"/>
                </a:solidFill>
                <a:latin typeface="Menlo" panose="020B0609030804020204" pitchFamily="49" charset="0"/>
              </a:rPr>
              <a:t> </a:t>
            </a:r>
            <a:r>
              <a:rPr lang="en-US" sz="1600" dirty="0">
                <a:solidFill>
                  <a:srgbClr val="009695"/>
                </a:solidFill>
                <a:latin typeface="Menlo" panose="020B0609030804020204" pitchFamily="49" charset="0"/>
              </a:rPr>
              <a:t>void</a:t>
            </a:r>
            <a:r>
              <a:rPr lang="en-US" sz="1600" dirty="0">
                <a:solidFill>
                  <a:srgbClr val="222222"/>
                </a:solidFill>
                <a:latin typeface="Menlo" panose="020B0609030804020204" pitchFamily="49" charset="0"/>
              </a:rPr>
              <a:t> Add(</a:t>
            </a:r>
            <a:r>
              <a:rPr lang="en-US" sz="1600" dirty="0">
                <a:solidFill>
                  <a:srgbClr val="3363A4"/>
                </a:solidFill>
                <a:latin typeface="Menlo" panose="020B0609030804020204" pitchFamily="49" charset="0"/>
              </a:rPr>
              <a:t>T</a:t>
            </a:r>
            <a:r>
              <a:rPr lang="en-US" sz="1600" dirty="0">
                <a:solidFill>
                  <a:srgbClr val="222222"/>
                </a:solidFill>
                <a:latin typeface="Menlo" panose="020B0609030804020204" pitchFamily="49" charset="0"/>
              </a:rPr>
              <a:t> input) {  </a:t>
            </a:r>
            <a:r>
              <a:rPr lang="en-US" sz="1600" dirty="0">
                <a:solidFill>
                  <a:srgbClr val="888A85"/>
                </a:solidFill>
                <a:latin typeface="Menlo" panose="020B0609030804020204" pitchFamily="49" charset="0"/>
              </a:rPr>
              <a:t>// Do nothing </a:t>
            </a:r>
            <a:r>
              <a:rPr lang="en-US" sz="1600" dirty="0">
                <a:solidFill>
                  <a:srgbClr val="222222"/>
                </a:solidFill>
                <a:latin typeface="Menlo" panose="020B0609030804020204" pitchFamily="49" charset="0"/>
              </a:rPr>
              <a:t> }</a:t>
            </a:r>
            <a:br>
              <a:rPr lang="en-US" sz="1600" dirty="0">
                <a:latin typeface="Menlo" panose="020B0609030804020204" pitchFamily="49" charset="0"/>
              </a:rPr>
            </a:br>
            <a:r>
              <a:rPr lang="en-US" sz="1600" dirty="0">
                <a:solidFill>
                  <a:srgbClr val="222222"/>
                </a:solidFill>
                <a:latin typeface="Menlo" panose="020B0609030804020204" pitchFamily="49" charset="0"/>
              </a:rPr>
              <a:t>}</a:t>
            </a:r>
          </a:p>
          <a:p>
            <a:br>
              <a:rPr lang="en-US" sz="1600" dirty="0">
                <a:latin typeface="Menlo" panose="020B0609030804020204" pitchFamily="49" charset="0"/>
              </a:rPr>
            </a:br>
            <a:r>
              <a:rPr lang="en-US" sz="1600" dirty="0">
                <a:solidFill>
                  <a:srgbClr val="009695"/>
                </a:solidFill>
                <a:latin typeface="Menlo" panose="020B0609030804020204" pitchFamily="49" charset="0"/>
              </a:rPr>
              <a:t>class</a:t>
            </a:r>
            <a:r>
              <a:rPr lang="en-US" sz="1600" dirty="0">
                <a:solidFill>
                  <a:srgbClr val="222222"/>
                </a:solidFill>
                <a:latin typeface="Menlo" panose="020B0609030804020204" pitchFamily="49" charset="0"/>
              </a:rPr>
              <a:t> </a:t>
            </a:r>
            <a:r>
              <a:rPr lang="en-US" sz="1600" dirty="0" err="1">
                <a:solidFill>
                  <a:srgbClr val="3363A4"/>
                </a:solidFill>
                <a:latin typeface="Menlo" panose="020B0609030804020204" pitchFamily="49" charset="0"/>
              </a:rPr>
              <a:t>TestGenericList</a:t>
            </a:r>
            <a:r>
              <a:rPr lang="en-US" sz="1600" dirty="0">
                <a:solidFill>
                  <a:srgbClr val="3363A4"/>
                </a:solidFill>
                <a:latin typeface="Menlo" panose="020B0609030804020204" pitchFamily="49" charset="0"/>
              </a:rPr>
              <a:t> </a:t>
            </a:r>
            <a:r>
              <a:rPr lang="en-US" sz="1600" dirty="0">
                <a:solidFill>
                  <a:srgbClr val="222222"/>
                </a:solidFill>
                <a:latin typeface="Menlo" panose="020B0609030804020204" pitchFamily="49" charset="0"/>
              </a:rPr>
              <a:t>{</a:t>
            </a:r>
            <a:br>
              <a:rPr lang="en-US" sz="1600" dirty="0">
                <a:latin typeface="Menlo" panose="020B0609030804020204" pitchFamily="49" charset="0"/>
              </a:rPr>
            </a:br>
            <a:r>
              <a:rPr lang="en-US" sz="1600" dirty="0">
                <a:solidFill>
                  <a:srgbClr val="222222"/>
                </a:solidFill>
                <a:latin typeface="Menlo" panose="020B0609030804020204" pitchFamily="49" charset="0"/>
              </a:rPr>
              <a:t>    </a:t>
            </a:r>
            <a:r>
              <a:rPr lang="en-US" sz="1600" dirty="0">
                <a:solidFill>
                  <a:srgbClr val="009695"/>
                </a:solidFill>
                <a:latin typeface="Menlo" panose="020B0609030804020204" pitchFamily="49" charset="0"/>
              </a:rPr>
              <a:t>private</a:t>
            </a:r>
            <a:r>
              <a:rPr lang="en-US" sz="1600" dirty="0">
                <a:solidFill>
                  <a:srgbClr val="222222"/>
                </a:solidFill>
                <a:latin typeface="Menlo" panose="020B0609030804020204" pitchFamily="49" charset="0"/>
              </a:rPr>
              <a:t> </a:t>
            </a:r>
            <a:r>
              <a:rPr lang="en-US" sz="1600" dirty="0">
                <a:solidFill>
                  <a:srgbClr val="009695"/>
                </a:solidFill>
                <a:latin typeface="Menlo" panose="020B0609030804020204" pitchFamily="49" charset="0"/>
              </a:rPr>
              <a:t>class</a:t>
            </a:r>
            <a:r>
              <a:rPr lang="en-US" sz="1600" dirty="0">
                <a:solidFill>
                  <a:srgbClr val="222222"/>
                </a:solidFill>
                <a:latin typeface="Menlo" panose="020B0609030804020204" pitchFamily="49" charset="0"/>
              </a:rPr>
              <a:t> </a:t>
            </a:r>
            <a:r>
              <a:rPr lang="en-US" sz="1600" dirty="0" err="1">
                <a:solidFill>
                  <a:srgbClr val="3363A4"/>
                </a:solidFill>
                <a:latin typeface="Menlo" panose="020B0609030804020204" pitchFamily="49" charset="0"/>
              </a:rPr>
              <a:t>ExampleClass</a:t>
            </a:r>
            <a:r>
              <a:rPr lang="en-US" sz="1600" dirty="0">
                <a:solidFill>
                  <a:srgbClr val="222222"/>
                </a:solidFill>
                <a:latin typeface="Menlo" panose="020B0609030804020204" pitchFamily="49" charset="0"/>
              </a:rPr>
              <a:t> { }</a:t>
            </a:r>
            <a:br>
              <a:rPr lang="en-US" sz="1600" dirty="0">
                <a:latin typeface="Menlo" panose="020B0609030804020204" pitchFamily="49" charset="0"/>
              </a:rPr>
            </a:br>
            <a:r>
              <a:rPr lang="en-US" sz="1600" dirty="0">
                <a:solidFill>
                  <a:srgbClr val="222222"/>
                </a:solidFill>
                <a:latin typeface="Menlo" panose="020B0609030804020204" pitchFamily="49" charset="0"/>
              </a:rPr>
              <a:t>    </a:t>
            </a:r>
            <a:r>
              <a:rPr lang="en-US" sz="1600" dirty="0">
                <a:solidFill>
                  <a:srgbClr val="009695"/>
                </a:solidFill>
                <a:latin typeface="Menlo" panose="020B0609030804020204" pitchFamily="49" charset="0"/>
              </a:rPr>
              <a:t>static</a:t>
            </a:r>
            <a:r>
              <a:rPr lang="en-US" sz="1600" dirty="0">
                <a:solidFill>
                  <a:srgbClr val="222222"/>
                </a:solidFill>
                <a:latin typeface="Menlo" panose="020B0609030804020204" pitchFamily="49" charset="0"/>
              </a:rPr>
              <a:t> </a:t>
            </a:r>
            <a:r>
              <a:rPr lang="en-US" sz="1600" dirty="0">
                <a:solidFill>
                  <a:srgbClr val="009695"/>
                </a:solidFill>
                <a:latin typeface="Menlo" panose="020B0609030804020204" pitchFamily="49" charset="0"/>
              </a:rPr>
              <a:t>void</a:t>
            </a:r>
            <a:r>
              <a:rPr lang="en-US" sz="1600" dirty="0">
                <a:solidFill>
                  <a:srgbClr val="222222"/>
                </a:solidFill>
                <a:latin typeface="Menlo" panose="020B0609030804020204" pitchFamily="49" charset="0"/>
              </a:rPr>
              <a:t> Main() {</a:t>
            </a:r>
            <a:br>
              <a:rPr lang="en-US" sz="1600" dirty="0">
                <a:latin typeface="Menlo" panose="020B0609030804020204" pitchFamily="49" charset="0"/>
              </a:rPr>
            </a:br>
            <a:r>
              <a:rPr lang="en-US" sz="1600" dirty="0">
                <a:solidFill>
                  <a:srgbClr val="222222"/>
                </a:solidFill>
                <a:latin typeface="Menlo" panose="020B0609030804020204" pitchFamily="49" charset="0"/>
              </a:rPr>
              <a:t>        </a:t>
            </a:r>
            <a:r>
              <a:rPr lang="en-US" sz="1600" dirty="0">
                <a:solidFill>
                  <a:srgbClr val="888A85"/>
                </a:solidFill>
                <a:latin typeface="Menlo" panose="020B0609030804020204" pitchFamily="49" charset="0"/>
              </a:rPr>
              <a:t>// Declare a list of type int.</a:t>
            </a:r>
            <a:br>
              <a:rPr lang="en-US" sz="1600" dirty="0">
                <a:latin typeface="Menlo" panose="020B0609030804020204" pitchFamily="49" charset="0"/>
              </a:rPr>
            </a:br>
            <a:r>
              <a:rPr lang="en-US" sz="1600" dirty="0">
                <a:solidFill>
                  <a:srgbClr val="222222"/>
                </a:solidFill>
                <a:latin typeface="Menlo" panose="020B0609030804020204" pitchFamily="49" charset="0"/>
              </a:rPr>
              <a:t>        </a:t>
            </a:r>
            <a:r>
              <a:rPr lang="en-US" sz="1600" dirty="0" err="1">
                <a:solidFill>
                  <a:srgbClr val="3363A4"/>
                </a:solidFill>
                <a:latin typeface="Menlo" panose="020B0609030804020204" pitchFamily="49" charset="0"/>
              </a:rPr>
              <a:t>GenericList</a:t>
            </a:r>
            <a:r>
              <a:rPr lang="en-US" sz="1600" dirty="0">
                <a:solidFill>
                  <a:srgbClr val="222222"/>
                </a:solidFill>
                <a:latin typeface="Menlo" panose="020B0609030804020204" pitchFamily="49" charset="0"/>
              </a:rPr>
              <a:t>&lt;</a:t>
            </a:r>
            <a:r>
              <a:rPr lang="en-US" sz="1600" dirty="0" err="1">
                <a:solidFill>
                  <a:srgbClr val="009695"/>
                </a:solidFill>
                <a:latin typeface="Menlo" panose="020B0609030804020204" pitchFamily="49" charset="0"/>
              </a:rPr>
              <a:t>int</a:t>
            </a:r>
            <a:r>
              <a:rPr lang="en-US" sz="1600" dirty="0">
                <a:solidFill>
                  <a:srgbClr val="222222"/>
                </a:solidFill>
                <a:latin typeface="Menlo" panose="020B0609030804020204" pitchFamily="49" charset="0"/>
              </a:rPr>
              <a:t>&gt; list1 = </a:t>
            </a:r>
            <a:r>
              <a:rPr lang="en-US" sz="1600" dirty="0">
                <a:solidFill>
                  <a:srgbClr val="009695"/>
                </a:solidFill>
                <a:latin typeface="Menlo" panose="020B0609030804020204" pitchFamily="49" charset="0"/>
              </a:rPr>
              <a:t>new</a:t>
            </a:r>
            <a:r>
              <a:rPr lang="en-US" sz="1600" dirty="0">
                <a:solidFill>
                  <a:srgbClr val="222222"/>
                </a:solidFill>
                <a:latin typeface="Menlo" panose="020B0609030804020204" pitchFamily="49" charset="0"/>
              </a:rPr>
              <a:t> </a:t>
            </a:r>
            <a:r>
              <a:rPr lang="en-US" sz="1600" dirty="0" err="1">
                <a:solidFill>
                  <a:srgbClr val="3363A4"/>
                </a:solidFill>
                <a:latin typeface="Menlo" panose="020B0609030804020204" pitchFamily="49" charset="0"/>
              </a:rPr>
              <a:t>GenericList</a:t>
            </a:r>
            <a:r>
              <a:rPr lang="en-US" sz="1600" dirty="0">
                <a:solidFill>
                  <a:srgbClr val="222222"/>
                </a:solidFill>
                <a:latin typeface="Menlo" panose="020B0609030804020204" pitchFamily="49" charset="0"/>
              </a:rPr>
              <a:t>&lt;</a:t>
            </a:r>
            <a:r>
              <a:rPr lang="en-US" sz="1600" dirty="0" err="1">
                <a:solidFill>
                  <a:srgbClr val="009695"/>
                </a:solidFill>
                <a:latin typeface="Menlo" panose="020B0609030804020204" pitchFamily="49" charset="0"/>
              </a:rPr>
              <a:t>int</a:t>
            </a:r>
            <a:r>
              <a:rPr lang="en-US" sz="1600" dirty="0">
                <a:solidFill>
                  <a:srgbClr val="222222"/>
                </a:solidFill>
                <a:latin typeface="Menlo" panose="020B0609030804020204" pitchFamily="49" charset="0"/>
              </a:rPr>
              <a:t>&gt;();</a:t>
            </a:r>
            <a:br>
              <a:rPr lang="en-US" sz="1600" dirty="0">
                <a:latin typeface="Menlo" panose="020B0609030804020204" pitchFamily="49" charset="0"/>
              </a:rPr>
            </a:br>
            <a:r>
              <a:rPr lang="en-US" sz="1600" dirty="0">
                <a:solidFill>
                  <a:srgbClr val="222222"/>
                </a:solidFill>
                <a:latin typeface="Menlo" panose="020B0609030804020204" pitchFamily="49" charset="0"/>
              </a:rPr>
              <a:t>        list1.Add(</a:t>
            </a:r>
            <a:r>
              <a:rPr lang="en-US" sz="1600" dirty="0">
                <a:solidFill>
                  <a:srgbClr val="DB7100"/>
                </a:solidFill>
                <a:latin typeface="Menlo" panose="020B0609030804020204" pitchFamily="49" charset="0"/>
              </a:rPr>
              <a:t>1</a:t>
            </a:r>
            <a:r>
              <a:rPr lang="en-US" sz="1600" dirty="0">
                <a:solidFill>
                  <a:srgbClr val="222222"/>
                </a:solidFill>
                <a:latin typeface="Menlo" panose="020B0609030804020204" pitchFamily="49" charset="0"/>
              </a:rPr>
              <a:t>);</a:t>
            </a:r>
            <a:br>
              <a:rPr lang="en-US" sz="1600" dirty="0">
                <a:latin typeface="Menlo" panose="020B0609030804020204" pitchFamily="49" charset="0"/>
              </a:rPr>
            </a:br>
            <a:br>
              <a:rPr lang="en-US" sz="1600" dirty="0">
                <a:latin typeface="Menlo" panose="020B0609030804020204" pitchFamily="49" charset="0"/>
              </a:rPr>
            </a:br>
            <a:r>
              <a:rPr lang="en-US" sz="1600" dirty="0">
                <a:solidFill>
                  <a:srgbClr val="222222"/>
                </a:solidFill>
                <a:latin typeface="Menlo" panose="020B0609030804020204" pitchFamily="49" charset="0"/>
              </a:rPr>
              <a:t>        </a:t>
            </a:r>
            <a:r>
              <a:rPr lang="en-US" sz="1600" dirty="0">
                <a:solidFill>
                  <a:srgbClr val="888A85"/>
                </a:solidFill>
                <a:latin typeface="Menlo" panose="020B0609030804020204" pitchFamily="49" charset="0"/>
              </a:rPr>
              <a:t>// Declare a list of type string.</a:t>
            </a:r>
            <a:br>
              <a:rPr lang="en-US" sz="1600" dirty="0">
                <a:latin typeface="Menlo" panose="020B0609030804020204" pitchFamily="49" charset="0"/>
              </a:rPr>
            </a:br>
            <a:r>
              <a:rPr lang="en-US" sz="1600" dirty="0">
                <a:solidFill>
                  <a:srgbClr val="222222"/>
                </a:solidFill>
                <a:latin typeface="Menlo" panose="020B0609030804020204" pitchFamily="49" charset="0"/>
              </a:rPr>
              <a:t>        </a:t>
            </a:r>
            <a:r>
              <a:rPr lang="en-US" sz="1600" dirty="0" err="1">
                <a:solidFill>
                  <a:srgbClr val="3363A4"/>
                </a:solidFill>
                <a:latin typeface="Menlo" panose="020B0609030804020204" pitchFamily="49" charset="0"/>
              </a:rPr>
              <a:t>GenericList</a:t>
            </a:r>
            <a:r>
              <a:rPr lang="en-US" sz="1600" dirty="0">
                <a:solidFill>
                  <a:srgbClr val="222222"/>
                </a:solidFill>
                <a:latin typeface="Menlo" panose="020B0609030804020204" pitchFamily="49" charset="0"/>
              </a:rPr>
              <a:t>&lt;</a:t>
            </a:r>
            <a:r>
              <a:rPr lang="en-US" sz="1600" dirty="0">
                <a:solidFill>
                  <a:srgbClr val="009695"/>
                </a:solidFill>
                <a:latin typeface="Menlo" panose="020B0609030804020204" pitchFamily="49" charset="0"/>
              </a:rPr>
              <a:t>string</a:t>
            </a:r>
            <a:r>
              <a:rPr lang="en-US" sz="1600" dirty="0">
                <a:solidFill>
                  <a:srgbClr val="222222"/>
                </a:solidFill>
                <a:latin typeface="Menlo" panose="020B0609030804020204" pitchFamily="49" charset="0"/>
              </a:rPr>
              <a:t>&gt; list2 = </a:t>
            </a:r>
            <a:r>
              <a:rPr lang="en-US" sz="1600" dirty="0">
                <a:solidFill>
                  <a:srgbClr val="009695"/>
                </a:solidFill>
                <a:latin typeface="Menlo" panose="020B0609030804020204" pitchFamily="49" charset="0"/>
              </a:rPr>
              <a:t>new</a:t>
            </a:r>
            <a:r>
              <a:rPr lang="en-US" sz="1600" dirty="0">
                <a:solidFill>
                  <a:srgbClr val="222222"/>
                </a:solidFill>
                <a:latin typeface="Menlo" panose="020B0609030804020204" pitchFamily="49" charset="0"/>
              </a:rPr>
              <a:t> </a:t>
            </a:r>
            <a:r>
              <a:rPr lang="en-US" sz="1600" dirty="0" err="1">
                <a:solidFill>
                  <a:srgbClr val="3363A4"/>
                </a:solidFill>
                <a:latin typeface="Menlo" panose="020B0609030804020204" pitchFamily="49" charset="0"/>
              </a:rPr>
              <a:t>GenericList</a:t>
            </a:r>
            <a:r>
              <a:rPr lang="en-US" sz="1600" dirty="0">
                <a:solidFill>
                  <a:srgbClr val="222222"/>
                </a:solidFill>
                <a:latin typeface="Menlo" panose="020B0609030804020204" pitchFamily="49" charset="0"/>
              </a:rPr>
              <a:t>&lt;</a:t>
            </a:r>
            <a:r>
              <a:rPr lang="en-US" sz="1600" dirty="0">
                <a:solidFill>
                  <a:srgbClr val="009695"/>
                </a:solidFill>
                <a:latin typeface="Menlo" panose="020B0609030804020204" pitchFamily="49" charset="0"/>
              </a:rPr>
              <a:t>string</a:t>
            </a:r>
            <a:r>
              <a:rPr lang="en-US" sz="1600" dirty="0">
                <a:solidFill>
                  <a:srgbClr val="222222"/>
                </a:solidFill>
                <a:latin typeface="Menlo" panose="020B0609030804020204" pitchFamily="49" charset="0"/>
              </a:rPr>
              <a:t>&gt;();</a:t>
            </a:r>
            <a:br>
              <a:rPr lang="en-US" sz="1600" dirty="0">
                <a:latin typeface="Menlo" panose="020B0609030804020204" pitchFamily="49" charset="0"/>
              </a:rPr>
            </a:br>
            <a:r>
              <a:rPr lang="en-US" sz="1600" dirty="0">
                <a:solidFill>
                  <a:srgbClr val="222222"/>
                </a:solidFill>
                <a:latin typeface="Menlo" panose="020B0609030804020204" pitchFamily="49" charset="0"/>
              </a:rPr>
              <a:t>        list2.Add(</a:t>
            </a:r>
            <a:r>
              <a:rPr lang="en-US" sz="1600" dirty="0">
                <a:solidFill>
                  <a:srgbClr val="DB7100"/>
                </a:solidFill>
                <a:latin typeface="Menlo" panose="020B0609030804020204" pitchFamily="49" charset="0"/>
              </a:rPr>
              <a:t>""</a:t>
            </a:r>
            <a:r>
              <a:rPr lang="en-US" sz="1600" dirty="0">
                <a:solidFill>
                  <a:srgbClr val="222222"/>
                </a:solidFill>
                <a:latin typeface="Menlo" panose="020B0609030804020204" pitchFamily="49" charset="0"/>
              </a:rPr>
              <a:t>);</a:t>
            </a:r>
            <a:br>
              <a:rPr lang="en-US" sz="1600" dirty="0">
                <a:latin typeface="Menlo" panose="020B0609030804020204" pitchFamily="49" charset="0"/>
              </a:rPr>
            </a:br>
            <a:br>
              <a:rPr lang="en-US" sz="1600" dirty="0">
                <a:latin typeface="Menlo" panose="020B0609030804020204" pitchFamily="49" charset="0"/>
              </a:rPr>
            </a:br>
            <a:r>
              <a:rPr lang="en-US" sz="1600" dirty="0">
                <a:solidFill>
                  <a:srgbClr val="222222"/>
                </a:solidFill>
                <a:latin typeface="Menlo" panose="020B0609030804020204" pitchFamily="49" charset="0"/>
              </a:rPr>
              <a:t>        </a:t>
            </a:r>
            <a:r>
              <a:rPr lang="en-US" sz="1600" dirty="0">
                <a:solidFill>
                  <a:srgbClr val="888A85"/>
                </a:solidFill>
                <a:latin typeface="Menlo" panose="020B0609030804020204" pitchFamily="49" charset="0"/>
              </a:rPr>
              <a:t>// Declare a list of type </a:t>
            </a:r>
            <a:r>
              <a:rPr lang="en-US" sz="1600" dirty="0" err="1">
                <a:solidFill>
                  <a:srgbClr val="888A85"/>
                </a:solidFill>
                <a:latin typeface="Menlo" panose="020B0609030804020204" pitchFamily="49" charset="0"/>
              </a:rPr>
              <a:t>ExampleClass</a:t>
            </a:r>
            <a:r>
              <a:rPr lang="en-US" sz="1600" dirty="0">
                <a:solidFill>
                  <a:srgbClr val="888A85"/>
                </a:solidFill>
                <a:latin typeface="Menlo" panose="020B0609030804020204" pitchFamily="49" charset="0"/>
              </a:rPr>
              <a:t>.</a:t>
            </a:r>
            <a:br>
              <a:rPr lang="en-US" sz="1600" dirty="0">
                <a:latin typeface="Menlo" panose="020B0609030804020204" pitchFamily="49" charset="0"/>
              </a:rPr>
            </a:br>
            <a:r>
              <a:rPr lang="en-US" sz="1600" dirty="0">
                <a:solidFill>
                  <a:srgbClr val="222222"/>
                </a:solidFill>
                <a:latin typeface="Menlo" panose="020B0609030804020204" pitchFamily="49" charset="0"/>
              </a:rPr>
              <a:t>        </a:t>
            </a:r>
            <a:r>
              <a:rPr lang="en-US" sz="1600" dirty="0" err="1">
                <a:solidFill>
                  <a:srgbClr val="3363A4"/>
                </a:solidFill>
                <a:latin typeface="Menlo" panose="020B0609030804020204" pitchFamily="49" charset="0"/>
              </a:rPr>
              <a:t>GenericList</a:t>
            </a:r>
            <a:r>
              <a:rPr lang="en-US" sz="1600" dirty="0">
                <a:solidFill>
                  <a:srgbClr val="222222"/>
                </a:solidFill>
                <a:latin typeface="Menlo" panose="020B0609030804020204" pitchFamily="49" charset="0"/>
              </a:rPr>
              <a:t>&lt;</a:t>
            </a:r>
            <a:r>
              <a:rPr lang="en-US" sz="1600" dirty="0" err="1">
                <a:solidFill>
                  <a:srgbClr val="3363A4"/>
                </a:solidFill>
                <a:latin typeface="Menlo" panose="020B0609030804020204" pitchFamily="49" charset="0"/>
              </a:rPr>
              <a:t>ExampleClass</a:t>
            </a:r>
            <a:r>
              <a:rPr lang="en-US" sz="1600" dirty="0">
                <a:solidFill>
                  <a:srgbClr val="222222"/>
                </a:solidFill>
                <a:latin typeface="Menlo" panose="020B0609030804020204" pitchFamily="49" charset="0"/>
              </a:rPr>
              <a:t>&gt; list3 = </a:t>
            </a:r>
            <a:r>
              <a:rPr lang="en-US" sz="1600" dirty="0">
                <a:solidFill>
                  <a:srgbClr val="009695"/>
                </a:solidFill>
                <a:latin typeface="Menlo" panose="020B0609030804020204" pitchFamily="49" charset="0"/>
              </a:rPr>
              <a:t>new</a:t>
            </a:r>
            <a:r>
              <a:rPr lang="en-US" sz="1600" dirty="0">
                <a:solidFill>
                  <a:srgbClr val="222222"/>
                </a:solidFill>
                <a:latin typeface="Menlo" panose="020B0609030804020204" pitchFamily="49" charset="0"/>
              </a:rPr>
              <a:t> </a:t>
            </a:r>
            <a:r>
              <a:rPr lang="en-US" sz="1600" dirty="0" err="1">
                <a:solidFill>
                  <a:srgbClr val="3363A4"/>
                </a:solidFill>
                <a:latin typeface="Menlo" panose="020B0609030804020204" pitchFamily="49" charset="0"/>
              </a:rPr>
              <a:t>GenericList</a:t>
            </a:r>
            <a:r>
              <a:rPr lang="en-US" sz="1600" dirty="0">
                <a:solidFill>
                  <a:srgbClr val="222222"/>
                </a:solidFill>
                <a:latin typeface="Menlo" panose="020B0609030804020204" pitchFamily="49" charset="0"/>
              </a:rPr>
              <a:t>&lt;</a:t>
            </a:r>
            <a:r>
              <a:rPr lang="en-US" sz="1600" dirty="0" err="1">
                <a:solidFill>
                  <a:srgbClr val="3363A4"/>
                </a:solidFill>
                <a:latin typeface="Menlo" panose="020B0609030804020204" pitchFamily="49" charset="0"/>
              </a:rPr>
              <a:t>ExampleClass</a:t>
            </a:r>
            <a:r>
              <a:rPr lang="en-US" sz="1600" dirty="0">
                <a:solidFill>
                  <a:srgbClr val="222222"/>
                </a:solidFill>
                <a:latin typeface="Menlo" panose="020B0609030804020204" pitchFamily="49" charset="0"/>
              </a:rPr>
              <a:t>&gt;();</a:t>
            </a:r>
            <a:br>
              <a:rPr lang="en-US" sz="1600" dirty="0">
                <a:latin typeface="Menlo" panose="020B0609030804020204" pitchFamily="49" charset="0"/>
              </a:rPr>
            </a:br>
            <a:r>
              <a:rPr lang="en-US" sz="1600" dirty="0">
                <a:solidFill>
                  <a:srgbClr val="222222"/>
                </a:solidFill>
                <a:latin typeface="Menlo" panose="020B0609030804020204" pitchFamily="49" charset="0"/>
              </a:rPr>
              <a:t>        list3.Add(</a:t>
            </a:r>
            <a:r>
              <a:rPr lang="en-US" sz="1600" dirty="0">
                <a:solidFill>
                  <a:srgbClr val="009695"/>
                </a:solidFill>
                <a:latin typeface="Menlo" panose="020B0609030804020204" pitchFamily="49" charset="0"/>
              </a:rPr>
              <a:t>new</a:t>
            </a:r>
            <a:r>
              <a:rPr lang="en-US" sz="1600" dirty="0">
                <a:solidFill>
                  <a:srgbClr val="222222"/>
                </a:solidFill>
                <a:latin typeface="Menlo" panose="020B0609030804020204" pitchFamily="49" charset="0"/>
              </a:rPr>
              <a:t> </a:t>
            </a:r>
            <a:r>
              <a:rPr lang="en-US" sz="1600" dirty="0" err="1">
                <a:solidFill>
                  <a:srgbClr val="3363A4"/>
                </a:solidFill>
                <a:latin typeface="Menlo" panose="020B0609030804020204" pitchFamily="49" charset="0"/>
              </a:rPr>
              <a:t>ExampleClass</a:t>
            </a:r>
            <a:r>
              <a:rPr lang="en-US" sz="1600" dirty="0">
                <a:solidFill>
                  <a:srgbClr val="222222"/>
                </a:solidFill>
                <a:latin typeface="Menlo" panose="020B0609030804020204" pitchFamily="49" charset="0"/>
              </a:rPr>
              <a:t>());</a:t>
            </a:r>
            <a:br>
              <a:rPr lang="en-US" sz="1600" dirty="0">
                <a:latin typeface="Menlo" panose="020B0609030804020204" pitchFamily="49" charset="0"/>
              </a:rPr>
            </a:br>
            <a:r>
              <a:rPr lang="en-US" sz="1600" dirty="0">
                <a:solidFill>
                  <a:srgbClr val="222222"/>
                </a:solidFill>
                <a:latin typeface="Menlo" panose="020B0609030804020204" pitchFamily="49" charset="0"/>
              </a:rPr>
              <a:t>    }</a:t>
            </a:r>
            <a:br>
              <a:rPr lang="en-US" sz="1600" dirty="0">
                <a:latin typeface="Menlo" panose="020B0609030804020204" pitchFamily="49" charset="0"/>
              </a:rPr>
            </a:br>
            <a:r>
              <a:rPr lang="en-US" sz="1600" dirty="0">
                <a:solidFill>
                  <a:srgbClr val="222222"/>
                </a:solidFill>
                <a:latin typeface="Menlo" panose="020B0609030804020204" pitchFamily="49" charset="0"/>
              </a:rPr>
              <a:t>}</a:t>
            </a:r>
            <a:endParaRPr lang="en-US" sz="1600" dirty="0"/>
          </a:p>
        </p:txBody>
      </p:sp>
    </p:spTree>
    <p:extLst>
      <p:ext uri="{BB962C8B-B14F-4D97-AF65-F5344CB8AC3E}">
        <p14:creationId xmlns:p14="http://schemas.microsoft.com/office/powerpoint/2010/main" val="200050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EC19-A0A9-6047-A757-6D8BFCC758B5}"/>
              </a:ext>
            </a:extLst>
          </p:cNvPr>
          <p:cNvSpPr>
            <a:spLocks noGrp="1"/>
          </p:cNvSpPr>
          <p:nvPr>
            <p:ph type="title"/>
          </p:nvPr>
        </p:nvSpPr>
        <p:spPr/>
        <p:txBody>
          <a:bodyPr/>
          <a:lstStyle/>
          <a:p>
            <a:r>
              <a:rPr lang="en-US" dirty="0"/>
              <a:t>Generics - Constraints</a:t>
            </a:r>
          </a:p>
        </p:txBody>
      </p:sp>
      <p:sp>
        <p:nvSpPr>
          <p:cNvPr id="3" name="Content Placeholder 2">
            <a:extLst>
              <a:ext uri="{FF2B5EF4-FFF2-40B4-BE49-F238E27FC236}">
                <a16:creationId xmlns:a16="http://schemas.microsoft.com/office/drawing/2014/main" id="{C56F2937-39FC-3F4B-8C34-BE3D2700D988}"/>
              </a:ext>
            </a:extLst>
          </p:cNvPr>
          <p:cNvSpPr>
            <a:spLocks noGrp="1"/>
          </p:cNvSpPr>
          <p:nvPr>
            <p:ph idx="1"/>
          </p:nvPr>
        </p:nvSpPr>
        <p:spPr/>
        <p:txBody>
          <a:bodyPr>
            <a:normAutofit/>
          </a:bodyPr>
          <a:lstStyle/>
          <a:p>
            <a:r>
              <a:rPr lang="en-US" dirty="0"/>
              <a:t>where T: struct</a:t>
            </a:r>
          </a:p>
          <a:p>
            <a:pPr lvl="1"/>
            <a:r>
              <a:rPr lang="en-US" dirty="0"/>
              <a:t>The type argument must be a value type. Any value type except Nullable&lt;T&gt; can be specified.</a:t>
            </a:r>
          </a:p>
          <a:p>
            <a:r>
              <a:rPr lang="en-US" dirty="0"/>
              <a:t>where T: class</a:t>
            </a:r>
          </a:p>
          <a:p>
            <a:pPr lvl="1"/>
            <a:r>
              <a:rPr lang="en-US" dirty="0"/>
              <a:t>The type argument must be a reference type. This constraint applies also to any class, interface, delegate, or array type.</a:t>
            </a:r>
          </a:p>
          <a:p>
            <a:r>
              <a:rPr lang="en-US" dirty="0"/>
              <a:t>where T: new()</a:t>
            </a:r>
          </a:p>
          <a:p>
            <a:pPr lvl="1"/>
            <a:r>
              <a:rPr lang="en-US" dirty="0"/>
              <a:t>The type argument must have a public </a:t>
            </a:r>
            <a:r>
              <a:rPr lang="en-US" dirty="0" err="1"/>
              <a:t>parameterless</a:t>
            </a:r>
            <a:r>
              <a:rPr lang="en-US" dirty="0"/>
              <a:t> constructor. When used together with other constraints, the new() constraint must be specified last.</a:t>
            </a:r>
          </a:p>
        </p:txBody>
      </p:sp>
      <p:sp>
        <p:nvSpPr>
          <p:cNvPr id="4" name="Slide Number Placeholder 3">
            <a:extLst>
              <a:ext uri="{FF2B5EF4-FFF2-40B4-BE49-F238E27FC236}">
                <a16:creationId xmlns:a16="http://schemas.microsoft.com/office/drawing/2014/main" id="{F0A917C7-1DC7-3548-8547-25AD03E7DEF8}"/>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284113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EC19-A0A9-6047-A757-6D8BFCC758B5}"/>
              </a:ext>
            </a:extLst>
          </p:cNvPr>
          <p:cNvSpPr>
            <a:spLocks noGrp="1"/>
          </p:cNvSpPr>
          <p:nvPr>
            <p:ph type="title"/>
          </p:nvPr>
        </p:nvSpPr>
        <p:spPr/>
        <p:txBody>
          <a:bodyPr/>
          <a:lstStyle/>
          <a:p>
            <a:r>
              <a:rPr lang="en-US" dirty="0"/>
              <a:t>Generics - Constraints</a:t>
            </a:r>
          </a:p>
        </p:txBody>
      </p:sp>
      <p:sp>
        <p:nvSpPr>
          <p:cNvPr id="3" name="Content Placeholder 2">
            <a:extLst>
              <a:ext uri="{FF2B5EF4-FFF2-40B4-BE49-F238E27FC236}">
                <a16:creationId xmlns:a16="http://schemas.microsoft.com/office/drawing/2014/main" id="{C56F2937-39FC-3F4B-8C34-BE3D2700D988}"/>
              </a:ext>
            </a:extLst>
          </p:cNvPr>
          <p:cNvSpPr>
            <a:spLocks noGrp="1"/>
          </p:cNvSpPr>
          <p:nvPr>
            <p:ph idx="1"/>
          </p:nvPr>
        </p:nvSpPr>
        <p:spPr/>
        <p:txBody>
          <a:bodyPr>
            <a:normAutofit lnSpcReduction="10000"/>
          </a:bodyPr>
          <a:lstStyle/>
          <a:p>
            <a:r>
              <a:rPr lang="en-US" dirty="0"/>
              <a:t>where T: &lt;base class name&gt;</a:t>
            </a:r>
          </a:p>
          <a:p>
            <a:pPr lvl="1"/>
            <a:r>
              <a:rPr lang="en-US" dirty="0"/>
              <a:t>The type argument must be or derive from the specified base class.</a:t>
            </a:r>
          </a:p>
          <a:p>
            <a:r>
              <a:rPr lang="en-US" dirty="0"/>
              <a:t>where T: &lt;interface name&gt;</a:t>
            </a:r>
          </a:p>
          <a:p>
            <a:pPr lvl="1"/>
            <a:r>
              <a:rPr lang="en-US" dirty="0"/>
              <a:t>The type argument must be or implement the specified interface. Multiple interface constraints can be specified. The constraining interface can also be generic.</a:t>
            </a:r>
          </a:p>
          <a:p>
            <a:r>
              <a:rPr lang="en-US" dirty="0"/>
              <a:t>where T: U</a:t>
            </a:r>
          </a:p>
          <a:p>
            <a:pPr lvl="1"/>
            <a:r>
              <a:rPr lang="en-US" dirty="0"/>
              <a:t>The type argument supplied for T must be or derive from the argument supplied for U.</a:t>
            </a:r>
          </a:p>
          <a:p>
            <a:r>
              <a:rPr lang="en-US" dirty="0"/>
              <a:t>where T: unmanaged</a:t>
            </a:r>
          </a:p>
          <a:p>
            <a:pPr lvl="1"/>
            <a:r>
              <a:rPr lang="en-US" dirty="0"/>
              <a:t>The type argument must not be a reference type and must not contain any reference type members at any level of nesting.</a:t>
            </a:r>
          </a:p>
        </p:txBody>
      </p:sp>
      <p:sp>
        <p:nvSpPr>
          <p:cNvPr id="4" name="Slide Number Placeholder 3">
            <a:extLst>
              <a:ext uri="{FF2B5EF4-FFF2-40B4-BE49-F238E27FC236}">
                <a16:creationId xmlns:a16="http://schemas.microsoft.com/office/drawing/2014/main" id="{F0A917C7-1DC7-3548-8547-25AD03E7DEF8}"/>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21317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EC19-A0A9-6047-A757-6D8BFCC758B5}"/>
              </a:ext>
            </a:extLst>
          </p:cNvPr>
          <p:cNvSpPr>
            <a:spLocks noGrp="1"/>
          </p:cNvSpPr>
          <p:nvPr>
            <p:ph type="title"/>
          </p:nvPr>
        </p:nvSpPr>
        <p:spPr/>
        <p:txBody>
          <a:bodyPr/>
          <a:lstStyle/>
          <a:p>
            <a:r>
              <a:rPr lang="en-US" dirty="0"/>
              <a:t>Generics - Constraints</a:t>
            </a:r>
          </a:p>
        </p:txBody>
      </p:sp>
      <p:sp>
        <p:nvSpPr>
          <p:cNvPr id="3" name="Content Placeholder 2">
            <a:extLst>
              <a:ext uri="{FF2B5EF4-FFF2-40B4-BE49-F238E27FC236}">
                <a16:creationId xmlns:a16="http://schemas.microsoft.com/office/drawing/2014/main" id="{C56F2937-39FC-3F4B-8C34-BE3D2700D988}"/>
              </a:ext>
            </a:extLst>
          </p:cNvPr>
          <p:cNvSpPr>
            <a:spLocks noGrp="1"/>
          </p:cNvSpPr>
          <p:nvPr>
            <p:ph idx="1"/>
          </p:nvPr>
        </p:nvSpPr>
        <p:spPr/>
        <p:txBody>
          <a:bodyPr/>
          <a:lstStyle/>
          <a:p>
            <a:r>
              <a:rPr lang="en-US" dirty="0"/>
              <a:t>Some of the constraints are mutually exclusive. </a:t>
            </a:r>
          </a:p>
          <a:p>
            <a:pPr lvl="1"/>
            <a:r>
              <a:rPr lang="en-US" dirty="0"/>
              <a:t>All value types must have an accessible </a:t>
            </a:r>
            <a:r>
              <a:rPr lang="en-US" dirty="0" err="1"/>
              <a:t>parameterless</a:t>
            </a:r>
            <a:r>
              <a:rPr lang="en-US" dirty="0"/>
              <a:t> constructor.</a:t>
            </a:r>
          </a:p>
          <a:p>
            <a:pPr lvl="1"/>
            <a:r>
              <a:rPr lang="en-US" dirty="0"/>
              <a:t>The </a:t>
            </a:r>
            <a:r>
              <a:rPr lang="en-US" dirty="0" err="1"/>
              <a:t>structconstraint</a:t>
            </a:r>
            <a:r>
              <a:rPr lang="en-US" dirty="0"/>
              <a:t> implies the new() constraint and the new() constraint cannot be combined with the struct constraint. </a:t>
            </a:r>
          </a:p>
          <a:p>
            <a:pPr lvl="1"/>
            <a:r>
              <a:rPr lang="en-US" dirty="0"/>
              <a:t>The unmanaged constraint implies the struct constraint. </a:t>
            </a:r>
          </a:p>
          <a:p>
            <a:pPr lvl="1"/>
            <a:r>
              <a:rPr lang="en-US" dirty="0"/>
              <a:t>The unmanaged constraint cannot be combined with either the struct or new() constraints.</a:t>
            </a:r>
          </a:p>
        </p:txBody>
      </p:sp>
      <p:sp>
        <p:nvSpPr>
          <p:cNvPr id="4" name="Slide Number Placeholder 3">
            <a:extLst>
              <a:ext uri="{FF2B5EF4-FFF2-40B4-BE49-F238E27FC236}">
                <a16:creationId xmlns:a16="http://schemas.microsoft.com/office/drawing/2014/main" id="{F0A917C7-1DC7-3548-8547-25AD03E7DEF8}"/>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308297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EC19-A0A9-6047-A757-6D8BFCC758B5}"/>
              </a:ext>
            </a:extLst>
          </p:cNvPr>
          <p:cNvSpPr>
            <a:spLocks noGrp="1"/>
          </p:cNvSpPr>
          <p:nvPr>
            <p:ph type="title"/>
          </p:nvPr>
        </p:nvSpPr>
        <p:spPr/>
        <p:txBody>
          <a:bodyPr/>
          <a:lstStyle/>
          <a:p>
            <a:r>
              <a:rPr lang="en-US" dirty="0"/>
              <a:t>Generics - benefits</a:t>
            </a:r>
          </a:p>
        </p:txBody>
      </p:sp>
      <p:sp>
        <p:nvSpPr>
          <p:cNvPr id="3" name="Content Placeholder 2">
            <a:extLst>
              <a:ext uri="{FF2B5EF4-FFF2-40B4-BE49-F238E27FC236}">
                <a16:creationId xmlns:a16="http://schemas.microsoft.com/office/drawing/2014/main" id="{C56F2937-39FC-3F4B-8C34-BE3D2700D988}"/>
              </a:ext>
            </a:extLst>
          </p:cNvPr>
          <p:cNvSpPr>
            <a:spLocks noGrp="1"/>
          </p:cNvSpPr>
          <p:nvPr>
            <p:ph idx="1"/>
          </p:nvPr>
        </p:nvSpPr>
        <p:spPr/>
        <p:txBody>
          <a:bodyPr>
            <a:normAutofit lnSpcReduction="10000"/>
          </a:bodyPr>
          <a:lstStyle/>
          <a:p>
            <a:r>
              <a:rPr lang="en-US" b="1" dirty="0"/>
              <a:t>Reusability</a:t>
            </a:r>
            <a:r>
              <a:rPr lang="en-US" dirty="0"/>
              <a:t> with generics means that you will be able to create a method or a class that can be reused with different types in several places.</a:t>
            </a:r>
          </a:p>
          <a:p>
            <a:r>
              <a:rPr lang="en-US" b="1" dirty="0"/>
              <a:t>Type safety</a:t>
            </a:r>
            <a:r>
              <a:rPr lang="en-US" dirty="0"/>
              <a:t> and </a:t>
            </a:r>
            <a:r>
              <a:rPr lang="en-US" b="1" dirty="0"/>
              <a:t>better performance</a:t>
            </a:r>
            <a:r>
              <a:rPr lang="en-US" dirty="0"/>
              <a:t> both come together because at compile time the C# compiler will give errors and not compile whenever it knows there will an unsafe casting, and at runtime there will be no casting from type to type, it will be handled naturally.</a:t>
            </a:r>
          </a:p>
          <a:p>
            <a:r>
              <a:rPr lang="en-US" b="1" dirty="0"/>
              <a:t>No Boxing/Unboxing </a:t>
            </a:r>
            <a:r>
              <a:rPr lang="en-US" dirty="0"/>
              <a:t>- Boxing/Unboxing are costly operations, and it is always better to not rely on them heavily in your code.</a:t>
            </a:r>
          </a:p>
          <a:p>
            <a:r>
              <a:rPr lang="en-US" dirty="0"/>
              <a:t>Why we always use the letter T - it is because by convention it refers to the word Type. You can use whatever valid letter or word you like for generics. The naming rules is no different than for naming classes.</a:t>
            </a:r>
            <a:br>
              <a:rPr lang="en-US" dirty="0"/>
            </a:br>
            <a:endParaRPr lang="en-US" dirty="0"/>
          </a:p>
        </p:txBody>
      </p:sp>
      <p:sp>
        <p:nvSpPr>
          <p:cNvPr id="4" name="Slide Number Placeholder 3">
            <a:extLst>
              <a:ext uri="{FF2B5EF4-FFF2-40B4-BE49-F238E27FC236}">
                <a16:creationId xmlns:a16="http://schemas.microsoft.com/office/drawing/2014/main" id="{F0A917C7-1DC7-3548-8547-25AD03E7DEF8}"/>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34348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EC19-A0A9-6047-A757-6D8BFCC758B5}"/>
              </a:ext>
            </a:extLst>
          </p:cNvPr>
          <p:cNvSpPr>
            <a:spLocks noGrp="1"/>
          </p:cNvSpPr>
          <p:nvPr>
            <p:ph type="title"/>
          </p:nvPr>
        </p:nvSpPr>
        <p:spPr/>
        <p:txBody>
          <a:bodyPr/>
          <a:lstStyle/>
          <a:p>
            <a:r>
              <a:rPr lang="en-US" dirty="0"/>
              <a:t>Repository</a:t>
            </a:r>
          </a:p>
        </p:txBody>
      </p:sp>
      <p:sp>
        <p:nvSpPr>
          <p:cNvPr id="3" name="Content Placeholder 2">
            <a:extLst>
              <a:ext uri="{FF2B5EF4-FFF2-40B4-BE49-F238E27FC236}">
                <a16:creationId xmlns:a16="http://schemas.microsoft.com/office/drawing/2014/main" id="{C56F2937-39FC-3F4B-8C34-BE3D2700D988}"/>
              </a:ext>
            </a:extLst>
          </p:cNvPr>
          <p:cNvSpPr>
            <a:spLocks noGrp="1"/>
          </p:cNvSpPr>
          <p:nvPr>
            <p:ph idx="1"/>
          </p:nvPr>
        </p:nvSpPr>
        <p:spPr/>
        <p:txBody>
          <a:bodyPr/>
          <a:lstStyle/>
          <a:p>
            <a:r>
              <a:rPr lang="en-US" dirty="0"/>
              <a:t>It is not a good idea to access the database logic directly in the business logic. Tight coupling of the database logic in the business logic make applications tough to test and extend further. </a:t>
            </a:r>
          </a:p>
          <a:p>
            <a:r>
              <a:rPr lang="en-US" dirty="0"/>
              <a:t>Problems:</a:t>
            </a:r>
          </a:p>
          <a:p>
            <a:pPr lvl="1"/>
            <a:r>
              <a:rPr lang="en-US" dirty="0"/>
              <a:t>Business logic is hard to unit test.</a:t>
            </a:r>
          </a:p>
          <a:p>
            <a:pPr lvl="1"/>
            <a:r>
              <a:rPr lang="en-US" dirty="0"/>
              <a:t>Business logic cannot be tested without the dependencies of external systems like database</a:t>
            </a:r>
          </a:p>
          <a:p>
            <a:pPr lvl="1"/>
            <a:r>
              <a:rPr lang="en-US" dirty="0"/>
              <a:t>Duplicate data access code throughout the business layer (Don’t Repeat Yourself in code - DRY)</a:t>
            </a:r>
          </a:p>
        </p:txBody>
      </p:sp>
      <p:sp>
        <p:nvSpPr>
          <p:cNvPr id="4" name="Slide Number Placeholder 3">
            <a:extLst>
              <a:ext uri="{FF2B5EF4-FFF2-40B4-BE49-F238E27FC236}">
                <a16:creationId xmlns:a16="http://schemas.microsoft.com/office/drawing/2014/main" id="{F0A917C7-1DC7-3548-8547-25AD03E7DEF8}"/>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32006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EC19-A0A9-6047-A757-6D8BFCC758B5}"/>
              </a:ext>
            </a:extLst>
          </p:cNvPr>
          <p:cNvSpPr>
            <a:spLocks noGrp="1"/>
          </p:cNvSpPr>
          <p:nvPr>
            <p:ph type="title"/>
          </p:nvPr>
        </p:nvSpPr>
        <p:spPr/>
        <p:txBody>
          <a:bodyPr/>
          <a:lstStyle/>
          <a:p>
            <a:r>
              <a:rPr lang="en-US" dirty="0"/>
              <a:t>Repository</a:t>
            </a:r>
          </a:p>
        </p:txBody>
      </p:sp>
      <p:sp>
        <p:nvSpPr>
          <p:cNvPr id="3" name="Content Placeholder 2">
            <a:extLst>
              <a:ext uri="{FF2B5EF4-FFF2-40B4-BE49-F238E27FC236}">
                <a16:creationId xmlns:a16="http://schemas.microsoft.com/office/drawing/2014/main" id="{C56F2937-39FC-3F4B-8C34-BE3D2700D988}"/>
              </a:ext>
            </a:extLst>
          </p:cNvPr>
          <p:cNvSpPr>
            <a:spLocks noGrp="1"/>
          </p:cNvSpPr>
          <p:nvPr>
            <p:ph idx="1"/>
          </p:nvPr>
        </p:nvSpPr>
        <p:spPr/>
        <p:txBody>
          <a:bodyPr/>
          <a:lstStyle/>
          <a:p>
            <a:r>
              <a:rPr lang="en-US" dirty="0"/>
              <a:t>Repository Pattern separates the data access logic and maps it to the entities in the business logic. It works with the domain entities and performs data access logic.</a:t>
            </a:r>
          </a:p>
          <a:p>
            <a:endParaRPr lang="en-US" dirty="0"/>
          </a:p>
        </p:txBody>
      </p:sp>
      <p:sp>
        <p:nvSpPr>
          <p:cNvPr id="4" name="Slide Number Placeholder 3">
            <a:extLst>
              <a:ext uri="{FF2B5EF4-FFF2-40B4-BE49-F238E27FC236}">
                <a16:creationId xmlns:a16="http://schemas.microsoft.com/office/drawing/2014/main" id="{F0A917C7-1DC7-3548-8547-25AD03E7DEF8}"/>
              </a:ext>
            </a:extLst>
          </p:cNvPr>
          <p:cNvSpPr>
            <a:spLocks noGrp="1"/>
          </p:cNvSpPr>
          <p:nvPr>
            <p:ph type="sldNum" sz="quarter" idx="12"/>
          </p:nvPr>
        </p:nvSpPr>
        <p:spPr/>
        <p:txBody>
          <a:bodyPr/>
          <a:lstStyle/>
          <a:p>
            <a:fld id="{D57F1E4F-1CFF-5643-939E-02111984F565}" type="slidenum">
              <a:rPr lang="en-US" smtClean="0"/>
              <a:t>8</a:t>
            </a:fld>
            <a:endParaRPr lang="en-US" dirty="0"/>
          </a:p>
        </p:txBody>
      </p:sp>
      <p:pic>
        <p:nvPicPr>
          <p:cNvPr id="5" name="Picture 4">
            <a:extLst>
              <a:ext uri="{FF2B5EF4-FFF2-40B4-BE49-F238E27FC236}">
                <a16:creationId xmlns:a16="http://schemas.microsoft.com/office/drawing/2014/main" id="{3FDB5A73-495F-3F4A-B6F5-6820B82717F4}"/>
              </a:ext>
            </a:extLst>
          </p:cNvPr>
          <p:cNvPicPr>
            <a:picLocks noChangeAspect="1"/>
          </p:cNvPicPr>
          <p:nvPr/>
        </p:nvPicPr>
        <p:blipFill>
          <a:blip r:embed="rId2"/>
          <a:stretch>
            <a:fillRect/>
          </a:stretch>
        </p:blipFill>
        <p:spPr>
          <a:xfrm>
            <a:off x="5986982" y="295729"/>
            <a:ext cx="3685605" cy="1400530"/>
          </a:xfrm>
          <a:prstGeom prst="rect">
            <a:avLst/>
          </a:prstGeom>
        </p:spPr>
      </p:pic>
      <p:pic>
        <p:nvPicPr>
          <p:cNvPr id="7" name="Picture 3">
            <a:extLst>
              <a:ext uri="{FF2B5EF4-FFF2-40B4-BE49-F238E27FC236}">
                <a16:creationId xmlns:a16="http://schemas.microsoft.com/office/drawing/2014/main" id="{B06C0C32-0972-0D42-A351-07479BF3316C}"/>
              </a:ext>
            </a:extLst>
          </p:cNvPr>
          <p:cNvPicPr/>
          <p:nvPr/>
        </p:nvPicPr>
        <p:blipFill>
          <a:blip r:embed="rId3"/>
          <a:stretch/>
        </p:blipFill>
        <p:spPr>
          <a:xfrm>
            <a:off x="1712253" y="3490295"/>
            <a:ext cx="8337600" cy="2971440"/>
          </a:xfrm>
          <a:prstGeom prst="rect">
            <a:avLst/>
          </a:prstGeom>
          <a:ln>
            <a:noFill/>
          </a:ln>
        </p:spPr>
      </p:pic>
    </p:spTree>
    <p:extLst>
      <p:ext uri="{BB962C8B-B14F-4D97-AF65-F5344CB8AC3E}">
        <p14:creationId xmlns:p14="http://schemas.microsoft.com/office/powerpoint/2010/main" val="3203378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8422</TotalTime>
  <Words>971</Words>
  <Application>Microsoft Macintosh PowerPoint</Application>
  <PresentationFormat>Widescreen</PresentationFormat>
  <Paragraphs>198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Menlo</vt:lpstr>
      <vt:lpstr>Wingdings 3</vt:lpstr>
      <vt:lpstr>Ion</vt:lpstr>
      <vt:lpstr>Building Distributed Systems – ICD0009 Network Applications II: Distributed Systems – I371</vt:lpstr>
      <vt:lpstr>Generics - &lt;T&gt;</vt:lpstr>
      <vt:lpstr>Generics - example</vt:lpstr>
      <vt:lpstr>Generics - Constraints</vt:lpstr>
      <vt:lpstr>Generics - Constraints</vt:lpstr>
      <vt:lpstr>Generics - Constraints</vt:lpstr>
      <vt:lpstr>Generics - benefits</vt:lpstr>
      <vt:lpstr>Repository</vt:lpstr>
      <vt:lpstr>Repository</vt:lpstr>
      <vt:lpstr>Repository</vt:lpstr>
      <vt:lpstr>Repository</vt:lpstr>
      <vt:lpstr>Repository - interface</vt:lpstr>
      <vt:lpstr>Repository - code</vt:lpstr>
      <vt:lpstr>Using repo in console app</vt:lpstr>
      <vt:lpstr>Repository – universal interface</vt:lpstr>
      <vt:lpstr>Repository - Problems</vt:lpstr>
      <vt:lpstr>Repository – one more time</vt:lpstr>
      <vt:lpstr>Repository – generic interface</vt:lpstr>
      <vt:lpstr>Repository - generic</vt:lpstr>
      <vt:lpstr>Repository – generic - incorporating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127</cp:revision>
  <dcterms:created xsi:type="dcterms:W3CDTF">2015-10-15T12:35:18Z</dcterms:created>
  <dcterms:modified xsi:type="dcterms:W3CDTF">2019-02-21T21:16:19Z</dcterms:modified>
</cp:coreProperties>
</file>