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71" r:id="rId11"/>
    <p:sldId id="263" r:id="rId12"/>
    <p:sldId id="267" r:id="rId13"/>
    <p:sldId id="264" r:id="rId14"/>
    <p:sldId id="265" r:id="rId15"/>
    <p:sldId id="26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28.02.19</a:t>
            </a:fld>
            <a:endParaRPr lang="et-E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4AAA-1C5F-184E-B75E-C93EA908DE4E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FF56-D574-514D-8ABC-25E2B4E552F5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BD41-B647-7042-B29D-2BC5D8A91B39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30F2-9B52-BF41-8F56-A1296A365AF7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C4BA-AC19-BA4B-9D91-C5123A255266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9B35-F3F3-2543-BB0C-4307AEB2108D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50E7-F0A5-5F41-951A-3D44E1DE278A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E56DC-5683-4A48-A628-85AB900AA09E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555E-4643-D74C-8603-CCC859AB1EF1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578C-66A4-2D48-B200-4C4ECF9312DA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D088-4F7E-7442-8894-6E1E163A2096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DA9-1110-1B4F-B3A5-04341D28BE87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E2C1-811D-4342-B334-06CFEA344D95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C043-F42E-F443-B8F3-C1106917D14A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61FF-F6D0-0347-83F4-FFB630C54E4E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6953-F035-8B48-92C3-157B11F9FDFB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71CB-EB0A-4645-8729-5D147BBE2E0F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C07900-13F3-5D44-AED1-5A5A1407F4F6}" type="datetime1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/>
              <a:t>TalTech </a:t>
            </a:r>
            <a:r>
              <a:rPr lang="en-US" cap="none" dirty="0"/>
              <a:t>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97542"/>
            <a:ext cx="6096000" cy="50783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abstract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PetFactory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abstract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abstract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NicePetFactory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PetFactory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DogLabrador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WhiteCat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1697542"/>
            <a:ext cx="6096000" cy="341632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BadPetFactory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PetFactory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DogPoodle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BlackCat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66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502688"/>
            <a:ext cx="6096000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PetOwner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_dog;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readonly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_cat;</a:t>
            </a:r>
          </a:p>
          <a:p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PetOwner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factory)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factory.CreateDog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cat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factory.CreateCat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ListPets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value: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dog.GetBreed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value: _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cat.GetColor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2056686"/>
            <a:ext cx="6096000" cy="4801314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Program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factory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BadPetFactory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PetOwner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owner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PetOwner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(factory: factory);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owner.ListPets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factory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NicePetFactory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owner =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				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PetOwner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(factory: factory);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owner.ListPets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5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Locator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 of Factory pattern</a:t>
            </a:r>
          </a:p>
          <a:p>
            <a:r>
              <a:rPr lang="en-US" dirty="0" err="1"/>
              <a:t>Metaexample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foo = </a:t>
            </a:r>
            <a:r>
              <a:rPr lang="en-US" dirty="0" err="1"/>
              <a:t>ServiceLocator</a:t>
            </a:r>
            <a:r>
              <a:rPr lang="en-US" dirty="0"/>
              <a:t>&lt;</a:t>
            </a:r>
            <a:r>
              <a:rPr lang="en-US" dirty="0" err="1"/>
              <a:t>IFoo</a:t>
            </a:r>
            <a:r>
              <a:rPr lang="en-US" dirty="0"/>
              <a:t>&gt;();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 bar = </a:t>
            </a:r>
            <a:r>
              <a:rPr lang="en-US" dirty="0" err="1"/>
              <a:t>ServiceLocator</a:t>
            </a:r>
            <a:r>
              <a:rPr lang="en-US" dirty="0"/>
              <a:t>&lt;</a:t>
            </a:r>
            <a:r>
              <a:rPr lang="en-US" dirty="0" err="1"/>
              <a:t>IBar</a:t>
            </a:r>
            <a:r>
              <a:rPr lang="en-US" dirty="0"/>
              <a:t>&gt;()</a:t>
            </a:r>
          </a:p>
          <a:p>
            <a:r>
              <a:rPr lang="en-US" dirty="0"/>
              <a:t>Inputs are not limited </a:t>
            </a:r>
            <a:r>
              <a:rPr lang="mr-IN" dirty="0"/>
              <a:t>–</a:t>
            </a:r>
            <a:r>
              <a:rPr lang="en-US" dirty="0"/>
              <a:t> impossible to test (usually only one Service Locator for whole program </a:t>
            </a:r>
            <a:r>
              <a:rPr lang="mr-IN" dirty="0"/>
              <a:t>–</a:t>
            </a:r>
            <a:r>
              <a:rPr lang="en-US"/>
              <a:t> singleton)</a:t>
            </a:r>
            <a:endParaRPr lang="en-US" dirty="0"/>
          </a:p>
          <a:p>
            <a:r>
              <a:rPr lang="en-US" dirty="0"/>
              <a:t>Anti-</a:t>
            </a:r>
            <a:r>
              <a:rPr lang="en-US" dirty="0" err="1"/>
              <a:t>patern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using service locator in the middle of the code hides dependencies (not exposing them through constructor)</a:t>
            </a:r>
          </a:p>
          <a:p>
            <a:r>
              <a:rPr lang="en-US" dirty="0"/>
              <a:t>Breaks SOLID principles</a:t>
            </a:r>
          </a:p>
        </p:txBody>
      </p:sp>
    </p:spTree>
    <p:extLst>
      <p:ext uri="{BB962C8B-B14F-4D97-AF65-F5344CB8AC3E}">
        <p14:creationId xmlns:p14="http://schemas.microsoft.com/office/powerpoint/2010/main" val="72055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access to data</a:t>
            </a:r>
          </a:p>
          <a:p>
            <a:r>
              <a:rPr lang="en-US" dirty="0"/>
              <a:t>Conflict handling</a:t>
            </a:r>
          </a:p>
          <a:p>
            <a:r>
              <a:rPr lang="en-US" dirty="0"/>
              <a:t>Transaction handling</a:t>
            </a:r>
          </a:p>
          <a:p>
            <a:r>
              <a:rPr lang="en-US" dirty="0"/>
              <a:t>Atomic save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7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transaction inside business logic</a:t>
            </a:r>
            <a:br>
              <a:rPr lang="en-US" dirty="0"/>
            </a:br>
            <a:r>
              <a:rPr lang="en-US" dirty="0"/>
              <a:t>Client, invoice, products, taxes, warehouse </a:t>
            </a:r>
            <a:r>
              <a:rPr lang="mr-IN" dirty="0"/>
              <a:t>–</a:t>
            </a:r>
            <a:r>
              <a:rPr lang="en-US" dirty="0"/>
              <a:t> billing</a:t>
            </a:r>
          </a:p>
          <a:p>
            <a:r>
              <a:rPr lang="en-US" dirty="0"/>
              <a:t>Business logic will modify several entities and inform </a:t>
            </a:r>
            <a:r>
              <a:rPr lang="en-US" dirty="0" err="1"/>
              <a:t>UoW</a:t>
            </a:r>
            <a:r>
              <a:rPr lang="en-US" dirty="0"/>
              <a:t> that work is done</a:t>
            </a:r>
          </a:p>
          <a:p>
            <a:r>
              <a:rPr lang="en-US" dirty="0" err="1"/>
              <a:t>UoW</a:t>
            </a:r>
            <a:r>
              <a:rPr lang="en-US" dirty="0"/>
              <a:t> makes an atomic save, business logic does not have to worry about implementation details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</a:t>
            </a:r>
            <a:r>
              <a:rPr lang="en-US" dirty="0" err="1"/>
              <a:t>UoW</a:t>
            </a:r>
            <a:r>
              <a:rPr lang="en-US" dirty="0"/>
              <a:t> provider is not used directly</a:t>
            </a:r>
          </a:p>
          <a:p>
            <a:r>
              <a:rPr lang="en-US" dirty="0"/>
              <a:t>Interface</a:t>
            </a:r>
          </a:p>
          <a:p>
            <a:r>
              <a:rPr lang="en-US" dirty="0"/>
              <a:t>Repo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19188" y="3525395"/>
            <a:ext cx="8351835" cy="28931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IStudentUow</a:t>
            </a:r>
            <a:endParaRPr lang="et-E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//save pending changes to the data store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Commit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repositories,</a:t>
            </a:r>
            <a: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standard</a:t>
            </a:r>
            <a:b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IEFRepository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Grade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Grades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IEFRepository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Students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IEFRepository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Subject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Subjects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IEFRepository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GradeInSubject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GradeInSubjects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IEFRepository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t-EE" sz="1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StudentInSubject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t-EE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StudentInSubjects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t-EE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repos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wi</a:t>
            </a:r>
            <a:r>
              <a:rPr lang="et-E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special methods in interfaces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t-E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ISubject</a:t>
            </a:r>
            <a: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Subjects2 { </a:t>
            </a:r>
            <a:r>
              <a:rPr lang="et-EE" sz="1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t-EE" sz="1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et-EE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t-E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  <a:endParaRPr lang="et-EE" sz="1400" dirty="0"/>
          </a:p>
        </p:txBody>
      </p:sp>
    </p:spTree>
    <p:extLst>
      <p:ext uri="{BB962C8B-B14F-4D97-AF65-F5344CB8AC3E}">
        <p14:creationId xmlns:p14="http://schemas.microsoft.com/office/powerpoint/2010/main" val="189916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68" y="553618"/>
            <a:ext cx="10671172" cy="58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OOD 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Oriented Design</a:t>
            </a:r>
          </a:p>
          <a:p>
            <a:pPr lvl="1"/>
            <a:r>
              <a:rPr lang="en-US" dirty="0"/>
              <a:t>S </a:t>
            </a:r>
            <a:r>
              <a:rPr lang="mr-IN" dirty="0"/>
              <a:t>–</a:t>
            </a:r>
            <a:r>
              <a:rPr lang="en-US" dirty="0"/>
              <a:t> Single responsibility principle</a:t>
            </a:r>
          </a:p>
          <a:p>
            <a:pPr lvl="1"/>
            <a:r>
              <a:rPr lang="en-US" dirty="0"/>
              <a:t>O </a:t>
            </a:r>
            <a:r>
              <a:rPr lang="mr-IN" dirty="0"/>
              <a:t>–</a:t>
            </a:r>
            <a:r>
              <a:rPr lang="en-US" dirty="0"/>
              <a:t> Open-closed principle</a:t>
            </a:r>
          </a:p>
          <a:p>
            <a:pPr lvl="1"/>
            <a:r>
              <a:rPr lang="en-US" dirty="0"/>
              <a:t>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Liskov</a:t>
            </a:r>
            <a:r>
              <a:rPr lang="en-US" dirty="0"/>
              <a:t> substitution principle</a:t>
            </a:r>
          </a:p>
          <a:p>
            <a:pPr lvl="1"/>
            <a:r>
              <a:rPr lang="en-US" dirty="0"/>
              <a:t>I </a:t>
            </a:r>
            <a:r>
              <a:rPr lang="mr-IN" dirty="0"/>
              <a:t>–</a:t>
            </a:r>
            <a:r>
              <a:rPr lang="en-US" dirty="0"/>
              <a:t> Interface segregation principle</a:t>
            </a:r>
          </a:p>
          <a:p>
            <a:pPr lvl="1"/>
            <a:r>
              <a:rPr lang="en-US" dirty="0"/>
              <a:t>D </a:t>
            </a:r>
            <a:r>
              <a:rPr lang="mr-IN" dirty="0"/>
              <a:t>–</a:t>
            </a:r>
            <a:r>
              <a:rPr lang="en-US" dirty="0"/>
              <a:t> Dependency Inversion principle</a:t>
            </a:r>
          </a:p>
        </p:txBody>
      </p:sp>
    </p:spTree>
    <p:extLst>
      <p:ext uri="{BB962C8B-B14F-4D97-AF65-F5344CB8AC3E}">
        <p14:creationId xmlns:p14="http://schemas.microsoft.com/office/powerpoint/2010/main" val="28620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05586" cy="4195481"/>
          </a:xfrm>
        </p:spPr>
        <p:txBody>
          <a:bodyPr/>
          <a:lstStyle/>
          <a:p>
            <a:r>
              <a:rPr lang="en-US" dirty="0"/>
              <a:t>Single responsibility principle</a:t>
            </a:r>
          </a:p>
          <a:p>
            <a:pPr lvl="1"/>
            <a:r>
              <a:rPr lang="en-US" dirty="0"/>
              <a:t>A class should have one and only one reason to change, meaning that a class should have only one job.</a:t>
            </a:r>
          </a:p>
          <a:p>
            <a:r>
              <a:rPr lang="en-US" dirty="0"/>
              <a:t>Open-closed Principle</a:t>
            </a:r>
          </a:p>
          <a:p>
            <a:pPr lvl="1"/>
            <a:r>
              <a:rPr lang="en-US" dirty="0"/>
              <a:t>Objects or entities should be open for extension, but closed for modification.</a:t>
            </a:r>
          </a:p>
          <a:p>
            <a:r>
              <a:rPr lang="en-US" dirty="0" err="1"/>
              <a:t>Liskov</a:t>
            </a:r>
            <a:r>
              <a:rPr lang="en-US" dirty="0"/>
              <a:t> substitution principle</a:t>
            </a:r>
          </a:p>
          <a:p>
            <a:pPr lvl="1"/>
            <a:r>
              <a:rPr lang="en-US" dirty="0"/>
              <a:t>Every subclass/derived class should be substitutable for their base/parent class</a:t>
            </a:r>
          </a:p>
        </p:txBody>
      </p:sp>
    </p:spTree>
    <p:extLst>
      <p:ext uri="{BB962C8B-B14F-4D97-AF65-F5344CB8AC3E}">
        <p14:creationId xmlns:p14="http://schemas.microsoft.com/office/powerpoint/2010/main" val="292458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Interface segregation principle</a:t>
            </a:r>
          </a:p>
          <a:p>
            <a:pPr lvl="1"/>
            <a:r>
              <a:rPr lang="en-US" dirty="0"/>
              <a:t>A client should never be forced to implement an interface that it doesn’t use or clients shouldn’t be forced to depend on methods they do not use.</a:t>
            </a:r>
          </a:p>
          <a:p>
            <a:r>
              <a:rPr lang="en-US" dirty="0"/>
              <a:t>Dependency Inversion principle</a:t>
            </a:r>
          </a:p>
          <a:p>
            <a:pPr lvl="1"/>
            <a:r>
              <a:rPr lang="en-US" dirty="0"/>
              <a:t>Entities must depend on abstractions not on concretions. High level module must not depend on the low level module, but they should depend on abstractions.</a:t>
            </a:r>
          </a:p>
        </p:txBody>
      </p:sp>
    </p:spTree>
    <p:extLst>
      <p:ext uri="{BB962C8B-B14F-4D97-AF65-F5344CB8AC3E}">
        <p14:creationId xmlns:p14="http://schemas.microsoft.com/office/powerpoint/2010/main" val="189965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General idea - using another class to create objects on your behalf</a:t>
            </a:r>
          </a:p>
          <a:p>
            <a:endParaRPr lang="en-US" dirty="0"/>
          </a:p>
          <a:p>
            <a:r>
              <a:rPr lang="en-US" dirty="0"/>
              <a:t>Common factory patterns</a:t>
            </a:r>
          </a:p>
          <a:p>
            <a:pPr lvl="1"/>
            <a:r>
              <a:rPr lang="en-US" dirty="0"/>
              <a:t>Simple factory pattern</a:t>
            </a:r>
          </a:p>
          <a:p>
            <a:pPr lvl="1"/>
            <a:r>
              <a:rPr lang="en-US" dirty="0"/>
              <a:t>The factory class and factory method</a:t>
            </a:r>
          </a:p>
          <a:p>
            <a:pPr lvl="1"/>
            <a:r>
              <a:rPr lang="en-US" dirty="0"/>
              <a:t>Abstract factory method</a:t>
            </a:r>
          </a:p>
          <a:p>
            <a:pPr lvl="1"/>
            <a:endParaRPr lang="en-US" dirty="0"/>
          </a:p>
          <a:p>
            <a:r>
              <a:rPr lang="en-US" dirty="0"/>
              <a:t>Service locator (anti-pattern)</a:t>
            </a:r>
          </a:p>
          <a:p>
            <a:r>
              <a:rPr lang="en-US" dirty="0"/>
              <a:t>Dependency injection</a:t>
            </a:r>
          </a:p>
          <a:p>
            <a:endParaRPr lang="en-US" dirty="0"/>
          </a:p>
          <a:p>
            <a:r>
              <a:rPr lang="en-US" sz="1900" dirty="0"/>
              <a:t>Design Patterns: Elements of Reusable Object-Oriented Software</a:t>
            </a:r>
            <a:br>
              <a:rPr lang="en-US" sz="1900" dirty="0"/>
            </a:br>
            <a:r>
              <a:rPr lang="en-US" sz="1900" dirty="0"/>
              <a:t>Erich Gamma, John </a:t>
            </a:r>
            <a:r>
              <a:rPr lang="en-US" sz="1900" dirty="0" err="1"/>
              <a:t>Vlissides</a:t>
            </a:r>
            <a:r>
              <a:rPr lang="en-US" sz="1900" dirty="0"/>
              <a:t>, Ralph Johnson, and Richard Helm -  Gang of Four</a:t>
            </a:r>
          </a:p>
        </p:txBody>
      </p:sp>
    </p:spTree>
    <p:extLst>
      <p:ext uri="{BB962C8B-B14F-4D97-AF65-F5344CB8AC3E}">
        <p14:creationId xmlns:p14="http://schemas.microsoft.com/office/powerpoint/2010/main" val="291668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010" y="1502688"/>
            <a:ext cx="4657493" cy="50783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DogPoodle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"Poodle"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DogLabrador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"Labrador"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enum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DogType</a:t>
            </a:r>
            <a:r>
              <a:rPr lang="en-US" dirty="0">
                <a:solidFill>
                  <a:srgbClr val="2B91AF"/>
                </a:solidFill>
                <a:latin typeface="Consolas" charset="0"/>
              </a:rPr>
              <a:t> 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Poodle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Labrador</a:t>
            </a:r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40376" y="2056686"/>
            <a:ext cx="6951624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DogFactory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DogType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dogType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switch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(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dogType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DogType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.Poodle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DogPoodle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case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DogType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.Labrador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DogLabrador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  		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throw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					</a:t>
            </a:r>
            <a:r>
              <a:rPr lang="en-US" b="1" dirty="0" err="1">
                <a:solidFill>
                  <a:srgbClr val="008DD9"/>
                </a:solidFill>
                <a:latin typeface="Consolas" charset="0"/>
              </a:rPr>
              <a:t>NotImplementedException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        message: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$"</a:t>
            </a:r>
            <a:r>
              <a:rPr lang="en-US" dirty="0" err="1">
                <a:solidFill>
                  <a:srgbClr val="A31515"/>
                </a:solidFill>
                <a:latin typeface="Consolas" charset="0"/>
              </a:rPr>
              <a:t>DogFactory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–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 </a:t>
            </a:r>
          </a:p>
          <a:p>
            <a:r>
              <a:rPr lang="en-US" dirty="0">
                <a:solidFill>
                  <a:srgbClr val="A31515"/>
                </a:solidFill>
                <a:latin typeface="Consolas" charset="0"/>
              </a:rPr>
              <a:t>						unknown dog type: 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{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dogType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5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Factory pattern deals with the instantiation of objects without exposing the instantiation logic. </a:t>
            </a:r>
          </a:p>
          <a:p>
            <a:r>
              <a:rPr lang="en-US" dirty="0"/>
              <a:t>In other words, a Factory is actually a creator of objects which have a common interface.</a:t>
            </a:r>
          </a:p>
          <a:p>
            <a:r>
              <a:rPr lang="en-US" dirty="0"/>
              <a:t>Factory is fixed</a:t>
            </a:r>
          </a:p>
        </p:txBody>
      </p:sp>
    </p:spTree>
    <p:extLst>
      <p:ext uri="{BB962C8B-B14F-4D97-AF65-F5344CB8AC3E}">
        <p14:creationId xmlns:p14="http://schemas.microsoft.com/office/powerpoint/2010/main" val="219903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Factory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processing </a:t>
            </a:r>
            <a:br>
              <a:rPr lang="en-US" dirty="0"/>
            </a:br>
            <a:r>
              <a:rPr lang="en-US" dirty="0"/>
              <a:t>in class, but need to </a:t>
            </a:r>
            <a:br>
              <a:rPr lang="en-US" dirty="0"/>
            </a:br>
            <a:r>
              <a:rPr lang="en-US" dirty="0"/>
              <a:t>vary actual object </a:t>
            </a:r>
            <a:br>
              <a:rPr lang="en-US" dirty="0"/>
            </a:br>
            <a:r>
              <a:rPr lang="en-US" dirty="0"/>
              <a:t>you are working with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4249" y="1502688"/>
            <a:ext cx="7097751" cy="53553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abstract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DogOwner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protected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abstract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_dog;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private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=&gt; 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?? (_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());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CheckBreed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(value: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Dog.GetBreed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PoodleOwner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DogOwner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protected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override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CreateDog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()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2B91AF"/>
                </a:solidFill>
                <a:latin typeface="Consolas" charset="0"/>
              </a:rPr>
              <a:t>DogPoodle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0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factory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an interface for creating families of related or dependent objects without specifying their concrete classes.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40" y="2759685"/>
            <a:ext cx="5616499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GetColor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WhiteCat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GetColor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"White"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BlackCat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ICat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GetColor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"Black"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0771" y="2760164"/>
            <a:ext cx="6096000" cy="369331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 }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DogPoodle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"Poodle"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DogLabrador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: </a:t>
            </a:r>
            <a:r>
              <a:rPr lang="en-US" dirty="0" err="1">
                <a:solidFill>
                  <a:srgbClr val="2B91AF"/>
                </a:solidFill>
                <a:latin typeface="Consolas" charset="0"/>
              </a:rPr>
              <a:t>IDog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GetBreed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=&gt;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"Labrador"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17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8425</TotalTime>
  <Words>810</Words>
  <Application>Microsoft Macintosh PowerPoint</Application>
  <PresentationFormat>Widescreen</PresentationFormat>
  <Paragraphs>223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Consolas</vt:lpstr>
      <vt:lpstr>Wingdings 3</vt:lpstr>
      <vt:lpstr>Ion</vt:lpstr>
      <vt:lpstr>Building Distributed Systems – ICD0009 Network Applications II: Distributed Systems – I371</vt:lpstr>
      <vt:lpstr>OOD SOLID</vt:lpstr>
      <vt:lpstr>SOLID</vt:lpstr>
      <vt:lpstr>SOLID</vt:lpstr>
      <vt:lpstr>Factory pattern</vt:lpstr>
      <vt:lpstr>The Factory</vt:lpstr>
      <vt:lpstr>The Factory</vt:lpstr>
      <vt:lpstr>The Factory Method</vt:lpstr>
      <vt:lpstr>Abstract factory</vt:lpstr>
      <vt:lpstr>Abstract factory</vt:lpstr>
      <vt:lpstr>Abstract factory</vt:lpstr>
      <vt:lpstr>Service Locator</vt:lpstr>
      <vt:lpstr>Unit of Work</vt:lpstr>
      <vt:lpstr>UoW</vt:lpstr>
      <vt:lpstr>UoW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128</cp:revision>
  <dcterms:created xsi:type="dcterms:W3CDTF">2015-10-15T12:35:18Z</dcterms:created>
  <dcterms:modified xsi:type="dcterms:W3CDTF">2019-02-28T21:18:09Z</dcterms:modified>
</cp:coreProperties>
</file>