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7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6" autoAdjust="0"/>
    <p:restoredTop sz="86382"/>
  </p:normalViewPr>
  <p:slideViewPr>
    <p:cSldViewPr snapToGrid="0">
      <p:cViewPr varScale="1">
        <p:scale>
          <a:sx n="186" d="100"/>
          <a:sy n="186" d="100"/>
        </p:scale>
        <p:origin x="232" y="1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18.03.19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entityserver.io/" TargetMode="External"/><Relationship Id="rId2" Type="http://schemas.openxmlformats.org/officeDocument/2006/relationships/hyperlink" Target="https://github.com/IdentityServ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wt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B968-1213-8B4E-B3DF-FA908519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B343-B6AA-BC48-875E-2D70EFA8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66980" cy="4195481"/>
          </a:xfrm>
        </p:spPr>
        <p:txBody>
          <a:bodyPr/>
          <a:lstStyle/>
          <a:p>
            <a:r>
              <a:rPr lang="en-US" dirty="0"/>
              <a:t>Add controller for register and login Rest calls - return token on success</a:t>
            </a:r>
          </a:p>
          <a:p>
            <a:r>
              <a:rPr lang="en-US" dirty="0"/>
              <a:t>Create method to generate JWT tokens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E5D1B-D730-2E4F-B12A-8250A87D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15660-BDF9-AE44-8EF6-27345898B59B}"/>
              </a:ext>
            </a:extLst>
          </p:cNvPr>
          <p:cNvSpPr txBox="1"/>
          <p:nvPr/>
        </p:nvSpPr>
        <p:spPr>
          <a:xfrm>
            <a:off x="191201" y="3107584"/>
            <a:ext cx="11689123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private object </a:t>
            </a:r>
            <a:r>
              <a:rPr lang="en-US" sz="1600" dirty="0" err="1">
                <a:solidFill>
                  <a:srgbClr val="107A78"/>
                </a:solidFill>
                <a:latin typeface="Menlo" panose="020B0609030804020204" pitchFamily="49" charset="0"/>
              </a:rPr>
              <a:t>GenerateJwtToken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sz="1600" dirty="0">
                <a:solidFill>
                  <a:srgbClr val="999999"/>
                </a:solidFill>
                <a:latin typeface="Menlo" panose="020B0609030804020204" pitchFamily="49" charset="0"/>
              </a:rPr>
              <a:t>email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IEnumerable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000078"/>
                </a:solidFill>
                <a:latin typeface="Menlo" panose="020B0609030804020204" pitchFamily="49" charset="0"/>
              </a:rPr>
              <a:t>Claim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 claims)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key = 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SymmetricSecurityKey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000078"/>
                </a:solidFill>
                <a:latin typeface="Menlo" panose="020B0609030804020204" pitchFamily="49" charset="0"/>
              </a:rPr>
              <a:t>Encoding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>
                <a:solidFill>
                  <a:srgbClr val="6B006D"/>
                </a:solidFill>
                <a:latin typeface="Menlo" panose="020B0609030804020204" pitchFamily="49" charset="0"/>
              </a:rPr>
              <a:t>UTF8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>
                <a:solidFill>
                  <a:srgbClr val="107A78"/>
                </a:solidFill>
                <a:latin typeface="Menlo" panose="020B0609030804020204" pitchFamily="49" charset="0"/>
              </a:rPr>
              <a:t>GetBytes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6B006D"/>
                </a:solidFill>
                <a:latin typeface="Menlo" panose="020B0609030804020204" pitchFamily="49" charset="0"/>
              </a:rPr>
              <a:t>_configuration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 err="1">
                <a:solidFill>
                  <a:srgbClr val="900512"/>
                </a:solidFill>
                <a:latin typeface="Menlo" panose="020B0609030804020204" pitchFamily="49" charset="0"/>
              </a:rPr>
              <a:t>JwtKey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]));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credentials = 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SigningCredentials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(key, </a:t>
            </a:r>
            <a:r>
              <a:rPr lang="en-US" sz="1600" dirty="0">
                <a:solidFill>
                  <a:srgbClr val="000078"/>
                </a:solidFill>
                <a:latin typeface="Menlo" panose="020B0609030804020204" pitchFamily="49" charset="0"/>
              </a:rPr>
              <a:t>SecurityAlgorithms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b="1" dirty="0">
                <a:solidFill>
                  <a:srgbClr val="6B006D"/>
                </a:solidFill>
                <a:latin typeface="Menlo" panose="020B0609030804020204" pitchFamily="49" charset="0"/>
              </a:rPr>
              <a:t>HmacSha256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expires =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DateTime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6B006D"/>
                </a:solidFill>
                <a:latin typeface="Menlo" panose="020B0609030804020204" pitchFamily="49" charset="0"/>
              </a:rPr>
              <a:t>Now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107A78"/>
                </a:solidFill>
                <a:latin typeface="Menlo" panose="020B0609030804020204" pitchFamily="49" charset="0"/>
              </a:rPr>
              <a:t>AddDays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Convert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107A78"/>
                </a:solidFill>
                <a:latin typeface="Menlo" panose="020B0609030804020204" pitchFamily="49" charset="0"/>
              </a:rPr>
              <a:t>ToDouble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6B006D"/>
                </a:solidFill>
                <a:latin typeface="Menlo" panose="020B0609030804020204" pitchFamily="49" charset="0"/>
              </a:rPr>
              <a:t>_configuration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 err="1">
                <a:solidFill>
                  <a:srgbClr val="900512"/>
                </a:solidFill>
                <a:latin typeface="Menlo" panose="020B0609030804020204" pitchFamily="49" charset="0"/>
              </a:rPr>
              <a:t>JwtExpireDays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]));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token = 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JwtSecurityToken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600" dirty="0">
                <a:solidFill>
                  <a:srgbClr val="6B006D"/>
                </a:solidFill>
                <a:latin typeface="Menlo" panose="020B0609030804020204" pitchFamily="49" charset="0"/>
              </a:rPr>
              <a:t>_configuration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 err="1">
                <a:solidFill>
                  <a:srgbClr val="900512"/>
                </a:solidFill>
                <a:latin typeface="Menlo" panose="020B0609030804020204" pitchFamily="49" charset="0"/>
              </a:rPr>
              <a:t>JwtIssuer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600" dirty="0">
                <a:solidFill>
                  <a:srgbClr val="6B006D"/>
                </a:solidFill>
                <a:latin typeface="Menlo" panose="020B0609030804020204" pitchFamily="49" charset="0"/>
              </a:rPr>
              <a:t>_configuration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 err="1">
                <a:solidFill>
                  <a:srgbClr val="900512"/>
                </a:solidFill>
                <a:latin typeface="Menlo" panose="020B0609030804020204" pitchFamily="49" charset="0"/>
              </a:rPr>
              <a:t>JwtIssuer</a:t>
            </a:r>
            <a:r>
              <a:rPr lang="en-US" sz="16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  claims,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  expires: expires,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signingCredentials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credentials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600" dirty="0">
                <a:solidFill>
                  <a:srgbClr val="0000D8"/>
                </a:solidFill>
                <a:latin typeface="Menlo" panose="020B0609030804020204" pitchFamily="49" charset="0"/>
              </a:rPr>
              <a:t>return new </a:t>
            </a:r>
            <a:r>
              <a:rPr lang="en-US" sz="1600" dirty="0" err="1">
                <a:solidFill>
                  <a:srgbClr val="000078"/>
                </a:solidFill>
                <a:latin typeface="Menlo" panose="020B0609030804020204" pitchFamily="49" charset="0"/>
              </a:rPr>
              <a:t>JwtSecurityTokenHandler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().</a:t>
            </a:r>
            <a:r>
              <a:rPr lang="en-US" sz="1600" dirty="0" err="1">
                <a:solidFill>
                  <a:srgbClr val="107A78"/>
                </a:solidFill>
                <a:latin typeface="Menlo" panose="020B0609030804020204" pitchFamily="49" charset="0"/>
              </a:rPr>
              <a:t>WriteToken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(token);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12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BB65-0027-0C45-95A5-3F3A584C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auth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8477-BA1B-2A42-BDCF-7971413F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10922" cy="4195481"/>
          </a:xfrm>
        </p:spPr>
        <p:txBody>
          <a:bodyPr>
            <a:normAutofit/>
          </a:bodyPr>
          <a:lstStyle/>
          <a:p>
            <a:r>
              <a:rPr lang="en-US" dirty="0"/>
              <a:t>On web </a:t>
            </a:r>
            <a:r>
              <a:rPr lang="en-US" dirty="0" err="1"/>
              <a:t>api</a:t>
            </a:r>
            <a:r>
              <a:rPr lang="en-US" dirty="0"/>
              <a:t> request, include token in header</a:t>
            </a:r>
          </a:p>
          <a:p>
            <a:pPr lvl="1"/>
            <a:r>
              <a:rPr lang="en-US" dirty="0"/>
              <a:t>User-Agent: Fiddler</a:t>
            </a:r>
            <a:br>
              <a:rPr lang="en-US" dirty="0"/>
            </a:br>
            <a:r>
              <a:rPr lang="en-US" dirty="0"/>
              <a:t>Host: localhost:44309</a:t>
            </a:r>
            <a:br>
              <a:rPr lang="en-US" dirty="0"/>
            </a:br>
            <a:r>
              <a:rPr lang="en-US" dirty="0"/>
              <a:t>Content-Length: 48</a:t>
            </a:r>
            <a:br>
              <a:rPr lang="en-US" dirty="0"/>
            </a:br>
            <a:r>
              <a:rPr lang="en-US" dirty="0"/>
              <a:t>Authorization: Bearer eyJhbGciOiJIUzI1NiIsI……</a:t>
            </a:r>
          </a:p>
          <a:p>
            <a:r>
              <a:rPr lang="en-US" dirty="0"/>
              <a:t>In web-</a:t>
            </a:r>
            <a:r>
              <a:rPr lang="en-US" dirty="0" err="1"/>
              <a:t>api</a:t>
            </a:r>
            <a:r>
              <a:rPr lang="en-US" dirty="0"/>
              <a:t> controllers – use the same methods and attributes, as in the pure html/MVC side.</a:t>
            </a:r>
          </a:p>
          <a:p>
            <a:r>
              <a:rPr lang="en-US" dirty="0"/>
              <a:t>[Authorize] will use the authorization mechanism in the same order, as the are added to middleware (so cookie </a:t>
            </a:r>
            <a:r>
              <a:rPr lang="en-US" dirty="0" err="1"/>
              <a:t>auth</a:t>
            </a:r>
            <a:r>
              <a:rPr lang="en-US" dirty="0"/>
              <a:t> can be first - bad for REST)</a:t>
            </a:r>
          </a:p>
          <a:p>
            <a:pPr lvl="1"/>
            <a:r>
              <a:rPr lang="en-US" dirty="0"/>
              <a:t>Force use of specific schema</a:t>
            </a:r>
            <a:br>
              <a:rPr lang="en-US" dirty="0"/>
            </a:br>
            <a:r>
              <a:rPr lang="en-US" dirty="0"/>
              <a:t>[Authorize(</a:t>
            </a:r>
            <a:r>
              <a:rPr lang="en-US" dirty="0" err="1"/>
              <a:t>AuthenticationSchemes</a:t>
            </a:r>
            <a:r>
              <a:rPr lang="en-US" dirty="0"/>
              <a:t> = </a:t>
            </a:r>
            <a:r>
              <a:rPr lang="en-US" dirty="0" err="1"/>
              <a:t>JwtBearerDefaults.AuthenticationScheme</a:t>
            </a:r>
            <a:r>
              <a:rPr lang="en-US" dirty="0"/>
              <a:t>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74E58-B3DA-D94A-ADB0-F0E73FD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7C86-269E-F846-9BC3-A181FBFF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C9AA-D366-F54E-AC7D-15DB13C9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54CC2-3A13-4249-ACBD-3B0D66A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327C-CD09-7446-AD92-5CA88E2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5A48-EEE7-A54B-94FE-F9C37223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cookies in AJAX requests</a:t>
            </a:r>
          </a:p>
          <a:p>
            <a:r>
              <a:rPr lang="en-US" dirty="0"/>
              <a:t>No Rest controllers in ASP.NET Core for Identity</a:t>
            </a:r>
          </a:p>
          <a:p>
            <a:endParaRPr lang="en-US" dirty="0"/>
          </a:p>
          <a:p>
            <a:r>
              <a:rPr lang="en-US" dirty="0"/>
              <a:t>Industrial strength solution – use </a:t>
            </a:r>
            <a:r>
              <a:rPr lang="en-US" dirty="0" err="1"/>
              <a:t>ThinkTecture</a:t>
            </a:r>
            <a:r>
              <a:rPr lang="en-US" dirty="0"/>
              <a:t> IdentityServer4</a:t>
            </a:r>
          </a:p>
          <a:p>
            <a:pPr lvl="1"/>
            <a:r>
              <a:rPr lang="en-US" dirty="0">
                <a:hlinkClick r:id="rId2"/>
              </a:rPr>
              <a:t>https://github.com/IdentityServer</a:t>
            </a:r>
            <a:endParaRPr lang="en-US" dirty="0"/>
          </a:p>
          <a:p>
            <a:pPr lvl="1"/>
            <a:r>
              <a:rPr lang="en-US" dirty="0"/>
              <a:t>Full OpenID and OAuth 2.0</a:t>
            </a:r>
          </a:p>
          <a:p>
            <a:pPr lvl="1"/>
            <a:r>
              <a:rPr lang="en-US" dirty="0"/>
              <a:t>Integrates with ASP.NET Identity database</a:t>
            </a:r>
          </a:p>
          <a:p>
            <a:pPr lvl="1"/>
            <a:r>
              <a:rPr lang="en-US" dirty="0"/>
              <a:t> </a:t>
            </a:r>
            <a:r>
              <a:rPr lang="en-US" dirty="0">
                <a:hlinkClick r:id="rId3" tooltip="https://identityserver.io"/>
              </a:rPr>
              <a:t>https://identityserver.io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1195-37AB-6E40-854A-ADDAAD6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22E1-ABE6-9E4A-94A5-1A236904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5CDD-3C2E-E445-B5B9-49A6A926F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Cookies!</a:t>
            </a:r>
          </a:p>
          <a:p>
            <a:endParaRPr lang="en-US" dirty="0"/>
          </a:p>
          <a:p>
            <a:r>
              <a:rPr lang="en-US" dirty="0"/>
              <a:t>Ajax uses JSON Web Tokens (JWT) – RFC 7519</a:t>
            </a:r>
          </a:p>
          <a:p>
            <a:pPr lvl="1"/>
            <a:r>
              <a:rPr lang="en-US" dirty="0"/>
              <a:t>Test and verify on </a:t>
            </a:r>
            <a:r>
              <a:rPr lang="en-US" dirty="0">
                <a:hlinkClick r:id="rId2"/>
              </a:rPr>
              <a:t>https://jwt.io</a:t>
            </a:r>
            <a:endParaRPr lang="en-US" dirty="0"/>
          </a:p>
          <a:p>
            <a:pPr lvl="1"/>
            <a:r>
              <a:rPr lang="en-US" dirty="0"/>
              <a:t>Digitally signed (usually not encrypted) - HMAC, RSA, ECDSA</a:t>
            </a:r>
          </a:p>
          <a:p>
            <a:pPr lvl="1"/>
            <a:r>
              <a:rPr lang="en-US" dirty="0"/>
              <a:t>HTTPS is mandatory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F0695-EE9E-1949-BA98-F69E256D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AE27-B588-064E-8903-B4FC840A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D262-1E88-0646-AAA4-AFC8654D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Format: </a:t>
            </a:r>
            <a:r>
              <a:rPr lang="en-US" dirty="0" err="1"/>
              <a:t>Header.Payload.Signature</a:t>
            </a:r>
            <a:endParaRPr lang="en-US" dirty="0"/>
          </a:p>
          <a:p>
            <a:pPr lvl="1"/>
            <a:r>
              <a:rPr lang="en-US" dirty="0"/>
              <a:t>Every part is Base64Url encoded</a:t>
            </a:r>
          </a:p>
          <a:p>
            <a:pPr lvl="1"/>
            <a:endParaRPr lang="en-US" dirty="0"/>
          </a:p>
          <a:p>
            <a:r>
              <a:rPr lang="en-US" dirty="0"/>
              <a:t>Header: Type and Signing algorithm</a:t>
            </a:r>
          </a:p>
          <a:p>
            <a:r>
              <a:rPr lang="en-US" dirty="0"/>
              <a:t>Payload: Claims (registered, public, private)</a:t>
            </a:r>
          </a:p>
          <a:p>
            <a:r>
              <a:rPr lang="en-US" dirty="0"/>
              <a:t>Signature: </a:t>
            </a:r>
            <a:r>
              <a:rPr lang="en-US" dirty="0" err="1"/>
              <a:t>createSignature</a:t>
            </a:r>
            <a:r>
              <a:rPr lang="en-US" dirty="0"/>
              <a:t>(Header + “.” + Payload, secret)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32150-DF5A-EC40-AEE7-228AFC29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1DC5-FF80-834E-80D9-286FB0B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A18C-2FCB-5740-A8AA-464D53F9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authentication, when the user successfully logs in using their credentials, a JSON Web Token will be returned. Since tokens are credentials, great care must be taken to prevent security issues.</a:t>
            </a:r>
          </a:p>
          <a:p>
            <a:endParaRPr lang="en-US" dirty="0"/>
          </a:p>
          <a:p>
            <a:r>
              <a:rPr lang="en-US" dirty="0"/>
              <a:t>Whenever the user wants to access a protected route or resource, the user agent should send the JWT, typically in the </a:t>
            </a:r>
            <a:r>
              <a:rPr lang="en-US" b="1" dirty="0"/>
              <a:t>Authorization</a:t>
            </a:r>
            <a:r>
              <a:rPr lang="en-US" dirty="0"/>
              <a:t> header using the </a:t>
            </a:r>
            <a:r>
              <a:rPr lang="en-US" b="1" dirty="0"/>
              <a:t>Bearer </a:t>
            </a:r>
            <a:r>
              <a:rPr lang="en-US" dirty="0"/>
              <a:t>schema.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Authorization: Bearer &lt;token&gt;</a:t>
            </a:r>
          </a:p>
          <a:p>
            <a:endParaRPr lang="en-US" dirty="0"/>
          </a:p>
          <a:p>
            <a:r>
              <a:rPr lang="en-US" dirty="0"/>
              <a:t>If the token is sent in the Authorization header, Cross-Origin Resource Sharing (CORS) won't be an issue as it doesn't use cookies.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4E253-8237-7443-AFFC-13FA0FB1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04C8-DF59-6A4D-8DCF-1BE8FBCC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Token </a:t>
            </a:r>
            <a:r>
              <a:rPr lang="en-US" dirty="0" err="1"/>
              <a:t>auth</a:t>
            </a:r>
            <a:r>
              <a:rPr lang="en-US" dirty="0"/>
              <a:t> Simple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4A92F-82D2-BC47-B380-E9598607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9BA68B-F88D-D34F-85EE-6D178C45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1A19A-982A-5A46-B74F-5676A387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05" y="1503373"/>
            <a:ext cx="7467664" cy="51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09A3-0F1E-B348-8FE0-B2CBB9E6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4C5F-CAB2-1942-8BB0-A4E99321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signed tokens, all the information contained within the token is exposed to users or other parties, even though they are unable to change it.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86203-304B-F94B-9322-32EAF365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B968-1213-8B4E-B3DF-FA908519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B343-B6AA-BC48-875E-2D70EFA8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app settings for JWT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"</a:t>
            </a:r>
            <a:r>
              <a:rPr lang="en-US" dirty="0" err="1"/>
              <a:t>JwtKey</a:t>
            </a:r>
            <a:r>
              <a:rPr lang="en-US" dirty="0"/>
              <a:t>": "SOME_RANDOM_KEY_DO_NOT_SHARE_IT",</a:t>
            </a:r>
            <a:br>
              <a:rPr lang="en-US" dirty="0"/>
            </a:br>
            <a:r>
              <a:rPr lang="en-US" dirty="0"/>
              <a:t>  "</a:t>
            </a:r>
            <a:r>
              <a:rPr lang="en-US" dirty="0" err="1"/>
              <a:t>JwtIssuer</a:t>
            </a:r>
            <a:r>
              <a:rPr lang="en-US" dirty="0"/>
              <a:t>": "https://</a:t>
            </a:r>
            <a:r>
              <a:rPr lang="en-US" dirty="0" err="1"/>
              <a:t>itcollege.ee</a:t>
            </a:r>
            <a:r>
              <a:rPr lang="en-US" dirty="0"/>
              <a:t>",</a:t>
            </a:r>
            <a:br>
              <a:rPr lang="en-US" dirty="0"/>
            </a:br>
            <a:r>
              <a:rPr lang="en-US" dirty="0"/>
              <a:t>  "</a:t>
            </a:r>
            <a:r>
              <a:rPr lang="en-US" dirty="0" err="1"/>
              <a:t>JwtExpireDays</a:t>
            </a:r>
            <a:r>
              <a:rPr lang="en-US" dirty="0"/>
              <a:t>": 30,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E5D1B-D730-2E4F-B12A-8250A87D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B968-1213-8B4E-B3DF-FA908519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B343-B6AA-BC48-875E-2D70EFA8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33" y="1331259"/>
            <a:ext cx="8946541" cy="4195481"/>
          </a:xfrm>
        </p:spPr>
        <p:txBody>
          <a:bodyPr/>
          <a:lstStyle/>
          <a:p>
            <a:r>
              <a:rPr lang="en-US" dirty="0"/>
              <a:t>Configure startup </a:t>
            </a:r>
            <a:r>
              <a:rPr lang="en-US" dirty="0" err="1"/>
              <a:t>ConfigureService</a:t>
            </a:r>
            <a:r>
              <a:rPr lang="en-US" dirty="0"/>
              <a:t> to add JWT </a:t>
            </a:r>
            <a:r>
              <a:rPr lang="en-US" dirty="0" err="1"/>
              <a:t>auth</a:t>
            </a:r>
            <a:r>
              <a:rPr lang="en-US" dirty="0"/>
              <a:t>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E5D1B-D730-2E4F-B12A-8250A87D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756E-3516-734E-9001-CF934170A560}"/>
              </a:ext>
            </a:extLst>
          </p:cNvPr>
          <p:cNvSpPr txBox="1"/>
          <p:nvPr/>
        </p:nvSpPr>
        <p:spPr>
          <a:xfrm>
            <a:off x="770437" y="1810464"/>
            <a:ext cx="11421563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F6F03"/>
                </a:solidFill>
                <a:latin typeface="Menlo" panose="020B0609030804020204" pitchFamily="49" charset="0"/>
              </a:rPr>
              <a:t>// =============== JWT support ===============</a:t>
            </a:r>
          </a:p>
          <a:p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JwtSecurityTokenHandler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DefaultInboundClaimTypeMap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107A78"/>
                </a:solidFill>
                <a:latin typeface="Menlo" panose="020B0609030804020204" pitchFamily="49" charset="0"/>
              </a:rPr>
              <a:t>Clear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(); </a:t>
            </a:r>
            <a:r>
              <a:rPr lang="en-US" sz="1400" dirty="0">
                <a:solidFill>
                  <a:srgbClr val="0F6F03"/>
                </a:solidFill>
                <a:latin typeface="Menlo" panose="020B0609030804020204" pitchFamily="49" charset="0"/>
              </a:rPr>
              <a:t>// =&gt; remove default claims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Services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sz="1400" dirty="0" err="1">
                <a:solidFill>
                  <a:srgbClr val="107A78"/>
                </a:solidFill>
                <a:latin typeface="Menlo" panose="020B0609030804020204" pitchFamily="49" charset="0"/>
              </a:rPr>
              <a:t>AddAuthentication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(options =&gt;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DefaultAuthenticateScheme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JwtBearerDefaults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b="1" dirty="0" err="1">
                <a:solidFill>
                  <a:srgbClr val="6B006D"/>
                </a:solidFill>
                <a:latin typeface="Menlo" panose="020B0609030804020204" pitchFamily="49" charset="0"/>
              </a:rPr>
              <a:t>AuthenticationScheme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DefaultScheme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JwtBearerDefaults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b="1" dirty="0" err="1">
                <a:solidFill>
                  <a:srgbClr val="6B006D"/>
                </a:solidFill>
                <a:latin typeface="Menlo" panose="020B0609030804020204" pitchFamily="49" charset="0"/>
              </a:rPr>
              <a:t>AuthenticationScheme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DefaultChallengeScheme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JwtBearerDefaults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b="1" dirty="0" err="1">
                <a:solidFill>
                  <a:srgbClr val="6B006D"/>
                </a:solidFill>
                <a:latin typeface="Menlo" panose="020B0609030804020204" pitchFamily="49" charset="0"/>
              </a:rPr>
              <a:t>AuthenticationScheme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})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	.</a:t>
            </a:r>
            <a:r>
              <a:rPr lang="en-US" sz="1400" dirty="0" err="1">
                <a:solidFill>
                  <a:srgbClr val="107A78"/>
                </a:solidFill>
                <a:latin typeface="Menlo" panose="020B0609030804020204" pitchFamily="49" charset="0"/>
              </a:rPr>
              <a:t>AddCookie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(options =&gt; {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SlidingExpiration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0000D8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 })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sz="1400" dirty="0" err="1">
                <a:solidFill>
                  <a:srgbClr val="107A78"/>
                </a:solidFill>
                <a:latin typeface="Menlo" panose="020B0609030804020204" pitchFamily="49" charset="0"/>
              </a:rPr>
              <a:t>AddJwtBearer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cfg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=&gt;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cfg.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RequireHttpsMetadata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0000D8"/>
                </a:solidFill>
                <a:latin typeface="Menlo" panose="020B0609030804020204" pitchFamily="49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cfg.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SaveToken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0000D8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cfg.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TokenValidationParameters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TokenValidationParameters</a:t>
            </a:r>
            <a:endParaRPr lang="en-US" sz="1400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78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ValidIssuer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Configuration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900512"/>
                </a:solidFill>
                <a:latin typeface="Menlo" panose="020B0609030804020204" pitchFamily="49" charset="0"/>
              </a:rPr>
              <a:t>JwtIssuer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ValidAudience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Configuration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900512"/>
                </a:solidFill>
                <a:latin typeface="Menlo" panose="020B0609030804020204" pitchFamily="49" charset="0"/>
              </a:rPr>
              <a:t>JwtIssuer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IssuerSigningKey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SymmetricSecurityKey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000078"/>
                </a:solidFill>
                <a:latin typeface="Menlo" panose="020B0609030804020204" pitchFamily="49" charset="0"/>
              </a:rPr>
              <a:t>Encoding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UTF8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dirty="0">
                <a:solidFill>
                  <a:srgbClr val="107A78"/>
                </a:solidFill>
                <a:latin typeface="Menlo" panose="020B0609030804020204" pitchFamily="49" charset="0"/>
              </a:rPr>
              <a:t>GetBytes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Configuration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900512"/>
                </a:solidFill>
                <a:latin typeface="Menlo" panose="020B0609030804020204" pitchFamily="49" charset="0"/>
              </a:rPr>
              <a:t>JwtKey</a:t>
            </a:r>
            <a:r>
              <a:rPr lang="en-US" sz="1400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])),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ClockSkew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 err="1">
                <a:solidFill>
                  <a:srgbClr val="000078"/>
                </a:solidFill>
                <a:latin typeface="Menlo" panose="020B0609030804020204" pitchFamily="49" charset="0"/>
              </a:rPr>
              <a:t>TimeSpan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6B006D"/>
                </a:solidFill>
                <a:latin typeface="Menlo" panose="020B0609030804020204" pitchFamily="49" charset="0"/>
              </a:rPr>
              <a:t>Zero</a:t>
            </a:r>
            <a:r>
              <a:rPr lang="en-US" sz="1400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0F6F03"/>
                </a:solidFill>
                <a:latin typeface="Menlo" panose="020B0609030804020204" pitchFamily="49" charset="0"/>
              </a:rPr>
              <a:t>// remove delay of token when expire</a:t>
            </a:r>
          </a:p>
          <a:p>
            <a:r>
              <a:rPr lang="en-US" sz="1400" dirty="0">
                <a:solidFill>
                  <a:srgbClr val="0F6F03"/>
                </a:solidFill>
                <a:latin typeface="Menlo" panose="020B0609030804020204" pitchFamily="49" charset="0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});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149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31807</TotalTime>
  <Words>492</Words>
  <Application>Microsoft Macintosh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Menlo</vt:lpstr>
      <vt:lpstr>Wingdings 3</vt:lpstr>
      <vt:lpstr>Ion</vt:lpstr>
      <vt:lpstr>Building Distributed Systems – ICD0009 Network Applications II: Distributed Systems – I371</vt:lpstr>
      <vt:lpstr>Identity - Rest</vt:lpstr>
      <vt:lpstr>Identity - JWT</vt:lpstr>
      <vt:lpstr>Identity - JWT</vt:lpstr>
      <vt:lpstr>Identity - JWT</vt:lpstr>
      <vt:lpstr>Identity – Token auth Simple flow</vt:lpstr>
      <vt:lpstr>Identity - JWT</vt:lpstr>
      <vt:lpstr>Identity - JWT</vt:lpstr>
      <vt:lpstr>Identity - JWT</vt:lpstr>
      <vt:lpstr>Identity - JWT</vt:lpstr>
      <vt:lpstr>Token auth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125</cp:revision>
  <dcterms:created xsi:type="dcterms:W3CDTF">2015-10-15T12:35:18Z</dcterms:created>
  <dcterms:modified xsi:type="dcterms:W3CDTF">2019-03-17T23:42:55Z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