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303" r:id="rId9"/>
    <p:sldId id="293" r:id="rId10"/>
    <p:sldId id="294" r:id="rId11"/>
    <p:sldId id="295" r:id="rId12"/>
    <p:sldId id="296" r:id="rId13"/>
    <p:sldId id="297" r:id="rId14"/>
    <p:sldId id="300" r:id="rId15"/>
    <p:sldId id="302" r:id="rId16"/>
    <p:sldId id="299" r:id="rId17"/>
    <p:sldId id="29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8" autoAdjust="0"/>
    <p:restoredTop sz="86382"/>
  </p:normalViewPr>
  <p:slideViewPr>
    <p:cSldViewPr snapToGrid="0">
      <p:cViewPr varScale="1">
        <p:scale>
          <a:sx n="186" d="100"/>
          <a:sy n="186" d="100"/>
        </p:scale>
        <p:origin x="232" y="38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29.04.19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017D-616C-426D-B96A-9B74169657CB}" type="datetime1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2F8-4F9B-475A-9076-FF47062FDB53}" type="datetime1">
              <a:rPr lang="en-US" smtClean="0"/>
              <a:t>4/29/19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4FA4-9781-4D2E-9CA0-82AF90576D91}" type="datetime1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842-AF3A-4F79-81E5-89F3140F58EC}" type="datetime1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3BF-32B0-4A81-ACA1-CA4D3511A15C}" type="datetime1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07BF-3C55-4F26-A6A0-49E70F83FEE8}" type="datetime1">
              <a:rPr lang="en-US" smtClean="0"/>
              <a:t>4/29/19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2B73-859B-4B75-B038-91839C89101A}" type="datetime1">
              <a:rPr lang="en-US" smtClean="0"/>
              <a:t>4/29/19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DDA1-6E86-4CE1-9860-B071DC8D34E1}" type="datetime1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EBE-8681-4664-83A8-552B71039C1E}" type="datetime1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FF52-A86D-4A10-973C-2E68BFB2A7DA}" type="datetime1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43DB-8957-458B-B939-391AEFD585EB}" type="datetime1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6DD-D0EA-402D-90AE-E23B9B1122B9}" type="datetime1">
              <a:rPr lang="en-US" smtClean="0"/>
              <a:t>4/29/19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9E6D-C8FB-4995-9B70-35802D29F244}" type="datetime1">
              <a:rPr lang="en-US" smtClean="0"/>
              <a:t>4/29/19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E8D-CF6C-4C2C-8928-6CF987645092}" type="datetime1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CB8-50D4-4762-AAB3-AD974B8E03D9}" type="datetime1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7526-571B-42F1-BF46-40AF976A9F12}" type="datetime1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42B4-7614-4FB7-9AC1-D50FE9B34BC0}" type="datetime1">
              <a:rPr lang="en-US" smtClean="0"/>
              <a:t>4/29/19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6A1F32-43A5-49FE-A36C-65A860914068}" type="datetime1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hyperlink" Target="mailto:akaver@itcollege.e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icrosoft/aspnet-api-versioning/wiki" TargetMode="External"/><Relationship Id="rId2" Type="http://schemas.openxmlformats.org/officeDocument/2006/relationships/hyperlink" Target="https://github.com/Microsoft/api-guidelines/blob/vNext/Guidelines.m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Microsoft/aspnet-api-versioning/tree/master/samples/aspnetcore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Microsoft/api-guidelines/blob/vNext/Guidelines.m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i.contoso.com/products/users?api-version=1.0" TargetMode="External"/><Relationship Id="rId2" Type="http://schemas.openxmlformats.org/officeDocument/2006/relationships/hyperlink" Target="https://api.contoso.com/v1.0/products/user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Microsoft/aspnet-api-versioni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wagger.io/resources/open-api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4955" y="494852"/>
            <a:ext cx="8825658" cy="4282529"/>
          </a:xfrm>
        </p:spPr>
        <p:txBody>
          <a:bodyPr/>
          <a:lstStyle/>
          <a:p>
            <a:r>
              <a:rPr lang="et-EE" sz="6000" dirty="0" err="1"/>
              <a:t>Building</a:t>
            </a:r>
            <a:r>
              <a:rPr lang="et-EE" sz="6000" dirty="0"/>
              <a:t> </a:t>
            </a:r>
            <a:r>
              <a:rPr lang="et-EE" sz="6000" dirty="0" err="1"/>
              <a:t>Distributed</a:t>
            </a:r>
            <a:r>
              <a:rPr lang="et-EE" sz="6000" dirty="0"/>
              <a:t> </a:t>
            </a:r>
            <a:r>
              <a:rPr lang="et-EE" sz="6000" dirty="0" err="1"/>
              <a:t>Systems</a:t>
            </a:r>
            <a:r>
              <a:rPr lang="et-EE" sz="6000" dirty="0"/>
              <a:t> – ICD0009</a:t>
            </a:r>
            <a:br>
              <a:rPr lang="et-EE" sz="6000" dirty="0"/>
            </a:br>
            <a:r>
              <a:rPr lang="et-EE" sz="6000" dirty="0"/>
              <a:t>Network </a:t>
            </a:r>
            <a:r>
              <a:rPr lang="et-EE" sz="6000" dirty="0" err="1"/>
              <a:t>Applications</a:t>
            </a:r>
            <a:r>
              <a:rPr lang="et-EE" sz="6000" dirty="0"/>
              <a:t> II: </a:t>
            </a:r>
            <a:r>
              <a:rPr lang="et-EE" sz="6000" dirty="0" err="1"/>
              <a:t>Distributed</a:t>
            </a:r>
            <a:r>
              <a:rPr lang="et-EE" sz="6000" dirty="0"/>
              <a:t> </a:t>
            </a:r>
            <a:r>
              <a:rPr lang="et-EE" sz="6000" dirty="0" err="1"/>
              <a:t>Systems</a:t>
            </a:r>
            <a:r>
              <a:rPr lang="et-EE" sz="6000" dirty="0"/>
              <a:t> – I371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5024806"/>
            <a:ext cx="8825658" cy="1176232"/>
          </a:xfrm>
        </p:spPr>
        <p:txBody>
          <a:bodyPr>
            <a:normAutofit fontScale="92500" lnSpcReduction="10000"/>
          </a:bodyPr>
          <a:lstStyle/>
          <a:p>
            <a:r>
              <a:rPr lang="en-US" cap="none" dirty="0" err="1"/>
              <a:t>TalTech</a:t>
            </a:r>
            <a:r>
              <a:rPr lang="en-US" cap="none" dirty="0"/>
              <a:t> IT College, Andres Käver, 2018-2019, Spring semester</a:t>
            </a:r>
          </a:p>
          <a:p>
            <a:r>
              <a:rPr lang="en-US" cap="none" dirty="0"/>
              <a:t>Web: http://enos.Itcollege.ee/~</a:t>
            </a:r>
            <a:r>
              <a:rPr lang="en-US" cap="none" dirty="0" err="1"/>
              <a:t>akaver</a:t>
            </a:r>
            <a:r>
              <a:rPr lang="en-US" cap="none" dirty="0"/>
              <a:t>/</a:t>
            </a:r>
            <a:r>
              <a:rPr lang="en-US" cap="none" dirty="0" err="1"/>
              <a:t>DistributedSystems</a:t>
            </a:r>
            <a:endParaRPr lang="en-US" cap="none" dirty="0"/>
          </a:p>
          <a:p>
            <a:r>
              <a:rPr lang="en-US" cap="none" dirty="0"/>
              <a:t>Skype: </a:t>
            </a:r>
            <a:r>
              <a:rPr lang="en-US" b="1" cap="none" dirty="0"/>
              <a:t>akaver</a:t>
            </a:r>
            <a:r>
              <a:rPr lang="en-US" cap="none" dirty="0"/>
              <a:t>   Email: </a:t>
            </a:r>
            <a:r>
              <a:rPr lang="en-US" b="1" cap="none" dirty="0">
                <a:hlinkClick r:id="rId2"/>
              </a:rPr>
              <a:t>akaver@itcollege.ee</a:t>
            </a:r>
            <a:endParaRPr lang="en-US" b="1" cap="none" dirty="0"/>
          </a:p>
          <a:p>
            <a:endParaRPr lang="en-US" cap="non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302" y="1"/>
            <a:ext cx="3321698" cy="180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87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0818F-417C-8449-BA77-532C2F110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REST API - </a:t>
            </a:r>
            <a:r>
              <a:rPr lang="en-US" dirty="0" err="1"/>
              <a:t>OpenAPI</a:t>
            </a:r>
            <a:r>
              <a:rPr lang="en-US" dirty="0"/>
              <a:t>/Swagger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40B4E-8BE9-724F-BCCC-6F8354A20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331259"/>
            <a:ext cx="8946541" cy="4195481"/>
          </a:xfrm>
        </p:spPr>
        <p:txBody>
          <a:bodyPr/>
          <a:lstStyle/>
          <a:p>
            <a:r>
              <a:rPr lang="en-US" dirty="0"/>
              <a:t>Minimal example - startup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D3C19-0BEA-ED4F-8B91-00C5E4155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249E2B-DDD1-7C4E-9CCF-32CD6C576110}"/>
              </a:ext>
            </a:extLst>
          </p:cNvPr>
          <p:cNvSpPr txBox="1"/>
          <p:nvPr/>
        </p:nvSpPr>
        <p:spPr>
          <a:xfrm>
            <a:off x="278021" y="2314954"/>
            <a:ext cx="11739808" cy="452431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B2339"/>
                </a:solidFill>
                <a:latin typeface="Menlo-Regular" panose="020B0609030804020204" pitchFamily="49" charset="0"/>
              </a:rPr>
              <a:t>public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</a:t>
            </a:r>
            <a:r>
              <a:rPr lang="en-US" dirty="0">
                <a:solidFill>
                  <a:srgbClr val="CB2339"/>
                </a:solidFill>
                <a:latin typeface="Menlo-Regular" panose="020B0609030804020204" pitchFamily="49" charset="0"/>
              </a:rPr>
              <a:t>class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</a:t>
            </a:r>
            <a:r>
              <a:rPr lang="en-US" dirty="0" err="1">
                <a:solidFill>
                  <a:srgbClr val="5B28B4"/>
                </a:solidFill>
                <a:latin typeface="Menlo-Regular" panose="020B0609030804020204" pitchFamily="49" charset="0"/>
              </a:rPr>
              <a:t>ConfigureSwaggerOptions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: </a:t>
            </a:r>
            <a:r>
              <a:rPr lang="en-US" dirty="0" err="1">
                <a:solidFill>
                  <a:srgbClr val="5B28B4"/>
                </a:solidFill>
                <a:latin typeface="Menlo-Regular" panose="020B0609030804020204" pitchFamily="49" charset="0"/>
              </a:rPr>
              <a:t>IConfigureOptions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&lt;</a:t>
            </a:r>
            <a:r>
              <a:rPr lang="en-US" dirty="0" err="1">
                <a:solidFill>
                  <a:srgbClr val="5B28B4"/>
                </a:solidFill>
                <a:latin typeface="Menlo-Regular" panose="020B0609030804020204" pitchFamily="49" charset="0"/>
              </a:rPr>
              <a:t>SwaggerGenOptions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&gt;{</a:t>
            </a:r>
          </a:p>
          <a:p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 </a:t>
            </a:r>
            <a:r>
              <a:rPr lang="en-US" dirty="0" err="1">
                <a:solidFill>
                  <a:srgbClr val="CB2339"/>
                </a:solidFill>
                <a:latin typeface="Menlo-Regular" panose="020B0609030804020204" pitchFamily="49" charset="0"/>
              </a:rPr>
              <a:t>readonly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</a:t>
            </a:r>
            <a:r>
              <a:rPr lang="en-US" dirty="0" err="1">
                <a:solidFill>
                  <a:srgbClr val="5B28B4"/>
                </a:solidFill>
                <a:latin typeface="Menlo-Regular" panose="020B0609030804020204" pitchFamily="49" charset="0"/>
              </a:rPr>
              <a:t>IApiVersionDescriptionProvider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provider;</a:t>
            </a:r>
          </a:p>
          <a:p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 </a:t>
            </a:r>
            <a:r>
              <a:rPr lang="en-US" dirty="0">
                <a:solidFill>
                  <a:srgbClr val="CB2339"/>
                </a:solidFill>
                <a:latin typeface="Menlo-Regular" panose="020B0609030804020204" pitchFamily="49" charset="0"/>
              </a:rPr>
              <a:t>public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</a:t>
            </a:r>
            <a:r>
              <a:rPr lang="en-US" dirty="0" err="1">
                <a:solidFill>
                  <a:srgbClr val="5B28B4"/>
                </a:solidFill>
                <a:latin typeface="Menlo-Regular" panose="020B0609030804020204" pitchFamily="49" charset="0"/>
              </a:rPr>
              <a:t>ConfigureSwaggerOptions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(</a:t>
            </a:r>
            <a:r>
              <a:rPr lang="en-US" dirty="0" err="1">
                <a:solidFill>
                  <a:srgbClr val="5B28B4"/>
                </a:solidFill>
                <a:latin typeface="Menlo-Regular" panose="020B0609030804020204" pitchFamily="49" charset="0"/>
              </a:rPr>
              <a:t>IApiVersionDescriptionProvider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provider) </a:t>
            </a:r>
            <a:r>
              <a:rPr lang="en-US" dirty="0">
                <a:solidFill>
                  <a:srgbClr val="CB2339"/>
                </a:solidFill>
                <a:latin typeface="Menlo-Regular" panose="020B0609030804020204" pitchFamily="49" charset="0"/>
              </a:rPr>
              <a:t>=&gt;</a:t>
            </a:r>
          </a:p>
          <a:p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   </a:t>
            </a:r>
            <a:r>
              <a:rPr lang="en-US" dirty="0" err="1">
                <a:solidFill>
                  <a:srgbClr val="CB2339"/>
                </a:solidFill>
                <a:latin typeface="Menlo-Regular" panose="020B0609030804020204" pitchFamily="49" charset="0"/>
              </a:rPr>
              <a:t>this</a:t>
            </a:r>
            <a:r>
              <a:rPr lang="en-US" dirty="0" err="1">
                <a:solidFill>
                  <a:srgbClr val="1B1F22"/>
                </a:solidFill>
                <a:latin typeface="Menlo-Regular" panose="020B0609030804020204" pitchFamily="49" charset="0"/>
              </a:rPr>
              <a:t>.provider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</a:t>
            </a:r>
            <a:r>
              <a:rPr lang="en-US" dirty="0">
                <a:solidFill>
                  <a:srgbClr val="CB2339"/>
                </a:solidFill>
                <a:latin typeface="Menlo-Regular" panose="020B0609030804020204" pitchFamily="49" charset="0"/>
              </a:rPr>
              <a:t>=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provider;</a:t>
            </a:r>
          </a:p>
          <a:p>
            <a:endParaRPr lang="en-US" dirty="0">
              <a:solidFill>
                <a:srgbClr val="1B1F22"/>
              </a:solidFill>
              <a:latin typeface="Menlo-Regular" panose="020B0609030804020204" pitchFamily="49" charset="0"/>
            </a:endParaRPr>
          </a:p>
          <a:p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 </a:t>
            </a:r>
            <a:r>
              <a:rPr lang="en-US" dirty="0">
                <a:solidFill>
                  <a:srgbClr val="CB2339"/>
                </a:solidFill>
                <a:latin typeface="Menlo-Regular" panose="020B0609030804020204" pitchFamily="49" charset="0"/>
              </a:rPr>
              <a:t>public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</a:t>
            </a:r>
            <a:r>
              <a:rPr lang="en-US" dirty="0">
                <a:solidFill>
                  <a:srgbClr val="CB2339"/>
                </a:solidFill>
                <a:latin typeface="Menlo-Regular" panose="020B0609030804020204" pitchFamily="49" charset="0"/>
              </a:rPr>
              <a:t>void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</a:t>
            </a:r>
            <a:r>
              <a:rPr lang="en-US" dirty="0">
                <a:solidFill>
                  <a:srgbClr val="5B28B4"/>
                </a:solidFill>
                <a:latin typeface="Menlo-Regular" panose="020B0609030804020204" pitchFamily="49" charset="0"/>
              </a:rPr>
              <a:t>Configure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( </a:t>
            </a:r>
            <a:r>
              <a:rPr lang="en-US" dirty="0" err="1">
                <a:solidFill>
                  <a:srgbClr val="5B28B4"/>
                </a:solidFill>
                <a:latin typeface="Menlo-Regular" panose="020B0609030804020204" pitchFamily="49" charset="0"/>
              </a:rPr>
              <a:t>SwaggerGenOptions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options ){</a:t>
            </a:r>
          </a:p>
          <a:p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   </a:t>
            </a:r>
            <a:r>
              <a:rPr lang="en-US" dirty="0">
                <a:solidFill>
                  <a:srgbClr val="CB2339"/>
                </a:solidFill>
                <a:latin typeface="Menlo-Regular" panose="020B0609030804020204" pitchFamily="49" charset="0"/>
              </a:rPr>
              <a:t>foreach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( </a:t>
            </a:r>
            <a:r>
              <a:rPr lang="en-US" dirty="0" err="1">
                <a:solidFill>
                  <a:srgbClr val="CB2339"/>
                </a:solidFill>
                <a:latin typeface="Menlo-Regular" panose="020B0609030804020204" pitchFamily="49" charset="0"/>
              </a:rPr>
              <a:t>var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description </a:t>
            </a:r>
            <a:r>
              <a:rPr lang="en-US" dirty="0">
                <a:solidFill>
                  <a:srgbClr val="CB2339"/>
                </a:solidFill>
                <a:latin typeface="Menlo-Regular" panose="020B0609030804020204" pitchFamily="49" charset="0"/>
              </a:rPr>
              <a:t>in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</a:t>
            </a:r>
            <a:r>
              <a:rPr lang="en-US" dirty="0" err="1">
                <a:solidFill>
                  <a:srgbClr val="1B1F22"/>
                </a:solidFill>
                <a:latin typeface="Menlo-Regular" panose="020B0609030804020204" pitchFamily="49" charset="0"/>
              </a:rPr>
              <a:t>provider.ApiVersionDescriptions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) {</a:t>
            </a:r>
          </a:p>
          <a:p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     </a:t>
            </a:r>
            <a:r>
              <a:rPr lang="en-US" dirty="0" err="1">
                <a:solidFill>
                  <a:srgbClr val="1B1F22"/>
                </a:solidFill>
                <a:latin typeface="Menlo-Regular" panose="020B0609030804020204" pitchFamily="49" charset="0"/>
              </a:rPr>
              <a:t>options.</a:t>
            </a:r>
            <a:r>
              <a:rPr lang="en-US" dirty="0" err="1">
                <a:solidFill>
                  <a:srgbClr val="5B28B4"/>
                </a:solidFill>
                <a:latin typeface="Menlo-Regular" panose="020B0609030804020204" pitchFamily="49" charset="0"/>
              </a:rPr>
              <a:t>SwaggerDoc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(</a:t>
            </a:r>
          </a:p>
          <a:p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       </a:t>
            </a:r>
            <a:r>
              <a:rPr lang="en-US" dirty="0" err="1">
                <a:solidFill>
                  <a:srgbClr val="1B1F22"/>
                </a:solidFill>
                <a:latin typeface="Menlo-Regular" panose="020B0609030804020204" pitchFamily="49" charset="0"/>
              </a:rPr>
              <a:t>description.GroupName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,</a:t>
            </a:r>
          </a:p>
          <a:p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         </a:t>
            </a:r>
            <a:r>
              <a:rPr lang="en-US" dirty="0">
                <a:solidFill>
                  <a:srgbClr val="CB2339"/>
                </a:solidFill>
                <a:latin typeface="Menlo-Regular" panose="020B0609030804020204" pitchFamily="49" charset="0"/>
              </a:rPr>
              <a:t>new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</a:t>
            </a:r>
            <a:r>
              <a:rPr lang="en-US" dirty="0">
                <a:solidFill>
                  <a:srgbClr val="5B28B4"/>
                </a:solidFill>
                <a:latin typeface="Menlo-Regular" panose="020B0609030804020204" pitchFamily="49" charset="0"/>
              </a:rPr>
              <a:t>Info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(){</a:t>
            </a:r>
          </a:p>
          <a:p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           Title </a:t>
            </a:r>
            <a:r>
              <a:rPr lang="en-US" dirty="0">
                <a:solidFill>
                  <a:srgbClr val="CB2339"/>
                </a:solidFill>
                <a:latin typeface="Menlo-Regular" panose="020B0609030804020204" pitchFamily="49" charset="0"/>
              </a:rPr>
              <a:t>=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</a:t>
            </a:r>
            <a:r>
              <a:rPr lang="en-US" dirty="0">
                <a:solidFill>
                  <a:srgbClr val="06214F"/>
                </a:solidFill>
                <a:latin typeface="Menlo-Regular" panose="020B0609030804020204" pitchFamily="49" charset="0"/>
              </a:rPr>
              <a:t>$"Sample API {</a:t>
            </a:r>
            <a:r>
              <a:rPr lang="en-US" dirty="0" err="1">
                <a:solidFill>
                  <a:srgbClr val="1B1F22"/>
                </a:solidFill>
                <a:latin typeface="Menlo-Regular" panose="020B0609030804020204" pitchFamily="49" charset="0"/>
              </a:rPr>
              <a:t>description</a:t>
            </a:r>
            <a:r>
              <a:rPr lang="en-US" dirty="0" err="1">
                <a:solidFill>
                  <a:srgbClr val="06214F"/>
                </a:solidFill>
                <a:latin typeface="Menlo-Regular" panose="020B0609030804020204" pitchFamily="49" charset="0"/>
              </a:rPr>
              <a:t>.</a:t>
            </a:r>
            <a:r>
              <a:rPr lang="en-US" dirty="0" err="1">
                <a:solidFill>
                  <a:srgbClr val="1B1F22"/>
                </a:solidFill>
                <a:latin typeface="Menlo-Regular" panose="020B0609030804020204" pitchFamily="49" charset="0"/>
              </a:rPr>
              <a:t>ApiVersion</a:t>
            </a:r>
            <a:r>
              <a:rPr lang="en-US" dirty="0">
                <a:solidFill>
                  <a:srgbClr val="06214F"/>
                </a:solidFill>
                <a:latin typeface="Menlo-Regular" panose="020B0609030804020204" pitchFamily="49" charset="0"/>
              </a:rPr>
              <a:t>}"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,</a:t>
            </a:r>
          </a:p>
          <a:p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           Version </a:t>
            </a:r>
            <a:r>
              <a:rPr lang="en-US" dirty="0">
                <a:solidFill>
                  <a:srgbClr val="CB2339"/>
                </a:solidFill>
                <a:latin typeface="Menlo-Regular" panose="020B0609030804020204" pitchFamily="49" charset="0"/>
              </a:rPr>
              <a:t>=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</a:t>
            </a:r>
            <a:r>
              <a:rPr lang="en-US" dirty="0" err="1">
                <a:solidFill>
                  <a:srgbClr val="1B1F22"/>
                </a:solidFill>
                <a:latin typeface="Menlo-Regular" panose="020B0609030804020204" pitchFamily="49" charset="0"/>
              </a:rPr>
              <a:t>description.ApiVersion.</a:t>
            </a:r>
            <a:r>
              <a:rPr lang="en-US" dirty="0" err="1">
                <a:solidFill>
                  <a:srgbClr val="5B28B4"/>
                </a:solidFill>
                <a:latin typeface="Menlo-Regular" panose="020B0609030804020204" pitchFamily="49" charset="0"/>
              </a:rPr>
              <a:t>ToString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()</a:t>
            </a:r>
          </a:p>
          <a:p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         });</a:t>
            </a:r>
          </a:p>
          <a:p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   }</a:t>
            </a:r>
          </a:p>
          <a:p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 }</a:t>
            </a:r>
          </a:p>
          <a:p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266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0818F-417C-8449-BA77-532C2F110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REST API - </a:t>
            </a:r>
            <a:r>
              <a:rPr lang="en-US" dirty="0" err="1"/>
              <a:t>OpenAPI</a:t>
            </a:r>
            <a:r>
              <a:rPr lang="en-US" dirty="0"/>
              <a:t>/Swagger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40B4E-8BE9-724F-BCCC-6F8354A20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Startup continued…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D3C19-0BEA-ED4F-8B91-00C5E4155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9CD64D-60F5-3049-BB55-BFD8B2492940}"/>
              </a:ext>
            </a:extLst>
          </p:cNvPr>
          <p:cNvSpPr txBox="1"/>
          <p:nvPr/>
        </p:nvSpPr>
        <p:spPr>
          <a:xfrm>
            <a:off x="128848" y="3435092"/>
            <a:ext cx="11985233" cy="286232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B2339"/>
                </a:solidFill>
                <a:latin typeface="Menlo-Regular" panose="020B0609030804020204" pitchFamily="49" charset="0"/>
              </a:rPr>
              <a:t>public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</a:t>
            </a:r>
            <a:r>
              <a:rPr lang="en-US" dirty="0">
                <a:solidFill>
                  <a:srgbClr val="CB2339"/>
                </a:solidFill>
                <a:latin typeface="Menlo-Regular" panose="020B0609030804020204" pitchFamily="49" charset="0"/>
              </a:rPr>
              <a:t>void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</a:t>
            </a:r>
            <a:r>
              <a:rPr lang="en-US" dirty="0" err="1">
                <a:solidFill>
                  <a:srgbClr val="5B28B4"/>
                </a:solidFill>
                <a:latin typeface="Menlo-Regular" panose="020B0609030804020204" pitchFamily="49" charset="0"/>
              </a:rPr>
              <a:t>ConfigureServices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( </a:t>
            </a:r>
            <a:r>
              <a:rPr lang="en-US" dirty="0" err="1">
                <a:solidFill>
                  <a:srgbClr val="5B28B4"/>
                </a:solidFill>
                <a:latin typeface="Menlo-Regular" panose="020B0609030804020204" pitchFamily="49" charset="0"/>
              </a:rPr>
              <a:t>IServiceCollection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services )</a:t>
            </a:r>
          </a:p>
          <a:p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{</a:t>
            </a:r>
          </a:p>
          <a:p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 </a:t>
            </a:r>
            <a:r>
              <a:rPr lang="en-US" dirty="0">
                <a:solidFill>
                  <a:srgbClr val="57606A"/>
                </a:solidFill>
                <a:latin typeface="Menlo-Regular" panose="020B0609030804020204" pitchFamily="49" charset="0"/>
              </a:rPr>
              <a:t>// format the version as "'</a:t>
            </a:r>
            <a:r>
              <a:rPr lang="en-US" dirty="0" err="1">
                <a:solidFill>
                  <a:srgbClr val="57606A"/>
                </a:solidFill>
                <a:latin typeface="Menlo-Regular" panose="020B0609030804020204" pitchFamily="49" charset="0"/>
              </a:rPr>
              <a:t>v'major</a:t>
            </a:r>
            <a:r>
              <a:rPr lang="en-US" dirty="0">
                <a:solidFill>
                  <a:srgbClr val="57606A"/>
                </a:solidFill>
                <a:latin typeface="Menlo-Regular" panose="020B0609030804020204" pitchFamily="49" charset="0"/>
              </a:rPr>
              <a:t>[.minor][-status]”</a:t>
            </a:r>
          </a:p>
          <a:p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 </a:t>
            </a:r>
            <a:r>
              <a:rPr lang="en-US" dirty="0" err="1">
                <a:solidFill>
                  <a:srgbClr val="1B1F22"/>
                </a:solidFill>
                <a:latin typeface="Menlo-Regular" panose="020B0609030804020204" pitchFamily="49" charset="0"/>
              </a:rPr>
              <a:t>services.</a:t>
            </a:r>
            <a:r>
              <a:rPr lang="en-US" dirty="0" err="1">
                <a:solidFill>
                  <a:srgbClr val="5B28B4"/>
                </a:solidFill>
                <a:latin typeface="Menlo-Regular" panose="020B0609030804020204" pitchFamily="49" charset="0"/>
              </a:rPr>
              <a:t>AddMvc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();</a:t>
            </a:r>
          </a:p>
          <a:p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 </a:t>
            </a:r>
            <a:r>
              <a:rPr lang="en-US" dirty="0" err="1">
                <a:solidFill>
                  <a:srgbClr val="1B1F22"/>
                </a:solidFill>
                <a:latin typeface="Menlo-Regular" panose="020B0609030804020204" pitchFamily="49" charset="0"/>
              </a:rPr>
              <a:t>services.</a:t>
            </a:r>
            <a:r>
              <a:rPr lang="en-US" dirty="0" err="1">
                <a:solidFill>
                  <a:srgbClr val="5B28B4"/>
                </a:solidFill>
                <a:latin typeface="Menlo-Regular" panose="020B0609030804020204" pitchFamily="49" charset="0"/>
              </a:rPr>
              <a:t>AddApiVersioning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();</a:t>
            </a:r>
          </a:p>
          <a:p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 </a:t>
            </a:r>
            <a:r>
              <a:rPr lang="en-US" dirty="0" err="1">
                <a:solidFill>
                  <a:srgbClr val="1B1F22"/>
                </a:solidFill>
                <a:latin typeface="Menlo-Regular" panose="020B0609030804020204" pitchFamily="49" charset="0"/>
              </a:rPr>
              <a:t>services.</a:t>
            </a:r>
            <a:r>
              <a:rPr lang="en-US" dirty="0" err="1">
                <a:solidFill>
                  <a:srgbClr val="5B28B4"/>
                </a:solidFill>
                <a:latin typeface="Menlo-Regular" panose="020B0609030804020204" pitchFamily="49" charset="0"/>
              </a:rPr>
              <a:t>AddVersionedApiExplorer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( options </a:t>
            </a:r>
            <a:r>
              <a:rPr lang="en-US" dirty="0">
                <a:solidFill>
                  <a:srgbClr val="CB2339"/>
                </a:solidFill>
                <a:latin typeface="Menlo-Regular" panose="020B0609030804020204" pitchFamily="49" charset="0"/>
              </a:rPr>
              <a:t>=&gt;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</a:t>
            </a:r>
            <a:r>
              <a:rPr lang="en-US" dirty="0" err="1">
                <a:solidFill>
                  <a:srgbClr val="1B1F22"/>
                </a:solidFill>
                <a:latin typeface="Menlo-Regular" panose="020B0609030804020204" pitchFamily="49" charset="0"/>
              </a:rPr>
              <a:t>options.GroupNameFormat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</a:t>
            </a:r>
            <a:r>
              <a:rPr lang="en-US" dirty="0">
                <a:solidFill>
                  <a:srgbClr val="CB2339"/>
                </a:solidFill>
                <a:latin typeface="Menlo-Regular" panose="020B0609030804020204" pitchFamily="49" charset="0"/>
              </a:rPr>
              <a:t>=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</a:t>
            </a:r>
            <a:r>
              <a:rPr lang="en-US" dirty="0">
                <a:solidFill>
                  <a:srgbClr val="06214F"/>
                </a:solidFill>
                <a:latin typeface="Menlo-Regular" panose="020B0609030804020204" pitchFamily="49" charset="0"/>
              </a:rPr>
              <a:t>"'</a:t>
            </a:r>
            <a:r>
              <a:rPr lang="en-US" dirty="0" err="1">
                <a:solidFill>
                  <a:srgbClr val="06214F"/>
                </a:solidFill>
                <a:latin typeface="Menlo-Regular" panose="020B0609030804020204" pitchFamily="49" charset="0"/>
              </a:rPr>
              <a:t>v'VVV</a:t>
            </a:r>
            <a:r>
              <a:rPr lang="en-US" dirty="0">
                <a:solidFill>
                  <a:srgbClr val="06214F"/>
                </a:solidFill>
                <a:latin typeface="Menlo-Regular" panose="020B0609030804020204" pitchFamily="49" charset="0"/>
              </a:rPr>
              <a:t>"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);</a:t>
            </a:r>
          </a:p>
          <a:p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 </a:t>
            </a:r>
            <a:r>
              <a:rPr lang="en-US" dirty="0" err="1">
                <a:solidFill>
                  <a:srgbClr val="1B1F22"/>
                </a:solidFill>
                <a:latin typeface="Menlo-Regular" panose="020B0609030804020204" pitchFamily="49" charset="0"/>
              </a:rPr>
              <a:t>services.</a:t>
            </a:r>
            <a:r>
              <a:rPr lang="en-US" dirty="0" err="1">
                <a:solidFill>
                  <a:srgbClr val="5B28B4"/>
                </a:solidFill>
                <a:latin typeface="Menlo-Regular" panose="020B0609030804020204" pitchFamily="49" charset="0"/>
              </a:rPr>
              <a:t>AddTransient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&lt;</a:t>
            </a:r>
            <a:r>
              <a:rPr lang="en-US" dirty="0" err="1">
                <a:solidFill>
                  <a:srgbClr val="5B28B4"/>
                </a:solidFill>
                <a:latin typeface="Menlo-Regular" panose="020B0609030804020204" pitchFamily="49" charset="0"/>
              </a:rPr>
              <a:t>IConfigureOptions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&lt;</a:t>
            </a:r>
            <a:r>
              <a:rPr lang="en-US" dirty="0" err="1">
                <a:solidFill>
                  <a:srgbClr val="5B28B4"/>
                </a:solidFill>
                <a:latin typeface="Menlo-Regular" panose="020B0609030804020204" pitchFamily="49" charset="0"/>
              </a:rPr>
              <a:t>SwaggerGenOptions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&gt;, </a:t>
            </a:r>
            <a:r>
              <a:rPr lang="en-US" dirty="0" err="1">
                <a:solidFill>
                  <a:srgbClr val="5B28B4"/>
                </a:solidFill>
                <a:latin typeface="Menlo-Regular" panose="020B0609030804020204" pitchFamily="49" charset="0"/>
              </a:rPr>
              <a:t>ConfigureSwaggerOptions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&gt;();</a:t>
            </a:r>
          </a:p>
          <a:p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 </a:t>
            </a:r>
            <a:r>
              <a:rPr lang="en-US" dirty="0" err="1">
                <a:solidFill>
                  <a:srgbClr val="1B1F22"/>
                </a:solidFill>
                <a:latin typeface="Menlo-Regular" panose="020B0609030804020204" pitchFamily="49" charset="0"/>
              </a:rPr>
              <a:t>services.</a:t>
            </a:r>
            <a:r>
              <a:rPr lang="en-US" dirty="0" err="1">
                <a:solidFill>
                  <a:srgbClr val="5B28B4"/>
                </a:solidFill>
                <a:latin typeface="Menlo-Regular" panose="020B0609030804020204" pitchFamily="49" charset="0"/>
              </a:rPr>
              <a:t>AddSwaggerGen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();</a:t>
            </a:r>
          </a:p>
          <a:p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887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0818F-417C-8449-BA77-532C2F110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REST API - </a:t>
            </a:r>
            <a:r>
              <a:rPr lang="en-US" dirty="0" err="1"/>
              <a:t>OpenAPI</a:t>
            </a:r>
            <a:r>
              <a:rPr lang="en-US" dirty="0"/>
              <a:t>/Swagger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40B4E-8BE9-724F-BCCC-6F8354A20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Startup continued…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D3C19-0BEA-ED4F-8B91-00C5E4155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49ED5A-5612-8342-9417-5C0690F5932E}"/>
              </a:ext>
            </a:extLst>
          </p:cNvPr>
          <p:cNvSpPr txBox="1"/>
          <p:nvPr/>
        </p:nvSpPr>
        <p:spPr>
          <a:xfrm>
            <a:off x="0" y="2619447"/>
            <a:ext cx="12107205" cy="42473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B2339"/>
                </a:solidFill>
                <a:latin typeface="Menlo-Regular" panose="020B0609030804020204" pitchFamily="49" charset="0"/>
              </a:rPr>
              <a:t>public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</a:t>
            </a:r>
            <a:r>
              <a:rPr lang="en-US" dirty="0">
                <a:solidFill>
                  <a:srgbClr val="CB2339"/>
                </a:solidFill>
                <a:latin typeface="Menlo-Regular" panose="020B0609030804020204" pitchFamily="49" charset="0"/>
              </a:rPr>
              <a:t>void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</a:t>
            </a:r>
            <a:r>
              <a:rPr lang="en-US" dirty="0">
                <a:solidFill>
                  <a:srgbClr val="5B28B4"/>
                </a:solidFill>
                <a:latin typeface="Menlo-Regular" panose="020B0609030804020204" pitchFamily="49" charset="0"/>
              </a:rPr>
              <a:t>Configure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(</a:t>
            </a:r>
            <a:r>
              <a:rPr lang="en-US" dirty="0" err="1">
                <a:solidFill>
                  <a:srgbClr val="5B28B4"/>
                </a:solidFill>
                <a:latin typeface="Menlo-Regular" panose="020B0609030804020204" pitchFamily="49" charset="0"/>
              </a:rPr>
              <a:t>IApplicationBuilder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app, </a:t>
            </a:r>
            <a:r>
              <a:rPr lang="en-US" dirty="0" err="1">
                <a:solidFill>
                  <a:srgbClr val="5B28B4"/>
                </a:solidFill>
                <a:latin typeface="Menlo-Regular" panose="020B0609030804020204" pitchFamily="49" charset="0"/>
              </a:rPr>
              <a:t>IApiVersionDescriptionProvider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provider ){</a:t>
            </a:r>
          </a:p>
          <a:p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   </a:t>
            </a:r>
            <a:r>
              <a:rPr lang="en-US" dirty="0" err="1">
                <a:solidFill>
                  <a:srgbClr val="1B1F22"/>
                </a:solidFill>
                <a:latin typeface="Menlo-Regular" panose="020B0609030804020204" pitchFamily="49" charset="0"/>
              </a:rPr>
              <a:t>app.</a:t>
            </a:r>
            <a:r>
              <a:rPr lang="en-US" dirty="0" err="1">
                <a:solidFill>
                  <a:srgbClr val="5B28B4"/>
                </a:solidFill>
                <a:latin typeface="Menlo-Regular" panose="020B0609030804020204" pitchFamily="49" charset="0"/>
              </a:rPr>
              <a:t>UseMvc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();</a:t>
            </a:r>
          </a:p>
          <a:p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   </a:t>
            </a:r>
            <a:r>
              <a:rPr lang="en-US" dirty="0" err="1">
                <a:solidFill>
                  <a:srgbClr val="1B1F22"/>
                </a:solidFill>
                <a:latin typeface="Menlo-Regular" panose="020B0609030804020204" pitchFamily="49" charset="0"/>
              </a:rPr>
              <a:t>app.</a:t>
            </a:r>
            <a:r>
              <a:rPr lang="en-US" dirty="0" err="1">
                <a:solidFill>
                  <a:srgbClr val="5B28B4"/>
                </a:solidFill>
                <a:latin typeface="Menlo-Regular" panose="020B0609030804020204" pitchFamily="49" charset="0"/>
              </a:rPr>
              <a:t>UseSwagger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();</a:t>
            </a:r>
          </a:p>
          <a:p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   </a:t>
            </a:r>
            <a:r>
              <a:rPr lang="en-US" dirty="0" err="1">
                <a:solidFill>
                  <a:srgbClr val="1B1F22"/>
                </a:solidFill>
                <a:latin typeface="Menlo-Regular" panose="020B0609030804020204" pitchFamily="49" charset="0"/>
              </a:rPr>
              <a:t>app.</a:t>
            </a:r>
            <a:r>
              <a:rPr lang="en-US" dirty="0" err="1">
                <a:solidFill>
                  <a:srgbClr val="5B28B4"/>
                </a:solidFill>
                <a:latin typeface="Menlo-Regular" panose="020B0609030804020204" pitchFamily="49" charset="0"/>
              </a:rPr>
              <a:t>UseSwaggerUI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(</a:t>
            </a:r>
          </a:p>
          <a:p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       options </a:t>
            </a:r>
            <a:r>
              <a:rPr lang="en-US" dirty="0">
                <a:solidFill>
                  <a:srgbClr val="CB2339"/>
                </a:solidFill>
                <a:latin typeface="Menlo-Regular" panose="020B0609030804020204" pitchFamily="49" charset="0"/>
              </a:rPr>
              <a:t>=&gt;</a:t>
            </a:r>
          </a:p>
          <a:p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       {</a:t>
            </a:r>
          </a:p>
          <a:p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           </a:t>
            </a:r>
            <a:r>
              <a:rPr lang="en-US" dirty="0">
                <a:solidFill>
                  <a:srgbClr val="CB2339"/>
                </a:solidFill>
                <a:latin typeface="Menlo-Regular" panose="020B0609030804020204" pitchFamily="49" charset="0"/>
              </a:rPr>
              <a:t>foreach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( </a:t>
            </a:r>
            <a:r>
              <a:rPr lang="en-US" dirty="0" err="1">
                <a:solidFill>
                  <a:srgbClr val="CB2339"/>
                </a:solidFill>
                <a:latin typeface="Menlo-Regular" panose="020B0609030804020204" pitchFamily="49" charset="0"/>
              </a:rPr>
              <a:t>var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description </a:t>
            </a:r>
            <a:r>
              <a:rPr lang="en-US" dirty="0">
                <a:solidFill>
                  <a:srgbClr val="CB2339"/>
                </a:solidFill>
                <a:latin typeface="Menlo-Regular" panose="020B0609030804020204" pitchFamily="49" charset="0"/>
              </a:rPr>
              <a:t>in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</a:t>
            </a:r>
            <a:r>
              <a:rPr lang="en-US" dirty="0" err="1">
                <a:solidFill>
                  <a:srgbClr val="1B1F22"/>
                </a:solidFill>
                <a:latin typeface="Menlo-Regular" panose="020B0609030804020204" pitchFamily="49" charset="0"/>
              </a:rPr>
              <a:t>provider.ApiVersionDescriptions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)</a:t>
            </a:r>
          </a:p>
          <a:p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           {</a:t>
            </a:r>
          </a:p>
          <a:p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               </a:t>
            </a:r>
            <a:r>
              <a:rPr lang="en-US" dirty="0" err="1">
                <a:solidFill>
                  <a:srgbClr val="1B1F22"/>
                </a:solidFill>
                <a:latin typeface="Menlo-Regular" panose="020B0609030804020204" pitchFamily="49" charset="0"/>
              </a:rPr>
              <a:t>options.</a:t>
            </a:r>
            <a:r>
              <a:rPr lang="en-US" dirty="0" err="1">
                <a:solidFill>
                  <a:srgbClr val="5B28B4"/>
                </a:solidFill>
                <a:latin typeface="Menlo-Regular" panose="020B0609030804020204" pitchFamily="49" charset="0"/>
              </a:rPr>
              <a:t>SwaggerEndpoint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(</a:t>
            </a:r>
          </a:p>
          <a:p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                   </a:t>
            </a:r>
            <a:r>
              <a:rPr lang="en-US" dirty="0">
                <a:solidFill>
                  <a:srgbClr val="06214F"/>
                </a:solidFill>
                <a:latin typeface="Menlo-Regular" panose="020B0609030804020204" pitchFamily="49" charset="0"/>
              </a:rPr>
              <a:t>$"/swagger/{</a:t>
            </a:r>
            <a:r>
              <a:rPr lang="en-US" dirty="0" err="1">
                <a:solidFill>
                  <a:srgbClr val="1B1F22"/>
                </a:solidFill>
                <a:latin typeface="Menlo-Regular" panose="020B0609030804020204" pitchFamily="49" charset="0"/>
              </a:rPr>
              <a:t>description</a:t>
            </a:r>
            <a:r>
              <a:rPr lang="en-US" dirty="0" err="1">
                <a:solidFill>
                  <a:srgbClr val="06214F"/>
                </a:solidFill>
                <a:latin typeface="Menlo-Regular" panose="020B0609030804020204" pitchFamily="49" charset="0"/>
              </a:rPr>
              <a:t>.</a:t>
            </a:r>
            <a:r>
              <a:rPr lang="en-US" dirty="0" err="1">
                <a:solidFill>
                  <a:srgbClr val="1B1F22"/>
                </a:solidFill>
                <a:latin typeface="Menlo-Regular" panose="020B0609030804020204" pitchFamily="49" charset="0"/>
              </a:rPr>
              <a:t>GroupName</a:t>
            </a:r>
            <a:r>
              <a:rPr lang="en-US" dirty="0">
                <a:solidFill>
                  <a:srgbClr val="06214F"/>
                </a:solidFill>
                <a:latin typeface="Menlo-Regular" panose="020B0609030804020204" pitchFamily="49" charset="0"/>
              </a:rPr>
              <a:t>}/</a:t>
            </a:r>
            <a:r>
              <a:rPr lang="en-US" dirty="0" err="1">
                <a:solidFill>
                  <a:srgbClr val="06214F"/>
                </a:solidFill>
                <a:latin typeface="Menlo-Regular" panose="020B0609030804020204" pitchFamily="49" charset="0"/>
              </a:rPr>
              <a:t>swagger.json</a:t>
            </a:r>
            <a:r>
              <a:rPr lang="en-US" dirty="0">
                <a:solidFill>
                  <a:srgbClr val="06214F"/>
                </a:solidFill>
                <a:latin typeface="Menlo-Regular" panose="020B0609030804020204" pitchFamily="49" charset="0"/>
              </a:rPr>
              <a:t>"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,</a:t>
            </a:r>
          </a:p>
          <a:p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                   </a:t>
            </a:r>
            <a:r>
              <a:rPr lang="en-US" dirty="0" err="1">
                <a:solidFill>
                  <a:srgbClr val="1B1F22"/>
                </a:solidFill>
                <a:latin typeface="Menlo-Regular" panose="020B0609030804020204" pitchFamily="49" charset="0"/>
              </a:rPr>
              <a:t>description.GroupName.</a:t>
            </a:r>
            <a:r>
              <a:rPr lang="en-US" dirty="0" err="1">
                <a:solidFill>
                  <a:srgbClr val="5B28B4"/>
                </a:solidFill>
                <a:latin typeface="Menlo-Regular" panose="020B0609030804020204" pitchFamily="49" charset="0"/>
              </a:rPr>
              <a:t>ToUpperInvariant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() );</a:t>
            </a:r>
          </a:p>
          <a:p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           }</a:t>
            </a:r>
          </a:p>
          <a:p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       } );</a:t>
            </a:r>
          </a:p>
          <a:p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774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0818F-417C-8449-BA77-532C2F110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REST API - </a:t>
            </a:r>
            <a:r>
              <a:rPr lang="en-US" dirty="0" err="1"/>
              <a:t>OpenAPI</a:t>
            </a:r>
            <a:r>
              <a:rPr lang="en-US" dirty="0"/>
              <a:t>/Swagger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40B4E-8BE9-724F-BCCC-6F8354A20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05" y="1633532"/>
            <a:ext cx="8946541" cy="4195481"/>
          </a:xfrm>
        </p:spPr>
        <p:txBody>
          <a:bodyPr/>
          <a:lstStyle/>
          <a:p>
            <a:r>
              <a:rPr lang="en-US" dirty="0"/>
              <a:t>Decorate</a:t>
            </a:r>
            <a:br>
              <a:rPr lang="en-US" dirty="0"/>
            </a:br>
            <a:r>
              <a:rPr lang="en-US" dirty="0"/>
              <a:t>controllers!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D3C19-0BEA-ED4F-8B91-00C5E4155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6946A9-1968-354B-9D93-56DE13F82044}"/>
              </a:ext>
            </a:extLst>
          </p:cNvPr>
          <p:cNvSpPr txBox="1"/>
          <p:nvPr/>
        </p:nvSpPr>
        <p:spPr>
          <a:xfrm>
            <a:off x="2787277" y="1410355"/>
            <a:ext cx="9404723" cy="504753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 	    </a:t>
            </a:r>
            <a:r>
              <a:rPr lang="en-US" sz="1400" dirty="0">
                <a:solidFill>
                  <a:srgbClr val="57606A"/>
                </a:solidFill>
                <a:latin typeface="Menlo-Regular" panose="020B0609030804020204" pitchFamily="49" charset="0"/>
              </a:rPr>
              <a:t>/// &lt;</a:t>
            </a:r>
            <a:r>
              <a:rPr lang="en-US" sz="1400" dirty="0">
                <a:solidFill>
                  <a:srgbClr val="1F762C"/>
                </a:solidFill>
                <a:latin typeface="Menlo-Regular" panose="020B0609030804020204" pitchFamily="49" charset="0"/>
              </a:rPr>
              <a:t>summary</a:t>
            </a:r>
            <a:r>
              <a:rPr lang="en-US" sz="1400" dirty="0">
                <a:solidFill>
                  <a:srgbClr val="57606A"/>
                </a:solidFill>
                <a:latin typeface="Menlo-Regular" panose="020B0609030804020204" pitchFamily="49" charset="0"/>
              </a:rPr>
              <a:t>&gt;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		</a:t>
            </a:r>
          </a:p>
          <a:p>
            <a:r>
              <a:rPr lang="en-US" sz="1400" dirty="0">
                <a:solidFill>
                  <a:srgbClr val="15171A"/>
                </a:solidFill>
                <a:latin typeface="Menlo-Regular" panose="020B0609030804020204" pitchFamily="49" charset="0"/>
              </a:rPr>
              <a:t>	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    </a:t>
            </a:r>
            <a:r>
              <a:rPr lang="en-US" sz="1400" dirty="0">
                <a:solidFill>
                  <a:srgbClr val="57606A"/>
                </a:solidFill>
                <a:latin typeface="Menlo-Regular" panose="020B0609030804020204" pitchFamily="49" charset="0"/>
              </a:rPr>
              <a:t>/// Represents a RESTful people service.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	</a:t>
            </a:r>
          </a:p>
          <a:p>
            <a:r>
              <a:rPr lang="en-US" sz="1400" dirty="0">
                <a:solidFill>
                  <a:srgbClr val="15171A"/>
                </a:solidFill>
                <a:latin typeface="Menlo-Regular" panose="020B0609030804020204" pitchFamily="49" charset="0"/>
              </a:rPr>
              <a:t>	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    </a:t>
            </a:r>
            <a:r>
              <a:rPr lang="en-US" sz="1400" dirty="0">
                <a:solidFill>
                  <a:srgbClr val="57606A"/>
                </a:solidFill>
                <a:latin typeface="Menlo-Regular" panose="020B0609030804020204" pitchFamily="49" charset="0"/>
              </a:rPr>
              <a:t>/// &lt;/</a:t>
            </a:r>
            <a:r>
              <a:rPr lang="en-US" sz="1400" dirty="0">
                <a:solidFill>
                  <a:srgbClr val="1F762C"/>
                </a:solidFill>
                <a:latin typeface="Menlo-Regular" panose="020B0609030804020204" pitchFamily="49" charset="0"/>
              </a:rPr>
              <a:t>summary</a:t>
            </a:r>
            <a:r>
              <a:rPr lang="en-US" sz="1400" dirty="0">
                <a:solidFill>
                  <a:srgbClr val="57606A"/>
                </a:solidFill>
                <a:latin typeface="Menlo-Regular" panose="020B0609030804020204" pitchFamily="49" charset="0"/>
              </a:rPr>
              <a:t>&gt;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	</a:t>
            </a:r>
          </a:p>
          <a:p>
            <a:r>
              <a:rPr lang="en-US" sz="1400" dirty="0">
                <a:solidFill>
                  <a:srgbClr val="15171A"/>
                </a:solidFill>
                <a:latin typeface="Menlo-Regular" panose="020B0609030804020204" pitchFamily="49" charset="0"/>
              </a:rPr>
              <a:t>	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    [</a:t>
            </a:r>
            <a:r>
              <a:rPr lang="en-US" sz="1400" dirty="0" err="1">
                <a:solidFill>
                  <a:srgbClr val="5B28B4"/>
                </a:solidFill>
                <a:latin typeface="Menlo-Regular" panose="020B0609030804020204" pitchFamily="49" charset="0"/>
              </a:rPr>
              <a:t>ApiController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]	</a:t>
            </a:r>
          </a:p>
          <a:p>
            <a:r>
              <a:rPr lang="en-US" sz="1400" dirty="0">
                <a:solidFill>
                  <a:srgbClr val="15171A"/>
                </a:solidFill>
                <a:latin typeface="Menlo-Regular" panose="020B0609030804020204" pitchFamily="49" charset="0"/>
              </a:rPr>
              <a:t>	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    [</a:t>
            </a:r>
            <a:r>
              <a:rPr lang="en-US" sz="1400" dirty="0" err="1">
                <a:solidFill>
                  <a:srgbClr val="5B28B4"/>
                </a:solidFill>
                <a:latin typeface="Menlo-Regular" panose="020B0609030804020204" pitchFamily="49" charset="0"/>
              </a:rPr>
              <a:t>ApiVersion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( </a:t>
            </a:r>
            <a:r>
              <a:rPr lang="en-US" sz="1400" dirty="0">
                <a:solidFill>
                  <a:srgbClr val="06214F"/>
                </a:solidFill>
                <a:latin typeface="Menlo-Regular" panose="020B0609030804020204" pitchFamily="49" charset="0"/>
              </a:rPr>
              <a:t>"1.0"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 )]	</a:t>
            </a:r>
          </a:p>
          <a:p>
            <a:r>
              <a:rPr lang="en-US" sz="1400" dirty="0">
                <a:solidFill>
                  <a:srgbClr val="15171A"/>
                </a:solidFill>
                <a:latin typeface="Menlo-Regular" panose="020B0609030804020204" pitchFamily="49" charset="0"/>
              </a:rPr>
              <a:t>	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    [</a:t>
            </a:r>
            <a:r>
              <a:rPr lang="en-US" sz="1400" dirty="0" err="1">
                <a:solidFill>
                  <a:srgbClr val="5B28B4"/>
                </a:solidFill>
                <a:latin typeface="Menlo-Regular" panose="020B0609030804020204" pitchFamily="49" charset="0"/>
              </a:rPr>
              <a:t>ApiVersion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( </a:t>
            </a:r>
            <a:r>
              <a:rPr lang="en-US" sz="1400" dirty="0">
                <a:solidFill>
                  <a:srgbClr val="06214F"/>
                </a:solidFill>
                <a:latin typeface="Menlo-Regular" panose="020B0609030804020204" pitchFamily="49" charset="0"/>
              </a:rPr>
              <a:t>"0.9"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, </a:t>
            </a:r>
            <a:r>
              <a:rPr lang="en-US" sz="1400" dirty="0">
                <a:solidFill>
                  <a:srgbClr val="5B28B4"/>
                </a:solidFill>
                <a:latin typeface="Menlo-Regular" panose="020B0609030804020204" pitchFamily="49" charset="0"/>
              </a:rPr>
              <a:t>Deprecated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 </a:t>
            </a:r>
            <a:r>
              <a:rPr lang="en-US" sz="1400" dirty="0">
                <a:solidFill>
                  <a:srgbClr val="CB2339"/>
                </a:solidFill>
                <a:latin typeface="Menlo-Regular" panose="020B0609030804020204" pitchFamily="49" charset="0"/>
              </a:rPr>
              <a:t>=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 </a:t>
            </a:r>
            <a:r>
              <a:rPr lang="en-US" sz="1400" dirty="0">
                <a:solidFill>
                  <a:srgbClr val="0744B8"/>
                </a:solidFill>
                <a:latin typeface="Menlo-Regular" panose="020B0609030804020204" pitchFamily="49" charset="0"/>
              </a:rPr>
              <a:t>true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 )]	</a:t>
            </a:r>
          </a:p>
          <a:p>
            <a:r>
              <a:rPr lang="en-US" sz="1400" dirty="0">
                <a:solidFill>
                  <a:srgbClr val="15171A"/>
                </a:solidFill>
                <a:latin typeface="Menlo-Regular" panose="020B0609030804020204" pitchFamily="49" charset="0"/>
              </a:rPr>
              <a:t>	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    [</a:t>
            </a:r>
            <a:r>
              <a:rPr lang="en-US" sz="1400" dirty="0">
                <a:solidFill>
                  <a:srgbClr val="5B28B4"/>
                </a:solidFill>
                <a:latin typeface="Menlo-Regular" panose="020B0609030804020204" pitchFamily="49" charset="0"/>
              </a:rPr>
              <a:t>Route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( </a:t>
            </a:r>
            <a:r>
              <a:rPr lang="en-US" sz="1400" dirty="0">
                <a:solidFill>
                  <a:srgbClr val="06214F"/>
                </a:solidFill>
                <a:latin typeface="Menlo-Regular" panose="020B0609030804020204" pitchFamily="49" charset="0"/>
              </a:rPr>
              <a:t>"</a:t>
            </a:r>
            <a:r>
              <a:rPr lang="en-US" sz="1400" dirty="0" err="1">
                <a:solidFill>
                  <a:srgbClr val="06214F"/>
                </a:solidFill>
                <a:latin typeface="Menlo-Regular" panose="020B0609030804020204" pitchFamily="49" charset="0"/>
              </a:rPr>
              <a:t>api</a:t>
            </a:r>
            <a:r>
              <a:rPr lang="en-US" sz="1400" dirty="0">
                <a:solidFill>
                  <a:srgbClr val="06214F"/>
                </a:solidFill>
                <a:latin typeface="Menlo-Regular" panose="020B0609030804020204" pitchFamily="49" charset="0"/>
              </a:rPr>
              <a:t>/v{</a:t>
            </a:r>
            <a:r>
              <a:rPr lang="en-US" sz="1400" dirty="0" err="1">
                <a:solidFill>
                  <a:srgbClr val="06214F"/>
                </a:solidFill>
                <a:latin typeface="Menlo-Regular" panose="020B0609030804020204" pitchFamily="49" charset="0"/>
              </a:rPr>
              <a:t>version:apiVersion</a:t>
            </a:r>
            <a:r>
              <a:rPr lang="en-US" sz="1400" dirty="0">
                <a:solidFill>
                  <a:srgbClr val="06214F"/>
                </a:solidFill>
                <a:latin typeface="Menlo-Regular" panose="020B0609030804020204" pitchFamily="49" charset="0"/>
              </a:rPr>
              <a:t>}/[controller]"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 )]	</a:t>
            </a:r>
          </a:p>
          <a:p>
            <a:r>
              <a:rPr lang="en-US" sz="1400" dirty="0">
                <a:solidFill>
                  <a:srgbClr val="15171A"/>
                </a:solidFill>
                <a:latin typeface="Menlo-Regular" panose="020B0609030804020204" pitchFamily="49" charset="0"/>
              </a:rPr>
              <a:t>	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    </a:t>
            </a:r>
            <a:r>
              <a:rPr lang="en-US" sz="1400" dirty="0">
                <a:solidFill>
                  <a:srgbClr val="CB2339"/>
                </a:solidFill>
                <a:latin typeface="Menlo-Regular" panose="020B0609030804020204" pitchFamily="49" charset="0"/>
              </a:rPr>
              <a:t>public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 </a:t>
            </a:r>
            <a:r>
              <a:rPr lang="en-US" sz="1400" dirty="0">
                <a:solidFill>
                  <a:srgbClr val="CB2339"/>
                </a:solidFill>
                <a:latin typeface="Menlo-Regular" panose="020B0609030804020204" pitchFamily="49" charset="0"/>
              </a:rPr>
              <a:t>class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 </a:t>
            </a:r>
            <a:r>
              <a:rPr lang="en-US" sz="1400" dirty="0" err="1">
                <a:solidFill>
                  <a:srgbClr val="5B28B4"/>
                </a:solidFill>
                <a:latin typeface="Menlo-Regular" panose="020B0609030804020204" pitchFamily="49" charset="0"/>
              </a:rPr>
              <a:t>PeopleController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 : </a:t>
            </a:r>
            <a:r>
              <a:rPr lang="en-US" sz="1400" dirty="0" err="1">
                <a:solidFill>
                  <a:srgbClr val="5B28B4"/>
                </a:solidFill>
                <a:latin typeface="Menlo-Regular" panose="020B0609030804020204" pitchFamily="49" charset="0"/>
              </a:rPr>
              <a:t>ControllerBase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	</a:t>
            </a:r>
          </a:p>
          <a:p>
            <a:r>
              <a:rPr lang="en-US" sz="1400" dirty="0">
                <a:solidFill>
                  <a:srgbClr val="15171A"/>
                </a:solidFill>
                <a:latin typeface="Menlo-Regular" panose="020B0609030804020204" pitchFamily="49" charset="0"/>
              </a:rPr>
              <a:t>	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    {	</a:t>
            </a:r>
          </a:p>
          <a:p>
            <a:r>
              <a:rPr lang="en-US" sz="1400" dirty="0">
                <a:solidFill>
                  <a:srgbClr val="15171A"/>
                </a:solidFill>
                <a:latin typeface="Menlo-Regular" panose="020B0609030804020204" pitchFamily="49" charset="0"/>
              </a:rPr>
              <a:t>	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        </a:t>
            </a:r>
            <a:r>
              <a:rPr lang="en-US" sz="1400" dirty="0">
                <a:solidFill>
                  <a:srgbClr val="57606A"/>
                </a:solidFill>
                <a:latin typeface="Menlo-Regular" panose="020B0609030804020204" pitchFamily="49" charset="0"/>
              </a:rPr>
              <a:t>/// &lt;</a:t>
            </a:r>
            <a:r>
              <a:rPr lang="en-US" sz="1400" dirty="0">
                <a:solidFill>
                  <a:srgbClr val="1F762C"/>
                </a:solidFill>
                <a:latin typeface="Menlo-Regular" panose="020B0609030804020204" pitchFamily="49" charset="0"/>
              </a:rPr>
              <a:t>summary</a:t>
            </a:r>
            <a:r>
              <a:rPr lang="en-US" sz="1400" dirty="0">
                <a:solidFill>
                  <a:srgbClr val="57606A"/>
                </a:solidFill>
                <a:latin typeface="Menlo-Regular" panose="020B0609030804020204" pitchFamily="49" charset="0"/>
              </a:rPr>
              <a:t>&gt;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	</a:t>
            </a:r>
          </a:p>
          <a:p>
            <a:r>
              <a:rPr lang="en-US" sz="1400" dirty="0">
                <a:solidFill>
                  <a:srgbClr val="15171A"/>
                </a:solidFill>
                <a:latin typeface="Menlo-Regular" panose="020B0609030804020204" pitchFamily="49" charset="0"/>
              </a:rPr>
              <a:t>	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        </a:t>
            </a:r>
            <a:r>
              <a:rPr lang="en-US" sz="1400" dirty="0">
                <a:solidFill>
                  <a:srgbClr val="57606A"/>
                </a:solidFill>
                <a:latin typeface="Menlo-Regular" panose="020B0609030804020204" pitchFamily="49" charset="0"/>
              </a:rPr>
              <a:t>/// Gets a single person.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	</a:t>
            </a:r>
          </a:p>
          <a:p>
            <a:r>
              <a:rPr lang="en-US" sz="1400" dirty="0">
                <a:solidFill>
                  <a:srgbClr val="15171A"/>
                </a:solidFill>
                <a:latin typeface="Menlo-Regular" panose="020B0609030804020204" pitchFamily="49" charset="0"/>
              </a:rPr>
              <a:t>	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        </a:t>
            </a:r>
            <a:r>
              <a:rPr lang="en-US" sz="1400" dirty="0">
                <a:solidFill>
                  <a:srgbClr val="57606A"/>
                </a:solidFill>
                <a:latin typeface="Menlo-Regular" panose="020B0609030804020204" pitchFamily="49" charset="0"/>
              </a:rPr>
              <a:t>/// &lt;/</a:t>
            </a:r>
            <a:r>
              <a:rPr lang="en-US" sz="1400" dirty="0">
                <a:solidFill>
                  <a:srgbClr val="1F762C"/>
                </a:solidFill>
                <a:latin typeface="Menlo-Regular" panose="020B0609030804020204" pitchFamily="49" charset="0"/>
              </a:rPr>
              <a:t>summary</a:t>
            </a:r>
            <a:r>
              <a:rPr lang="en-US" sz="1400" dirty="0">
                <a:solidFill>
                  <a:srgbClr val="57606A"/>
                </a:solidFill>
                <a:latin typeface="Menlo-Regular" panose="020B0609030804020204" pitchFamily="49" charset="0"/>
              </a:rPr>
              <a:t>&gt;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	</a:t>
            </a:r>
          </a:p>
          <a:p>
            <a:r>
              <a:rPr lang="en-US" sz="1400" dirty="0">
                <a:solidFill>
                  <a:srgbClr val="15171A"/>
                </a:solidFill>
                <a:latin typeface="Menlo-Regular" panose="020B0609030804020204" pitchFamily="49" charset="0"/>
              </a:rPr>
              <a:t>	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        </a:t>
            </a:r>
            <a:r>
              <a:rPr lang="en-US" sz="1400" dirty="0">
                <a:solidFill>
                  <a:srgbClr val="57606A"/>
                </a:solidFill>
                <a:latin typeface="Menlo-Regular" panose="020B0609030804020204" pitchFamily="49" charset="0"/>
              </a:rPr>
              <a:t>/// &lt;</a:t>
            </a:r>
            <a:r>
              <a:rPr lang="en-US" sz="1400" dirty="0" err="1">
                <a:solidFill>
                  <a:srgbClr val="1F762C"/>
                </a:solidFill>
                <a:latin typeface="Menlo-Regular" panose="020B0609030804020204" pitchFamily="49" charset="0"/>
              </a:rPr>
              <a:t>param</a:t>
            </a:r>
            <a:r>
              <a:rPr lang="en-US" sz="1400" dirty="0">
                <a:solidFill>
                  <a:srgbClr val="57606A"/>
                </a:solidFill>
                <a:latin typeface="Menlo-Regular" panose="020B0609030804020204" pitchFamily="49" charset="0"/>
              </a:rPr>
              <a:t> </a:t>
            </a:r>
            <a:r>
              <a:rPr lang="en-US" sz="1400" dirty="0">
                <a:solidFill>
                  <a:srgbClr val="5B28B4"/>
                </a:solidFill>
                <a:latin typeface="Menlo-Regular" panose="020B0609030804020204" pitchFamily="49" charset="0"/>
              </a:rPr>
              <a:t>name</a:t>
            </a:r>
            <a:r>
              <a:rPr lang="en-US" sz="1400" dirty="0">
                <a:solidFill>
                  <a:srgbClr val="57606A"/>
                </a:solidFill>
                <a:latin typeface="Menlo-Regular" panose="020B0609030804020204" pitchFamily="49" charset="0"/>
              </a:rPr>
              <a:t>=</a:t>
            </a:r>
            <a:r>
              <a:rPr lang="en-US" sz="1400" dirty="0">
                <a:solidFill>
                  <a:srgbClr val="06214F"/>
                </a:solidFill>
                <a:latin typeface="Menlo-Regular" panose="020B0609030804020204" pitchFamily="49" charset="0"/>
              </a:rPr>
              <a:t>"id"</a:t>
            </a:r>
            <a:r>
              <a:rPr lang="en-US" sz="1400" dirty="0">
                <a:solidFill>
                  <a:srgbClr val="57606A"/>
                </a:solidFill>
                <a:latin typeface="Menlo-Regular" panose="020B0609030804020204" pitchFamily="49" charset="0"/>
              </a:rPr>
              <a:t>&gt;The requested person identifier.&lt;/</a:t>
            </a:r>
            <a:r>
              <a:rPr lang="en-US" sz="1400" dirty="0" err="1">
                <a:solidFill>
                  <a:srgbClr val="1F762C"/>
                </a:solidFill>
                <a:latin typeface="Menlo-Regular" panose="020B0609030804020204" pitchFamily="49" charset="0"/>
              </a:rPr>
              <a:t>param</a:t>
            </a:r>
            <a:r>
              <a:rPr lang="en-US" sz="1400" dirty="0">
                <a:solidFill>
                  <a:srgbClr val="57606A"/>
                </a:solidFill>
                <a:latin typeface="Menlo-Regular" panose="020B0609030804020204" pitchFamily="49" charset="0"/>
              </a:rPr>
              <a:t>&gt;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	</a:t>
            </a:r>
          </a:p>
          <a:p>
            <a:r>
              <a:rPr lang="en-US" sz="1400" dirty="0">
                <a:solidFill>
                  <a:srgbClr val="15171A"/>
                </a:solidFill>
                <a:latin typeface="Menlo-Regular" panose="020B0609030804020204" pitchFamily="49" charset="0"/>
              </a:rPr>
              <a:t>	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        </a:t>
            </a:r>
            <a:r>
              <a:rPr lang="en-US" sz="1400" dirty="0">
                <a:solidFill>
                  <a:srgbClr val="57606A"/>
                </a:solidFill>
                <a:latin typeface="Menlo-Regular" panose="020B0609030804020204" pitchFamily="49" charset="0"/>
              </a:rPr>
              <a:t>/// &lt;</a:t>
            </a:r>
            <a:r>
              <a:rPr lang="en-US" sz="1400" dirty="0">
                <a:solidFill>
                  <a:srgbClr val="1F762C"/>
                </a:solidFill>
                <a:latin typeface="Menlo-Regular" panose="020B0609030804020204" pitchFamily="49" charset="0"/>
              </a:rPr>
              <a:t>returns</a:t>
            </a:r>
            <a:r>
              <a:rPr lang="en-US" sz="1400" dirty="0">
                <a:solidFill>
                  <a:srgbClr val="57606A"/>
                </a:solidFill>
                <a:latin typeface="Menlo-Regular" panose="020B0609030804020204" pitchFamily="49" charset="0"/>
              </a:rPr>
              <a:t>&gt;The requested person.&lt;/</a:t>
            </a:r>
            <a:r>
              <a:rPr lang="en-US" sz="1400" dirty="0">
                <a:solidFill>
                  <a:srgbClr val="1F762C"/>
                </a:solidFill>
                <a:latin typeface="Menlo-Regular" panose="020B0609030804020204" pitchFamily="49" charset="0"/>
              </a:rPr>
              <a:t>returns</a:t>
            </a:r>
            <a:r>
              <a:rPr lang="en-US" sz="1400" dirty="0">
                <a:solidFill>
                  <a:srgbClr val="57606A"/>
                </a:solidFill>
                <a:latin typeface="Menlo-Regular" panose="020B0609030804020204" pitchFamily="49" charset="0"/>
              </a:rPr>
              <a:t>&gt;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	</a:t>
            </a:r>
          </a:p>
          <a:p>
            <a:r>
              <a:rPr lang="en-US" sz="1400" dirty="0">
                <a:solidFill>
                  <a:srgbClr val="15171A"/>
                </a:solidFill>
                <a:latin typeface="Menlo-Regular" panose="020B0609030804020204" pitchFamily="49" charset="0"/>
              </a:rPr>
              <a:t>	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        </a:t>
            </a:r>
            <a:r>
              <a:rPr lang="en-US" sz="1400" dirty="0">
                <a:solidFill>
                  <a:srgbClr val="57606A"/>
                </a:solidFill>
                <a:latin typeface="Menlo-Regular" panose="020B0609030804020204" pitchFamily="49" charset="0"/>
              </a:rPr>
              <a:t>/// &lt;</a:t>
            </a:r>
            <a:r>
              <a:rPr lang="en-US" sz="1400" dirty="0">
                <a:solidFill>
                  <a:srgbClr val="1F762C"/>
                </a:solidFill>
                <a:latin typeface="Menlo-Regular" panose="020B0609030804020204" pitchFamily="49" charset="0"/>
              </a:rPr>
              <a:t>response</a:t>
            </a:r>
            <a:r>
              <a:rPr lang="en-US" sz="1400" dirty="0">
                <a:solidFill>
                  <a:srgbClr val="57606A"/>
                </a:solidFill>
                <a:latin typeface="Menlo-Regular" panose="020B0609030804020204" pitchFamily="49" charset="0"/>
              </a:rPr>
              <a:t> </a:t>
            </a:r>
            <a:r>
              <a:rPr lang="en-US" sz="1400" dirty="0">
                <a:solidFill>
                  <a:srgbClr val="5B28B4"/>
                </a:solidFill>
                <a:latin typeface="Menlo-Regular" panose="020B0609030804020204" pitchFamily="49" charset="0"/>
              </a:rPr>
              <a:t>code</a:t>
            </a:r>
            <a:r>
              <a:rPr lang="en-US" sz="1400" dirty="0">
                <a:solidFill>
                  <a:srgbClr val="57606A"/>
                </a:solidFill>
                <a:latin typeface="Menlo-Regular" panose="020B0609030804020204" pitchFamily="49" charset="0"/>
              </a:rPr>
              <a:t>=</a:t>
            </a:r>
            <a:r>
              <a:rPr lang="en-US" sz="1400" dirty="0">
                <a:solidFill>
                  <a:srgbClr val="06214F"/>
                </a:solidFill>
                <a:latin typeface="Menlo-Regular" panose="020B0609030804020204" pitchFamily="49" charset="0"/>
              </a:rPr>
              <a:t>"200"</a:t>
            </a:r>
            <a:r>
              <a:rPr lang="en-US" sz="1400" dirty="0">
                <a:solidFill>
                  <a:srgbClr val="57606A"/>
                </a:solidFill>
                <a:latin typeface="Menlo-Regular" panose="020B0609030804020204" pitchFamily="49" charset="0"/>
              </a:rPr>
              <a:t>&gt;The person was successfully retrieved.&lt;/</a:t>
            </a:r>
            <a:r>
              <a:rPr lang="en-US" sz="1400" dirty="0">
                <a:solidFill>
                  <a:srgbClr val="1F762C"/>
                </a:solidFill>
                <a:latin typeface="Menlo-Regular" panose="020B0609030804020204" pitchFamily="49" charset="0"/>
              </a:rPr>
              <a:t>response</a:t>
            </a:r>
            <a:r>
              <a:rPr lang="en-US" sz="1400" dirty="0">
                <a:solidFill>
                  <a:srgbClr val="57606A"/>
                </a:solidFill>
                <a:latin typeface="Menlo-Regular" panose="020B0609030804020204" pitchFamily="49" charset="0"/>
              </a:rPr>
              <a:t>&gt;</a:t>
            </a:r>
            <a:endParaRPr lang="en-US" sz="1400" dirty="0">
              <a:solidFill>
                <a:srgbClr val="1B1F22"/>
              </a:solidFill>
              <a:latin typeface="Menlo-Regular" panose="020B0609030804020204" pitchFamily="49" charset="0"/>
            </a:endParaRPr>
          </a:p>
          <a:p>
            <a:r>
              <a:rPr lang="en-US" sz="1400" dirty="0">
                <a:solidFill>
                  <a:srgbClr val="15171A"/>
                </a:solidFill>
                <a:latin typeface="Menlo-Regular" panose="020B0609030804020204" pitchFamily="49" charset="0"/>
              </a:rPr>
              <a:t>	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        </a:t>
            </a:r>
            <a:r>
              <a:rPr lang="en-US" sz="1400" dirty="0">
                <a:solidFill>
                  <a:srgbClr val="57606A"/>
                </a:solidFill>
                <a:latin typeface="Menlo-Regular" panose="020B0609030804020204" pitchFamily="49" charset="0"/>
              </a:rPr>
              <a:t>/// &lt;</a:t>
            </a:r>
            <a:r>
              <a:rPr lang="en-US" sz="1400" dirty="0">
                <a:solidFill>
                  <a:srgbClr val="1F762C"/>
                </a:solidFill>
                <a:latin typeface="Menlo-Regular" panose="020B0609030804020204" pitchFamily="49" charset="0"/>
              </a:rPr>
              <a:t>response</a:t>
            </a:r>
            <a:r>
              <a:rPr lang="en-US" sz="1400" dirty="0">
                <a:solidFill>
                  <a:srgbClr val="57606A"/>
                </a:solidFill>
                <a:latin typeface="Menlo-Regular" panose="020B0609030804020204" pitchFamily="49" charset="0"/>
              </a:rPr>
              <a:t> </a:t>
            </a:r>
            <a:r>
              <a:rPr lang="en-US" sz="1400" dirty="0">
                <a:solidFill>
                  <a:srgbClr val="5B28B4"/>
                </a:solidFill>
                <a:latin typeface="Menlo-Regular" panose="020B0609030804020204" pitchFamily="49" charset="0"/>
              </a:rPr>
              <a:t>code</a:t>
            </a:r>
            <a:r>
              <a:rPr lang="en-US" sz="1400" dirty="0">
                <a:solidFill>
                  <a:srgbClr val="57606A"/>
                </a:solidFill>
                <a:latin typeface="Menlo-Regular" panose="020B0609030804020204" pitchFamily="49" charset="0"/>
              </a:rPr>
              <a:t>=</a:t>
            </a:r>
            <a:r>
              <a:rPr lang="en-US" sz="1400" dirty="0">
                <a:solidFill>
                  <a:srgbClr val="06214F"/>
                </a:solidFill>
                <a:latin typeface="Menlo-Regular" panose="020B0609030804020204" pitchFamily="49" charset="0"/>
              </a:rPr>
              <a:t>"404"</a:t>
            </a:r>
            <a:r>
              <a:rPr lang="en-US" sz="1400" dirty="0">
                <a:solidFill>
                  <a:srgbClr val="57606A"/>
                </a:solidFill>
                <a:latin typeface="Menlo-Regular" panose="020B0609030804020204" pitchFamily="49" charset="0"/>
              </a:rPr>
              <a:t>&gt;The person does not exist.&lt;/</a:t>
            </a:r>
            <a:r>
              <a:rPr lang="en-US" sz="1400" dirty="0">
                <a:solidFill>
                  <a:srgbClr val="1F762C"/>
                </a:solidFill>
                <a:latin typeface="Menlo-Regular" panose="020B0609030804020204" pitchFamily="49" charset="0"/>
              </a:rPr>
              <a:t>response</a:t>
            </a:r>
            <a:r>
              <a:rPr lang="en-US" sz="1400" dirty="0">
                <a:solidFill>
                  <a:srgbClr val="57606A"/>
                </a:solidFill>
                <a:latin typeface="Menlo-Regular" panose="020B0609030804020204" pitchFamily="49" charset="0"/>
              </a:rPr>
              <a:t>&gt;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	</a:t>
            </a:r>
          </a:p>
          <a:p>
            <a:r>
              <a:rPr lang="en-US" sz="1400" dirty="0">
                <a:solidFill>
                  <a:srgbClr val="15171A"/>
                </a:solidFill>
                <a:latin typeface="Menlo-Regular" panose="020B0609030804020204" pitchFamily="49" charset="0"/>
              </a:rPr>
              <a:t>	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        [</a:t>
            </a:r>
            <a:r>
              <a:rPr lang="en-US" sz="1400" dirty="0" err="1">
                <a:solidFill>
                  <a:srgbClr val="5B28B4"/>
                </a:solidFill>
                <a:latin typeface="Menlo-Regular" panose="020B0609030804020204" pitchFamily="49" charset="0"/>
              </a:rPr>
              <a:t>HttpGet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( </a:t>
            </a:r>
            <a:r>
              <a:rPr lang="en-US" sz="1400" dirty="0">
                <a:solidFill>
                  <a:srgbClr val="06214F"/>
                </a:solidFill>
                <a:latin typeface="Menlo-Regular" panose="020B0609030804020204" pitchFamily="49" charset="0"/>
              </a:rPr>
              <a:t>"{</a:t>
            </a:r>
            <a:r>
              <a:rPr lang="en-US" sz="1400" dirty="0" err="1">
                <a:solidFill>
                  <a:srgbClr val="06214F"/>
                </a:solidFill>
                <a:latin typeface="Menlo-Regular" panose="020B0609030804020204" pitchFamily="49" charset="0"/>
              </a:rPr>
              <a:t>id:int</a:t>
            </a:r>
            <a:r>
              <a:rPr lang="en-US" sz="1400" dirty="0">
                <a:solidFill>
                  <a:srgbClr val="06214F"/>
                </a:solidFill>
                <a:latin typeface="Menlo-Regular" panose="020B0609030804020204" pitchFamily="49" charset="0"/>
              </a:rPr>
              <a:t>}"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 )]	</a:t>
            </a:r>
          </a:p>
          <a:p>
            <a:r>
              <a:rPr lang="en-US" sz="1400" dirty="0">
                <a:solidFill>
                  <a:srgbClr val="15171A"/>
                </a:solidFill>
                <a:latin typeface="Menlo-Regular" panose="020B0609030804020204" pitchFamily="49" charset="0"/>
              </a:rPr>
              <a:t>	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        [</a:t>
            </a:r>
            <a:r>
              <a:rPr lang="en-US" sz="1400" dirty="0">
                <a:solidFill>
                  <a:srgbClr val="5B28B4"/>
                </a:solidFill>
                <a:latin typeface="Menlo-Regular" panose="020B0609030804020204" pitchFamily="49" charset="0"/>
              </a:rPr>
              <a:t>Produces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( </a:t>
            </a:r>
            <a:r>
              <a:rPr lang="en-US" sz="1400" dirty="0">
                <a:solidFill>
                  <a:srgbClr val="06214F"/>
                </a:solidFill>
                <a:latin typeface="Menlo-Regular" panose="020B0609030804020204" pitchFamily="49" charset="0"/>
              </a:rPr>
              <a:t>"application/</a:t>
            </a:r>
            <a:r>
              <a:rPr lang="en-US" sz="1400" dirty="0" err="1">
                <a:solidFill>
                  <a:srgbClr val="06214F"/>
                </a:solidFill>
                <a:latin typeface="Menlo-Regular" panose="020B0609030804020204" pitchFamily="49" charset="0"/>
              </a:rPr>
              <a:t>json</a:t>
            </a:r>
            <a:r>
              <a:rPr lang="en-US" sz="1400" dirty="0">
                <a:solidFill>
                  <a:srgbClr val="06214F"/>
                </a:solidFill>
                <a:latin typeface="Menlo-Regular" panose="020B0609030804020204" pitchFamily="49" charset="0"/>
              </a:rPr>
              <a:t>"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 )]	</a:t>
            </a:r>
          </a:p>
          <a:p>
            <a:r>
              <a:rPr lang="en-US" sz="1400" dirty="0">
                <a:solidFill>
                  <a:srgbClr val="15171A"/>
                </a:solidFill>
                <a:latin typeface="Menlo-Regular" panose="020B0609030804020204" pitchFamily="49" charset="0"/>
              </a:rPr>
              <a:t>	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        [</a:t>
            </a:r>
            <a:r>
              <a:rPr lang="en-US" sz="1400" dirty="0" err="1">
                <a:solidFill>
                  <a:srgbClr val="5B28B4"/>
                </a:solidFill>
                <a:latin typeface="Menlo-Regular" panose="020B0609030804020204" pitchFamily="49" charset="0"/>
              </a:rPr>
              <a:t>ProducesResponseType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( </a:t>
            </a:r>
            <a:r>
              <a:rPr lang="en-US" sz="1400" dirty="0" err="1">
                <a:solidFill>
                  <a:srgbClr val="CB2339"/>
                </a:solidFill>
                <a:latin typeface="Menlo-Regular" panose="020B0609030804020204" pitchFamily="49" charset="0"/>
              </a:rPr>
              <a:t>typeof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( </a:t>
            </a:r>
            <a:r>
              <a:rPr lang="en-US" sz="1400" dirty="0">
                <a:solidFill>
                  <a:srgbClr val="5B28B4"/>
                </a:solidFill>
                <a:latin typeface="Menlo-Regular" panose="020B0609030804020204" pitchFamily="49" charset="0"/>
              </a:rPr>
              <a:t>Person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 ), </a:t>
            </a:r>
            <a:r>
              <a:rPr lang="en-US" sz="1400" dirty="0">
                <a:solidFill>
                  <a:srgbClr val="0744B8"/>
                </a:solidFill>
                <a:latin typeface="Menlo-Regular" panose="020B0609030804020204" pitchFamily="49" charset="0"/>
              </a:rPr>
              <a:t>200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 )]	</a:t>
            </a:r>
          </a:p>
          <a:p>
            <a:r>
              <a:rPr lang="en-US" sz="1400" dirty="0">
                <a:solidFill>
                  <a:srgbClr val="15171A"/>
                </a:solidFill>
                <a:latin typeface="Menlo-Regular" panose="020B0609030804020204" pitchFamily="49" charset="0"/>
              </a:rPr>
              <a:t>	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        [</a:t>
            </a:r>
            <a:r>
              <a:rPr lang="en-US" sz="1400" dirty="0" err="1">
                <a:solidFill>
                  <a:srgbClr val="5B28B4"/>
                </a:solidFill>
                <a:latin typeface="Menlo-Regular" panose="020B0609030804020204" pitchFamily="49" charset="0"/>
              </a:rPr>
              <a:t>ProducesResponseType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( </a:t>
            </a:r>
            <a:r>
              <a:rPr lang="en-US" sz="1400" dirty="0">
                <a:solidFill>
                  <a:srgbClr val="0744B8"/>
                </a:solidFill>
                <a:latin typeface="Menlo-Regular" panose="020B0609030804020204" pitchFamily="49" charset="0"/>
              </a:rPr>
              <a:t>404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 )]	</a:t>
            </a:r>
          </a:p>
          <a:p>
            <a:r>
              <a:rPr lang="en-US" sz="1400" dirty="0">
                <a:solidFill>
                  <a:srgbClr val="15171A"/>
                </a:solidFill>
                <a:latin typeface="Menlo-Regular" panose="020B0609030804020204" pitchFamily="49" charset="0"/>
              </a:rPr>
              <a:t>	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        </a:t>
            </a:r>
            <a:r>
              <a:rPr lang="en-US" sz="1400" dirty="0">
                <a:solidFill>
                  <a:srgbClr val="CB2339"/>
                </a:solidFill>
                <a:latin typeface="Menlo-Regular" panose="020B0609030804020204" pitchFamily="49" charset="0"/>
              </a:rPr>
              <a:t>public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 </a:t>
            </a:r>
            <a:r>
              <a:rPr lang="en-US" sz="1400" dirty="0" err="1">
                <a:solidFill>
                  <a:srgbClr val="5B28B4"/>
                </a:solidFill>
                <a:latin typeface="Menlo-Regular" panose="020B0609030804020204" pitchFamily="49" charset="0"/>
              </a:rPr>
              <a:t>IActionResult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 </a:t>
            </a:r>
            <a:r>
              <a:rPr lang="en-US" sz="1400" dirty="0">
                <a:solidFill>
                  <a:srgbClr val="5B28B4"/>
                </a:solidFill>
                <a:latin typeface="Menlo-Regular" panose="020B0609030804020204" pitchFamily="49" charset="0"/>
              </a:rPr>
              <a:t>Get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( </a:t>
            </a:r>
            <a:r>
              <a:rPr lang="en-US" sz="1400" dirty="0" err="1">
                <a:solidFill>
                  <a:srgbClr val="CB2339"/>
                </a:solidFill>
                <a:latin typeface="Menlo-Regular" panose="020B0609030804020204" pitchFamily="49" charset="0"/>
              </a:rPr>
              <a:t>int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 id ) </a:t>
            </a:r>
            <a:r>
              <a:rPr lang="en-US" sz="1400" dirty="0">
                <a:solidFill>
                  <a:srgbClr val="CB2339"/>
                </a:solidFill>
                <a:latin typeface="Menlo-Regular" panose="020B0609030804020204" pitchFamily="49" charset="0"/>
              </a:rPr>
              <a:t>=&gt;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	</a:t>
            </a:r>
          </a:p>
          <a:p>
            <a:r>
              <a:rPr lang="en-US" sz="1400" dirty="0">
                <a:solidFill>
                  <a:srgbClr val="15171A"/>
                </a:solidFill>
                <a:latin typeface="Menlo-Regular" panose="020B0609030804020204" pitchFamily="49" charset="0"/>
              </a:rPr>
              <a:t>	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            </a:t>
            </a:r>
            <a:r>
              <a:rPr lang="en-US" sz="1400" dirty="0">
                <a:solidFill>
                  <a:srgbClr val="5B28B4"/>
                </a:solidFill>
                <a:latin typeface="Menlo-Regular" panose="020B0609030804020204" pitchFamily="49" charset="0"/>
              </a:rPr>
              <a:t>Ok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( </a:t>
            </a:r>
            <a:r>
              <a:rPr lang="en-US" sz="1400" dirty="0">
                <a:solidFill>
                  <a:srgbClr val="CB2339"/>
                </a:solidFill>
                <a:latin typeface="Menlo-Regular" panose="020B0609030804020204" pitchFamily="49" charset="0"/>
              </a:rPr>
              <a:t>new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 </a:t>
            </a:r>
            <a:r>
              <a:rPr lang="en-US" sz="1400" dirty="0">
                <a:solidFill>
                  <a:srgbClr val="5B28B4"/>
                </a:solidFill>
                <a:latin typeface="Menlo-Regular" panose="020B0609030804020204" pitchFamily="49" charset="0"/>
              </a:rPr>
              <a:t>Person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(){Id </a:t>
            </a:r>
            <a:r>
              <a:rPr lang="en-US" sz="1400" dirty="0">
                <a:solidFill>
                  <a:srgbClr val="CB2339"/>
                </a:solidFill>
                <a:latin typeface="Menlo-Regular" panose="020B0609030804020204" pitchFamily="49" charset="0"/>
              </a:rPr>
              <a:t>=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 id, FirstName </a:t>
            </a:r>
            <a:r>
              <a:rPr lang="en-US" sz="1400" dirty="0">
                <a:solidFill>
                  <a:srgbClr val="CB2339"/>
                </a:solidFill>
                <a:latin typeface="Menlo-Regular" panose="020B0609030804020204" pitchFamily="49" charset="0"/>
              </a:rPr>
              <a:t>=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 </a:t>
            </a:r>
            <a:r>
              <a:rPr lang="en-US" sz="1400" dirty="0">
                <a:solidFill>
                  <a:srgbClr val="06214F"/>
                </a:solidFill>
                <a:latin typeface="Menlo-Regular" panose="020B0609030804020204" pitchFamily="49" charset="0"/>
              </a:rPr>
              <a:t>"John"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, </a:t>
            </a:r>
            <a:r>
              <a:rPr lang="en-US" sz="1400" dirty="0" err="1">
                <a:solidFill>
                  <a:srgbClr val="1B1F22"/>
                </a:solidFill>
                <a:latin typeface="Menlo-Regular" panose="020B0609030804020204" pitchFamily="49" charset="0"/>
              </a:rPr>
              <a:t>LastName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 </a:t>
            </a:r>
            <a:r>
              <a:rPr lang="en-US" sz="1400" dirty="0">
                <a:solidFill>
                  <a:srgbClr val="CB2339"/>
                </a:solidFill>
                <a:latin typeface="Menlo-Regular" panose="020B0609030804020204" pitchFamily="49" charset="0"/>
              </a:rPr>
              <a:t>=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 </a:t>
            </a:r>
            <a:r>
              <a:rPr lang="en-US" sz="1400" dirty="0">
                <a:solidFill>
                  <a:srgbClr val="06214F"/>
                </a:solidFill>
                <a:latin typeface="Menlo-Regular" panose="020B0609030804020204" pitchFamily="49" charset="0"/>
              </a:rPr>
              <a:t>"Doe"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	});	</a:t>
            </a:r>
          </a:p>
          <a:p>
            <a:r>
              <a:rPr lang="en-US" sz="1400" dirty="0">
                <a:solidFill>
                  <a:srgbClr val="15171A"/>
                </a:solidFill>
                <a:latin typeface="Menlo-Regular" panose="020B0609030804020204" pitchFamily="49" charset="0"/>
              </a:rPr>
              <a:t>	</a:t>
            </a:r>
            <a:r>
              <a:rPr lang="en-US" sz="1400" dirty="0">
                <a:solidFill>
                  <a:srgbClr val="1B1F22"/>
                </a:solidFill>
                <a:latin typeface="Menlo-Regular" panose="020B0609030804020204" pitchFamily="49" charset="0"/>
              </a:rPr>
              <a:t>    }	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29109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0818F-417C-8449-BA77-532C2F110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REST API - </a:t>
            </a:r>
            <a:r>
              <a:rPr lang="en-US" dirty="0" err="1"/>
              <a:t>OpenAPI</a:t>
            </a:r>
            <a:r>
              <a:rPr lang="en-US" dirty="0"/>
              <a:t>/Swagger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40B4E-8BE9-724F-BCCC-6F8354A20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Enable XML documentation creation in </a:t>
            </a:r>
            <a:r>
              <a:rPr lang="en-US" dirty="0" err="1"/>
              <a:t>WebApp.csproj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Do disable XML warnings for whole project, include</a:t>
            </a:r>
            <a:br>
              <a:rPr lang="en-US" dirty="0"/>
            </a:br>
            <a:r>
              <a:rPr lang="en-US" dirty="0"/>
              <a:t>&lt;</a:t>
            </a:r>
            <a:r>
              <a:rPr lang="en-US" dirty="0" err="1"/>
              <a:t>NoWarn</a:t>
            </a:r>
            <a:r>
              <a:rPr lang="en-US" dirty="0"/>
              <a:t>&gt;$(</a:t>
            </a:r>
            <a:r>
              <a:rPr lang="en-US" dirty="0" err="1"/>
              <a:t>NoWarn</a:t>
            </a:r>
            <a:r>
              <a:rPr lang="en-US" dirty="0"/>
              <a:t>);1591&lt;/</a:t>
            </a:r>
            <a:r>
              <a:rPr lang="en-US" dirty="0" err="1"/>
              <a:t>NoWarn</a:t>
            </a:r>
            <a:r>
              <a:rPr lang="en-US" dirty="0"/>
              <a:t>&gt;</a:t>
            </a:r>
          </a:p>
          <a:p>
            <a:endParaRPr lang="en-US" dirty="0"/>
          </a:p>
          <a:p>
            <a:r>
              <a:rPr lang="en-US" dirty="0"/>
              <a:t>Do disable warnings per file, include in top of file</a:t>
            </a:r>
            <a:br>
              <a:rPr lang="en-US" dirty="0"/>
            </a:br>
            <a:r>
              <a:rPr lang="en-US" dirty="0"/>
              <a:t>#pragma warning disable 1591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D3C19-0BEA-ED4F-8B91-00C5E4155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B90AA4-56AC-B143-A506-0FEB4614F99A}"/>
              </a:ext>
            </a:extLst>
          </p:cNvPr>
          <p:cNvSpPr txBox="1"/>
          <p:nvPr/>
        </p:nvSpPr>
        <p:spPr>
          <a:xfrm>
            <a:off x="180535" y="2518117"/>
            <a:ext cx="11830929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&lt;</a:t>
            </a:r>
            <a:r>
              <a:rPr lang="en-US" sz="1600" dirty="0" err="1">
                <a:solidFill>
                  <a:srgbClr val="0000D8"/>
                </a:solidFill>
                <a:latin typeface="Menlo" panose="020B0609030804020204" pitchFamily="49" charset="0"/>
              </a:rPr>
              <a:t>PropertyGroup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&gt;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  &lt;</a:t>
            </a:r>
            <a:r>
              <a:rPr lang="en-US" sz="1600" dirty="0" err="1">
                <a:solidFill>
                  <a:srgbClr val="0000D8"/>
                </a:solidFill>
                <a:latin typeface="Menlo" panose="020B0609030804020204" pitchFamily="49" charset="0"/>
              </a:rPr>
              <a:t>DocumentationFile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&gt;bin\$(Configuration)\$(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TargetFramework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)\</a:t>
            </a:r>
            <a:r>
              <a:rPr lang="en-US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WebApp.xml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&lt;/</a:t>
            </a:r>
            <a:r>
              <a:rPr lang="en-US" sz="1600" dirty="0" err="1">
                <a:solidFill>
                  <a:srgbClr val="0000D8"/>
                </a:solidFill>
                <a:latin typeface="Menlo" panose="020B0609030804020204" pitchFamily="49" charset="0"/>
              </a:rPr>
              <a:t>DocumentationFile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&gt;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  &lt;</a:t>
            </a:r>
            <a:r>
              <a:rPr lang="en-US" sz="1600" dirty="0" err="1">
                <a:solidFill>
                  <a:srgbClr val="0000D8"/>
                </a:solidFill>
                <a:latin typeface="Menlo" panose="020B0609030804020204" pitchFamily="49" charset="0"/>
              </a:rPr>
              <a:t>LangVersion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&gt;latest&lt;/</a:t>
            </a:r>
            <a:r>
              <a:rPr lang="en-US" sz="1600" dirty="0" err="1">
                <a:solidFill>
                  <a:srgbClr val="0000D8"/>
                </a:solidFill>
                <a:latin typeface="Menlo" panose="020B0609030804020204" pitchFamily="49" charset="0"/>
              </a:rPr>
              <a:t>LangVersion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&gt;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&lt;/</a:t>
            </a:r>
            <a:r>
              <a:rPr lang="en-US" sz="1600" dirty="0" err="1">
                <a:solidFill>
                  <a:srgbClr val="0000D8"/>
                </a:solidFill>
                <a:latin typeface="Menlo" panose="020B0609030804020204" pitchFamily="49" charset="0"/>
              </a:rPr>
              <a:t>PropertyGroup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742135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0818F-417C-8449-BA77-532C2F110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REST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40B4E-8BE9-724F-BCCC-6F8354A20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 Swagger </a:t>
            </a:r>
            <a:r>
              <a:rPr lang="en-US" dirty="0" err="1"/>
              <a:t>conf</a:t>
            </a:r>
            <a:r>
              <a:rPr lang="en-US" dirty="0"/>
              <a:t> to include XML comments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D3C19-0BEA-ED4F-8B91-00C5E4155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D06F15-C326-0A43-AF70-4BB4D775A71E}"/>
              </a:ext>
            </a:extLst>
          </p:cNvPr>
          <p:cNvSpPr txBox="1"/>
          <p:nvPr/>
        </p:nvSpPr>
        <p:spPr>
          <a:xfrm>
            <a:off x="0" y="2606958"/>
            <a:ext cx="12192000" cy="42473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public void </a:t>
            </a:r>
            <a:r>
              <a:rPr lang="en-US" dirty="0">
                <a:solidFill>
                  <a:srgbClr val="107A78"/>
                </a:solidFill>
                <a:latin typeface="Menlo" panose="020B0609030804020204" pitchFamily="49" charset="0"/>
              </a:rPr>
              <a:t>Configure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 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SwaggerGenOptions</a:t>
            </a:r>
            <a:r>
              <a:rPr lang="en-US" dirty="0">
                <a:solidFill>
                  <a:srgbClr val="000078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options ){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</a:t>
            </a:r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foreach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 </a:t>
            </a:r>
            <a:r>
              <a:rPr lang="en-US" dirty="0" err="1">
                <a:solidFill>
                  <a:srgbClr val="0000D8"/>
                </a:solidFill>
                <a:latin typeface="Menlo" panose="020B0609030804020204" pitchFamily="49" charset="0"/>
              </a:rPr>
              <a:t>var</a:t>
            </a:r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description </a:t>
            </a:r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in </a:t>
            </a:r>
            <a:r>
              <a:rPr lang="en-US" dirty="0">
                <a:solidFill>
                  <a:srgbClr val="6B006D"/>
                </a:solidFill>
                <a:latin typeface="Menlo" panose="020B0609030804020204" pitchFamily="49" charset="0"/>
              </a:rPr>
              <a:t>_</a:t>
            </a:r>
            <a:r>
              <a:rPr lang="en-US" dirty="0" err="1">
                <a:solidFill>
                  <a:srgbClr val="6B006D"/>
                </a:solidFill>
                <a:latin typeface="Menlo" panose="020B0609030804020204" pitchFamily="49" charset="0"/>
              </a:rPr>
              <a:t>provider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6B006D"/>
                </a:solidFill>
                <a:latin typeface="Menlo" panose="020B0609030804020204" pitchFamily="49" charset="0"/>
              </a:rPr>
              <a:t>ApiVersionDescriptions</a:t>
            </a:r>
            <a:r>
              <a:rPr lang="en-US" dirty="0">
                <a:solidFill>
                  <a:srgbClr val="6B006D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options.</a:t>
            </a:r>
            <a:r>
              <a:rPr lang="en-US" dirty="0" err="1">
                <a:solidFill>
                  <a:srgbClr val="107A78"/>
                </a:solidFill>
                <a:latin typeface="Menlo" panose="020B0609030804020204" pitchFamily="49" charset="0"/>
              </a:rPr>
              <a:t>SwaggerDoc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       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description.</a:t>
            </a:r>
            <a:r>
              <a:rPr lang="en-US" dirty="0" err="1">
                <a:solidFill>
                  <a:srgbClr val="6B006D"/>
                </a:solidFill>
                <a:latin typeface="Menlo" panose="020B0609030804020204" pitchFamily="49" charset="0"/>
              </a:rPr>
              <a:t>GroupName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        </a:t>
            </a:r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new </a:t>
            </a:r>
            <a:r>
              <a:rPr lang="en-US" dirty="0">
                <a:solidFill>
                  <a:srgbClr val="000078"/>
                </a:solidFill>
                <a:latin typeface="Menlo" panose="020B0609030804020204" pitchFamily="49" charset="0"/>
              </a:rPr>
              <a:t>Info</a:t>
            </a:r>
            <a:r>
              <a:rPr lang="en-US" dirty="0">
                <a:solidFill>
                  <a:srgbClr val="999999"/>
                </a:solidFill>
                <a:latin typeface="Menlo" panose="020B0609030804020204" pitchFamily="49" charset="0"/>
              </a:rPr>
              <a:t>()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            </a:t>
            </a:r>
            <a:r>
              <a:rPr lang="en-US" dirty="0">
                <a:solidFill>
                  <a:srgbClr val="6B006D"/>
                </a:solidFill>
                <a:latin typeface="Menlo" panose="020B0609030804020204" pitchFamily="49" charset="0"/>
              </a:rPr>
              <a:t>Title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= </a:t>
            </a:r>
            <a:r>
              <a:rPr lang="en-US" dirty="0">
                <a:solidFill>
                  <a:srgbClr val="107A78"/>
                </a:solidFill>
                <a:latin typeface="Menlo" panose="020B0609030804020204" pitchFamily="49" charset="0"/>
              </a:rPr>
              <a:t>$</a:t>
            </a:r>
            <a:r>
              <a:rPr lang="en-US" dirty="0">
                <a:solidFill>
                  <a:srgbClr val="900512"/>
                </a:solidFill>
                <a:latin typeface="Menlo" panose="020B0609030804020204" pitchFamily="49" charset="0"/>
              </a:rPr>
              <a:t>"Contact API {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description.</a:t>
            </a:r>
            <a:r>
              <a:rPr lang="en-US" dirty="0" err="1">
                <a:solidFill>
                  <a:srgbClr val="6B006D"/>
                </a:solidFill>
                <a:latin typeface="Menlo" panose="020B0609030804020204" pitchFamily="49" charset="0"/>
              </a:rPr>
              <a:t>ApiVersion</a:t>
            </a:r>
            <a:r>
              <a:rPr lang="en-US" dirty="0">
                <a:solidFill>
                  <a:srgbClr val="900512"/>
                </a:solidFill>
                <a:latin typeface="Menlo" panose="020B0609030804020204" pitchFamily="49" charset="0"/>
              </a:rPr>
              <a:t>}"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            </a:t>
            </a:r>
            <a:r>
              <a:rPr lang="en-US" dirty="0">
                <a:solidFill>
                  <a:srgbClr val="6B006D"/>
                </a:solidFill>
                <a:latin typeface="Menlo" panose="020B0609030804020204" pitchFamily="49" charset="0"/>
              </a:rPr>
              <a:t>Version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=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description.</a:t>
            </a:r>
            <a:r>
              <a:rPr lang="en-US" dirty="0" err="1">
                <a:solidFill>
                  <a:srgbClr val="6B006D"/>
                </a:solidFill>
                <a:latin typeface="Menlo" panose="020B0609030804020204" pitchFamily="49" charset="0"/>
              </a:rPr>
              <a:t>ApiVersion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107A78"/>
                </a:solidFill>
                <a:latin typeface="Menlo" panose="020B0609030804020204" pitchFamily="49" charset="0"/>
              </a:rPr>
              <a:t>ToString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()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        });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    </a:t>
            </a:r>
            <a:r>
              <a:rPr lang="en-US" dirty="0">
                <a:solidFill>
                  <a:srgbClr val="0F6F03"/>
                </a:solidFill>
                <a:latin typeface="Menlo" panose="020B0609030804020204" pitchFamily="49" charset="0"/>
              </a:rPr>
              <a:t>// include xml comments (enable creation in </a:t>
            </a:r>
            <a:r>
              <a:rPr lang="en-US" dirty="0" err="1">
                <a:solidFill>
                  <a:srgbClr val="0F6F03"/>
                </a:solidFill>
                <a:latin typeface="Menlo" panose="020B0609030804020204" pitchFamily="49" charset="0"/>
              </a:rPr>
              <a:t>csproj</a:t>
            </a:r>
            <a:r>
              <a:rPr lang="en-US" dirty="0">
                <a:solidFill>
                  <a:srgbClr val="0F6F03"/>
                </a:solidFill>
                <a:latin typeface="Menlo" panose="020B0609030804020204" pitchFamily="49" charset="0"/>
              </a:rPr>
              <a:t> file)</a:t>
            </a:r>
          </a:p>
          <a:p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        </a:t>
            </a:r>
            <a:r>
              <a:rPr lang="en-US" dirty="0" err="1">
                <a:solidFill>
                  <a:srgbClr val="0000D8"/>
                </a:solidFill>
                <a:latin typeface="Menlo" panose="020B0609030804020204" pitchFamily="49" charset="0"/>
              </a:rPr>
              <a:t>var</a:t>
            </a:r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xmlFile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US" dirty="0">
                <a:solidFill>
                  <a:srgbClr val="107A78"/>
                </a:solidFill>
                <a:latin typeface="Menlo" panose="020B0609030804020204" pitchFamily="49" charset="0"/>
              </a:rPr>
              <a:t>$</a:t>
            </a:r>
            <a:r>
              <a:rPr lang="en-US" dirty="0">
                <a:solidFill>
                  <a:srgbClr val="900512"/>
                </a:solidFill>
                <a:latin typeface="Menlo" panose="020B0609030804020204" pitchFamily="49" charset="0"/>
              </a:rPr>
              <a:t>"{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Assembly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107A78"/>
                </a:solidFill>
                <a:latin typeface="Menlo" panose="020B0609030804020204" pitchFamily="49" charset="0"/>
              </a:rPr>
              <a:t>GetExecutingAssembly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().</a:t>
            </a:r>
            <a:r>
              <a:rPr lang="en-US" dirty="0" err="1">
                <a:solidFill>
                  <a:srgbClr val="107A78"/>
                </a:solidFill>
                <a:latin typeface="Menlo" panose="020B0609030804020204" pitchFamily="49" charset="0"/>
              </a:rPr>
              <a:t>GetName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().</a:t>
            </a:r>
            <a:r>
              <a:rPr lang="en-US" dirty="0">
                <a:solidFill>
                  <a:srgbClr val="6B006D"/>
                </a:solidFill>
                <a:latin typeface="Menlo" panose="020B0609030804020204" pitchFamily="49" charset="0"/>
              </a:rPr>
              <a:t>Name</a:t>
            </a:r>
            <a:r>
              <a:rPr lang="en-US" dirty="0">
                <a:solidFill>
                  <a:srgbClr val="900512"/>
                </a:solidFill>
                <a:latin typeface="Menlo" panose="020B0609030804020204" pitchFamily="49" charset="0"/>
              </a:rPr>
              <a:t>}.xml"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    </a:t>
            </a:r>
            <a:r>
              <a:rPr lang="en-US" dirty="0" err="1">
                <a:solidFill>
                  <a:srgbClr val="0000D8"/>
                </a:solidFill>
                <a:latin typeface="Menlo" panose="020B0609030804020204" pitchFamily="49" charset="0"/>
              </a:rPr>
              <a:t>var</a:t>
            </a:r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xmlPath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Path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107A78"/>
                </a:solidFill>
                <a:latin typeface="Menlo" panose="020B0609030804020204" pitchFamily="49" charset="0"/>
              </a:rPr>
              <a:t>Combine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AppContext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6B006D"/>
                </a:solidFill>
                <a:latin typeface="Menlo" panose="020B0609030804020204" pitchFamily="49" charset="0"/>
              </a:rPr>
              <a:t>BaseDirectory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xmlFile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options.</a:t>
            </a:r>
            <a:r>
              <a:rPr lang="en-US" dirty="0" err="1">
                <a:solidFill>
                  <a:srgbClr val="107A78"/>
                </a:solidFill>
                <a:latin typeface="Menlo" panose="020B0609030804020204" pitchFamily="49" charset="0"/>
              </a:rPr>
              <a:t>IncludeXmlComments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xmlPath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}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205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0818F-417C-8449-BA77-532C2F110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REST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40B4E-8BE9-724F-BCCC-6F8354A20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Microsoft REST guidelines</a:t>
            </a:r>
          </a:p>
          <a:p>
            <a:pPr lvl="1"/>
            <a:r>
              <a:rPr lang="en-US" dirty="0">
                <a:hlinkClick r:id="rId2"/>
              </a:rPr>
              <a:t>https://github.com/Microsoft/api-guidelines/blob/vNext/Guidelines.md</a:t>
            </a:r>
            <a:endParaRPr lang="en-US" dirty="0"/>
          </a:p>
          <a:p>
            <a:endParaRPr lang="en-US" dirty="0"/>
          </a:p>
          <a:p>
            <a:r>
              <a:rPr lang="en-US" dirty="0"/>
              <a:t>Read the WIKI for technical info</a:t>
            </a:r>
          </a:p>
          <a:p>
            <a:pPr lvl="1"/>
            <a:r>
              <a:rPr lang="en-US" dirty="0">
                <a:hlinkClick r:id="rId3"/>
              </a:rPr>
              <a:t>https://github.com/Microsoft/aspnet-api-versioning/wiki</a:t>
            </a:r>
            <a:endParaRPr lang="en-US" dirty="0"/>
          </a:p>
          <a:p>
            <a:endParaRPr lang="en-US" dirty="0"/>
          </a:p>
          <a:p>
            <a:r>
              <a:rPr lang="en-US" dirty="0"/>
              <a:t>Review samples for inspiration</a:t>
            </a:r>
          </a:p>
          <a:p>
            <a:pPr lvl="1"/>
            <a:r>
              <a:rPr lang="en-US" dirty="0">
                <a:hlinkClick r:id="rId4"/>
              </a:rPr>
              <a:t>https://github.com/Microsoft/aspnet-api-versioning/tree/master/samples/aspnetcore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D3C19-0BEA-ED4F-8B91-00C5E4155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89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0818F-417C-8449-BA77-532C2F110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REST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40B4E-8BE9-724F-BCCC-6F8354A20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END! For now…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D3C19-0BEA-ED4F-8B91-00C5E4155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49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1F84E-FB4C-D944-8A5A-92FD4BFDD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REST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E8FF1-A98D-D54A-AAAF-A5EDC12E0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Microsoft REST guidelines</a:t>
            </a:r>
          </a:p>
          <a:p>
            <a:pPr lvl="1"/>
            <a:r>
              <a:rPr lang="en-US" dirty="0">
                <a:hlinkClick r:id="rId2"/>
              </a:rPr>
              <a:t>https://github.com/Microsoft/api-guidelines</a:t>
            </a:r>
          </a:p>
          <a:p>
            <a:pPr lvl="1"/>
            <a:r>
              <a:rPr lang="en-US" dirty="0">
                <a:hlinkClick r:id="rId2"/>
              </a:rPr>
              <a:t>https://github.com/Microsoft/api-guidelines/blob/vNext/Guidelines.md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All APIs compliant with the Microsoft REST API Guidelines MUST support explicit versioning.</a:t>
            </a:r>
            <a:r>
              <a:rPr lang="en-US" dirty="0"/>
              <a:t> </a:t>
            </a:r>
          </a:p>
          <a:p>
            <a:endParaRPr lang="en-US" dirty="0"/>
          </a:p>
          <a:p>
            <a:r>
              <a:rPr lang="en-US" dirty="0"/>
              <a:t>It's critical that clients can count on services to be stable over time, and it's critical that services can add features and make changes.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04C87-D5B7-AA47-B388-8E63511D8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02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0818F-417C-8449-BA77-532C2F110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REST API - versioning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40B4E-8BE9-724F-BCCC-6F8354A20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Embedded in the path of the request URL, at the end of the service root: </a:t>
            </a:r>
          </a:p>
          <a:p>
            <a:pPr lvl="1"/>
            <a:r>
              <a:rPr lang="en-US" b="1" dirty="0">
                <a:hlinkClick r:id="rId2"/>
              </a:rPr>
              <a:t>https://api.contoso.com/v1.0/products/users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As a query string parameter of the URL: </a:t>
            </a:r>
          </a:p>
          <a:p>
            <a:pPr lvl="1"/>
            <a:r>
              <a:rPr lang="en-US" b="1" dirty="0">
                <a:hlinkClick r:id="rId3"/>
              </a:rPr>
              <a:t>https://api.contoso.com/products/users?api-version=1.0</a:t>
            </a:r>
            <a:endParaRPr lang="en-US" b="1" dirty="0"/>
          </a:p>
          <a:p>
            <a:pPr lvl="1"/>
            <a:endParaRPr lang="en-US" b="1" dirty="0"/>
          </a:p>
          <a:p>
            <a:r>
              <a:rPr lang="en-US" dirty="0"/>
              <a:t>When to version?</a:t>
            </a:r>
          </a:p>
          <a:p>
            <a:pPr lvl="1"/>
            <a:r>
              <a:rPr lang="en-US" dirty="0"/>
              <a:t>Services </a:t>
            </a:r>
            <a:r>
              <a:rPr lang="en-US" b="1" dirty="0"/>
              <a:t>MUST</a:t>
            </a:r>
            <a:r>
              <a:rPr lang="en-US" dirty="0"/>
              <a:t> increment their version number in response to any breaking API change.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D3C19-0BEA-ED4F-8B91-00C5E4155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58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0818F-417C-8449-BA77-532C2F110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REST API - versioning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40B4E-8BE9-724F-BCCC-6F8354A20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 of breaking changes:</a:t>
            </a:r>
          </a:p>
          <a:p>
            <a:pPr lvl="1"/>
            <a:r>
              <a:rPr lang="en-US" dirty="0"/>
              <a:t>Removing or renaming APIs or API parameters</a:t>
            </a:r>
          </a:p>
          <a:p>
            <a:pPr lvl="1"/>
            <a:r>
              <a:rPr lang="en-US" dirty="0"/>
              <a:t>Changes in behavior for an existing API</a:t>
            </a:r>
          </a:p>
          <a:p>
            <a:pPr lvl="1"/>
            <a:r>
              <a:rPr lang="en-US" dirty="0"/>
              <a:t>Changes in Error Codes and Fault Contracts</a:t>
            </a:r>
          </a:p>
          <a:p>
            <a:pPr lvl="1"/>
            <a:r>
              <a:rPr lang="en-US" dirty="0"/>
              <a:t>Anything that would violate the Principle of Least Astonishment</a:t>
            </a:r>
          </a:p>
          <a:p>
            <a:pPr lvl="2"/>
            <a:endParaRPr lang="en-US" dirty="0"/>
          </a:p>
          <a:p>
            <a:r>
              <a:rPr lang="en-US" dirty="0"/>
              <a:t>Principle of Least Astonishment </a:t>
            </a:r>
          </a:p>
          <a:p>
            <a:r>
              <a:rPr lang="en-US" dirty="0"/>
              <a:t>The principle means that a component of a system should behave in a way that most users will expect it to behave; the behavior should not astonish or surprise users.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D3C19-0BEA-ED4F-8B91-00C5E4155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87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0818F-417C-8449-BA77-532C2F110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REST API - versioning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40B4E-8BE9-724F-BCCC-6F8354A20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Versioning in ASP.NET Core MVC</a:t>
            </a:r>
          </a:p>
          <a:p>
            <a:pPr lvl="1"/>
            <a:r>
              <a:rPr lang="en-US" dirty="0">
                <a:hlinkClick r:id="rId2"/>
              </a:rPr>
              <a:t>https://github.com/Microsoft/aspnet-api-versioning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Add via NuGet:</a:t>
            </a:r>
          </a:p>
          <a:p>
            <a:pPr lvl="1"/>
            <a:r>
              <a:rPr lang="en-US" dirty="0" err="1"/>
              <a:t>Microsoft.AspNetCore.Mvc.Versioning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D3C19-0BEA-ED4F-8B91-00C5E4155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23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0818F-417C-8449-BA77-532C2F110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REST API - versioning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40B4E-8BE9-724F-BCCC-6F8354A20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Configure startup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D3C19-0BEA-ED4F-8B91-00C5E4155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83FC9D-6722-8F4B-90E5-56EA84BBE17B}"/>
              </a:ext>
            </a:extLst>
          </p:cNvPr>
          <p:cNvSpPr txBox="1"/>
          <p:nvPr/>
        </p:nvSpPr>
        <p:spPr>
          <a:xfrm>
            <a:off x="129135" y="2517674"/>
            <a:ext cx="11847442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</a:t>
            </a:r>
            <a:r>
              <a:rPr lang="en-US" dirty="0">
                <a:solidFill>
                  <a:srgbClr val="CB2339"/>
                </a:solidFill>
                <a:latin typeface="Menlo-Regular" panose="020B0609030804020204" pitchFamily="49" charset="0"/>
              </a:rPr>
              <a:t>public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</a:t>
            </a:r>
            <a:r>
              <a:rPr lang="en-US" dirty="0">
                <a:solidFill>
                  <a:srgbClr val="CB2339"/>
                </a:solidFill>
                <a:latin typeface="Menlo-Regular" panose="020B0609030804020204" pitchFamily="49" charset="0"/>
              </a:rPr>
              <a:t>void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</a:t>
            </a:r>
            <a:r>
              <a:rPr lang="en-US" dirty="0" err="1">
                <a:solidFill>
                  <a:srgbClr val="5B28B4"/>
                </a:solidFill>
                <a:latin typeface="Menlo-Regular" panose="020B0609030804020204" pitchFamily="49" charset="0"/>
              </a:rPr>
              <a:t>ConfigureServices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( </a:t>
            </a:r>
            <a:r>
              <a:rPr lang="en-US" dirty="0" err="1">
                <a:solidFill>
                  <a:srgbClr val="5B28B4"/>
                </a:solidFill>
                <a:latin typeface="Menlo-Regular" panose="020B0609030804020204" pitchFamily="49" charset="0"/>
              </a:rPr>
              <a:t>IServiceCollection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services )		</a:t>
            </a:r>
          </a:p>
          <a:p>
            <a:r>
              <a:rPr lang="en-US" dirty="0">
                <a:solidFill>
                  <a:srgbClr val="15171A"/>
                </a:solidFill>
                <a:latin typeface="Menlo-Regular" panose="020B0609030804020204" pitchFamily="49" charset="0"/>
              </a:rPr>
              <a:t>	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       {	</a:t>
            </a:r>
          </a:p>
          <a:p>
            <a:r>
              <a:rPr lang="en-US" dirty="0">
                <a:solidFill>
                  <a:srgbClr val="15171A"/>
                </a:solidFill>
                <a:latin typeface="Menlo-Regular" panose="020B0609030804020204" pitchFamily="49" charset="0"/>
              </a:rPr>
              <a:t>	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           </a:t>
            </a:r>
            <a:r>
              <a:rPr lang="en-US" dirty="0" err="1">
                <a:solidFill>
                  <a:srgbClr val="1B1F22"/>
                </a:solidFill>
                <a:latin typeface="Menlo-Regular" panose="020B0609030804020204" pitchFamily="49" charset="0"/>
              </a:rPr>
              <a:t>services.</a:t>
            </a:r>
            <a:r>
              <a:rPr lang="en-US" dirty="0" err="1">
                <a:solidFill>
                  <a:srgbClr val="5B28B4"/>
                </a:solidFill>
                <a:latin typeface="Menlo-Regular" panose="020B0609030804020204" pitchFamily="49" charset="0"/>
              </a:rPr>
              <a:t>AddMvc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(options </a:t>
            </a:r>
            <a:r>
              <a:rPr lang="en-US" dirty="0">
                <a:solidFill>
                  <a:srgbClr val="CB2339"/>
                </a:solidFill>
                <a:latin typeface="Menlo-Regular" panose="020B0609030804020204" pitchFamily="49" charset="0"/>
              </a:rPr>
              <a:t>=&gt;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</a:t>
            </a:r>
            <a:r>
              <a:rPr lang="en-US" dirty="0" err="1">
                <a:solidFill>
                  <a:srgbClr val="1B1F22"/>
                </a:solidFill>
                <a:latin typeface="Menlo-Regular" panose="020B0609030804020204" pitchFamily="49" charset="0"/>
              </a:rPr>
              <a:t>options.EnableEndpointRouting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</a:t>
            </a:r>
            <a:r>
              <a:rPr lang="en-US" dirty="0">
                <a:solidFill>
                  <a:srgbClr val="CB2339"/>
                </a:solidFill>
                <a:latin typeface="Menlo-Regular" panose="020B0609030804020204" pitchFamily="49" charset="0"/>
              </a:rPr>
              <a:t>=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</a:t>
            </a:r>
            <a:r>
              <a:rPr lang="en-US" dirty="0">
                <a:solidFill>
                  <a:srgbClr val="0744B8"/>
                </a:solidFill>
                <a:latin typeface="Menlo-Regular" panose="020B0609030804020204" pitchFamily="49" charset="0"/>
              </a:rPr>
              <a:t>true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)</a:t>
            </a:r>
          </a:p>
          <a:p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				  .</a:t>
            </a:r>
            <a:r>
              <a:rPr lang="en-US" dirty="0" err="1">
                <a:solidFill>
                  <a:srgbClr val="5B28B4"/>
                </a:solidFill>
                <a:latin typeface="Menlo-Regular" panose="020B0609030804020204" pitchFamily="49" charset="0"/>
              </a:rPr>
              <a:t>SetCompatibilityVersion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( Latest );	</a:t>
            </a:r>
          </a:p>
          <a:p>
            <a:endParaRPr lang="en-US" dirty="0">
              <a:solidFill>
                <a:srgbClr val="1B1F22"/>
              </a:solidFill>
              <a:latin typeface="Menlo-Regular" panose="020B0609030804020204" pitchFamily="49" charset="0"/>
            </a:endParaRPr>
          </a:p>
          <a:p>
            <a:r>
              <a:rPr lang="en-US" dirty="0">
                <a:solidFill>
                  <a:srgbClr val="15171A"/>
                </a:solidFill>
                <a:latin typeface="Menlo-Regular" panose="020B0609030804020204" pitchFamily="49" charset="0"/>
              </a:rPr>
              <a:t>	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           </a:t>
            </a:r>
            <a:r>
              <a:rPr lang="en-US" dirty="0" err="1">
                <a:solidFill>
                  <a:srgbClr val="1B1F22"/>
                </a:solidFill>
                <a:latin typeface="Menlo-Regular" panose="020B0609030804020204" pitchFamily="49" charset="0"/>
              </a:rPr>
              <a:t>services.</a:t>
            </a:r>
            <a:r>
              <a:rPr lang="en-US" dirty="0" err="1">
                <a:solidFill>
                  <a:srgbClr val="5B28B4"/>
                </a:solidFill>
                <a:latin typeface="Menlo-Regular" panose="020B0609030804020204" pitchFamily="49" charset="0"/>
              </a:rPr>
              <a:t>AddApiVersioning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(	</a:t>
            </a:r>
          </a:p>
          <a:p>
            <a:r>
              <a:rPr lang="en-US" dirty="0">
                <a:solidFill>
                  <a:srgbClr val="15171A"/>
                </a:solidFill>
                <a:latin typeface="Menlo-Regular" panose="020B0609030804020204" pitchFamily="49" charset="0"/>
              </a:rPr>
              <a:t>	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               options </a:t>
            </a:r>
            <a:r>
              <a:rPr lang="en-US" dirty="0">
                <a:solidFill>
                  <a:srgbClr val="CB2339"/>
                </a:solidFill>
                <a:latin typeface="Menlo-Regular" panose="020B0609030804020204" pitchFamily="49" charset="0"/>
              </a:rPr>
              <a:t>=&gt;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	</a:t>
            </a:r>
          </a:p>
          <a:p>
            <a:r>
              <a:rPr lang="en-US" dirty="0">
                <a:solidFill>
                  <a:srgbClr val="15171A"/>
                </a:solidFill>
                <a:latin typeface="Menlo-Regular" panose="020B0609030804020204" pitchFamily="49" charset="0"/>
              </a:rPr>
              <a:t>	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               {	</a:t>
            </a:r>
          </a:p>
          <a:p>
            <a:r>
              <a:rPr lang="en-US" dirty="0">
                <a:solidFill>
                  <a:srgbClr val="15171A"/>
                </a:solidFill>
                <a:latin typeface="Menlo-Regular" panose="020B0609030804020204" pitchFamily="49" charset="0"/>
              </a:rPr>
              <a:t>	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                   </a:t>
            </a:r>
            <a:r>
              <a:rPr lang="en-US" dirty="0" err="1">
                <a:solidFill>
                  <a:srgbClr val="1B1F22"/>
                </a:solidFill>
                <a:latin typeface="Menlo-Regular" panose="020B0609030804020204" pitchFamily="49" charset="0"/>
              </a:rPr>
              <a:t>options.ReportApiVersions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</a:t>
            </a:r>
            <a:r>
              <a:rPr lang="en-US" dirty="0">
                <a:solidFill>
                  <a:srgbClr val="CB2339"/>
                </a:solidFill>
                <a:latin typeface="Menlo-Regular" panose="020B0609030804020204" pitchFamily="49" charset="0"/>
              </a:rPr>
              <a:t>=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</a:t>
            </a:r>
            <a:r>
              <a:rPr lang="en-US" dirty="0">
                <a:solidFill>
                  <a:srgbClr val="0744B8"/>
                </a:solidFill>
                <a:latin typeface="Menlo-Regular" panose="020B0609030804020204" pitchFamily="49" charset="0"/>
              </a:rPr>
              <a:t>true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;	</a:t>
            </a:r>
          </a:p>
          <a:p>
            <a:r>
              <a:rPr lang="en-US" dirty="0">
                <a:solidFill>
                  <a:srgbClr val="15171A"/>
                </a:solidFill>
                <a:latin typeface="Menlo-Regular" panose="020B0609030804020204" pitchFamily="49" charset="0"/>
              </a:rPr>
              <a:t>	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               } </a:t>
            </a:r>
          </a:p>
          <a:p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				  );	</a:t>
            </a:r>
          </a:p>
          <a:p>
            <a:r>
              <a:rPr lang="en-US" dirty="0">
                <a:solidFill>
                  <a:srgbClr val="15171A"/>
                </a:solidFill>
                <a:latin typeface="Menlo-Regular" panose="020B0609030804020204" pitchFamily="49" charset="0"/>
              </a:rPr>
              <a:t>	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       }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123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0818F-417C-8449-BA77-532C2F110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REST API - versioning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40B4E-8BE9-724F-BCCC-6F8354A20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Configure controllers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D3C19-0BEA-ED4F-8B91-00C5E4155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1E704A-2BBE-0349-8125-6135A76B968B}"/>
              </a:ext>
            </a:extLst>
          </p:cNvPr>
          <p:cNvSpPr txBox="1"/>
          <p:nvPr/>
        </p:nvSpPr>
        <p:spPr>
          <a:xfrm>
            <a:off x="1223783" y="2559704"/>
            <a:ext cx="10436535" cy="258532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[</a:t>
            </a:r>
            <a:r>
              <a:rPr lang="en-US" dirty="0" err="1">
                <a:solidFill>
                  <a:srgbClr val="5B28B4"/>
                </a:solidFill>
                <a:latin typeface="Menlo-Regular" panose="020B0609030804020204" pitchFamily="49" charset="0"/>
              </a:rPr>
              <a:t>ApiVersion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( </a:t>
            </a:r>
            <a:r>
              <a:rPr lang="en-US" dirty="0">
                <a:solidFill>
                  <a:srgbClr val="06214F"/>
                </a:solidFill>
                <a:latin typeface="Menlo-Regular" panose="020B0609030804020204" pitchFamily="49" charset="0"/>
              </a:rPr>
              <a:t>"1.0"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)]</a:t>
            </a:r>
          </a:p>
          <a:p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[</a:t>
            </a:r>
            <a:r>
              <a:rPr lang="en-US" dirty="0" err="1">
                <a:solidFill>
                  <a:srgbClr val="5B28B4"/>
                </a:solidFill>
                <a:latin typeface="Menlo-Regular" panose="020B0609030804020204" pitchFamily="49" charset="0"/>
              </a:rPr>
              <a:t>ApiController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]</a:t>
            </a:r>
          </a:p>
          <a:p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[</a:t>
            </a:r>
            <a:r>
              <a:rPr lang="en-US" dirty="0">
                <a:solidFill>
                  <a:srgbClr val="5B28B4"/>
                </a:solidFill>
                <a:latin typeface="Menlo-Regular" panose="020B0609030804020204" pitchFamily="49" charset="0"/>
              </a:rPr>
              <a:t>Route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(</a:t>
            </a:r>
            <a:r>
              <a:rPr lang="en-US" dirty="0">
                <a:solidFill>
                  <a:srgbClr val="06214F"/>
                </a:solidFill>
                <a:latin typeface="Menlo-Regular" panose="020B0609030804020204" pitchFamily="49" charset="0"/>
              </a:rPr>
              <a:t>"[</a:t>
            </a:r>
            <a:r>
              <a:rPr lang="en-US" dirty="0" err="1">
                <a:solidFill>
                  <a:srgbClr val="06214F"/>
                </a:solidFill>
                <a:latin typeface="Menlo-Regular" panose="020B0609030804020204" pitchFamily="49" charset="0"/>
              </a:rPr>
              <a:t>api</a:t>
            </a:r>
            <a:r>
              <a:rPr lang="en-US" dirty="0">
                <a:solidFill>
                  <a:srgbClr val="06214F"/>
                </a:solidFill>
                <a:latin typeface="Menlo-Regular" panose="020B0609030804020204" pitchFamily="49" charset="0"/>
              </a:rPr>
              <a:t>/v{</a:t>
            </a:r>
            <a:r>
              <a:rPr lang="en-US" dirty="0" err="1">
                <a:solidFill>
                  <a:srgbClr val="06214F"/>
                </a:solidFill>
                <a:latin typeface="Menlo-Regular" panose="020B0609030804020204" pitchFamily="49" charset="0"/>
              </a:rPr>
              <a:t>version:apiVersion</a:t>
            </a:r>
            <a:r>
              <a:rPr lang="en-US" dirty="0">
                <a:solidFill>
                  <a:srgbClr val="06214F"/>
                </a:solidFill>
                <a:latin typeface="Menlo-Regular" panose="020B0609030804020204" pitchFamily="49" charset="0"/>
              </a:rPr>
              <a:t>}/controller]"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)]</a:t>
            </a:r>
          </a:p>
          <a:p>
            <a:r>
              <a:rPr lang="en-US" dirty="0">
                <a:solidFill>
                  <a:srgbClr val="CB2339"/>
                </a:solidFill>
                <a:latin typeface="Menlo-Regular" panose="020B0609030804020204" pitchFamily="49" charset="0"/>
              </a:rPr>
              <a:t>public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</a:t>
            </a:r>
            <a:r>
              <a:rPr lang="en-US" dirty="0">
                <a:solidFill>
                  <a:srgbClr val="CB2339"/>
                </a:solidFill>
                <a:latin typeface="Menlo-Regular" panose="020B0609030804020204" pitchFamily="49" charset="0"/>
              </a:rPr>
              <a:t>class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</a:t>
            </a:r>
            <a:r>
              <a:rPr lang="en-US" dirty="0" err="1">
                <a:solidFill>
                  <a:srgbClr val="5B28B4"/>
                </a:solidFill>
                <a:latin typeface="Menlo-Regular" panose="020B0609030804020204" pitchFamily="49" charset="0"/>
              </a:rPr>
              <a:t>PersonsController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: </a:t>
            </a:r>
            <a:r>
              <a:rPr lang="en-US" dirty="0" err="1">
                <a:solidFill>
                  <a:srgbClr val="5B28B4"/>
                </a:solidFill>
                <a:latin typeface="Menlo-Regular" panose="020B0609030804020204" pitchFamily="49" charset="0"/>
              </a:rPr>
              <a:t>ControllerBase</a:t>
            </a:r>
            <a:r>
              <a:rPr lang="en-US" dirty="0">
                <a:solidFill>
                  <a:srgbClr val="5B28B4"/>
                </a:solidFill>
                <a:latin typeface="Menlo-Regular" panose="020B0609030804020204" pitchFamily="49" charset="0"/>
              </a:rPr>
              <a:t> 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{</a:t>
            </a:r>
          </a:p>
          <a:p>
            <a:endParaRPr lang="en-US" dirty="0">
              <a:solidFill>
                <a:srgbClr val="1B1F22"/>
              </a:solidFill>
              <a:latin typeface="Menlo-Regular" panose="020B0609030804020204" pitchFamily="49" charset="0"/>
            </a:endParaRPr>
          </a:p>
          <a:p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   [</a:t>
            </a:r>
            <a:r>
              <a:rPr lang="en-US" dirty="0" err="1">
                <a:solidFill>
                  <a:srgbClr val="5B28B4"/>
                </a:solidFill>
                <a:latin typeface="Menlo-Regular" panose="020B0609030804020204" pitchFamily="49" charset="0"/>
              </a:rPr>
              <a:t>HttpGet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]</a:t>
            </a:r>
          </a:p>
          <a:p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   </a:t>
            </a:r>
            <a:r>
              <a:rPr lang="en-US" dirty="0">
                <a:solidFill>
                  <a:srgbClr val="CB2339"/>
                </a:solidFill>
                <a:latin typeface="Menlo-Regular" panose="020B0609030804020204" pitchFamily="49" charset="0"/>
              </a:rPr>
              <a:t>public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</a:t>
            </a:r>
            <a:r>
              <a:rPr lang="en-US" dirty="0" err="1">
                <a:solidFill>
                  <a:srgbClr val="5B28B4"/>
                </a:solidFill>
                <a:latin typeface="Menlo-Regular" panose="020B0609030804020204" pitchFamily="49" charset="0"/>
              </a:rPr>
              <a:t>IActionResult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</a:t>
            </a:r>
            <a:r>
              <a:rPr lang="en-US" dirty="0">
                <a:solidFill>
                  <a:srgbClr val="5B28B4"/>
                </a:solidFill>
                <a:latin typeface="Menlo-Regular" panose="020B0609030804020204" pitchFamily="49" charset="0"/>
              </a:rPr>
              <a:t>Get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() </a:t>
            </a:r>
            <a:r>
              <a:rPr lang="en-US" dirty="0">
                <a:solidFill>
                  <a:srgbClr val="CB2339"/>
                </a:solidFill>
                <a:latin typeface="Menlo-Regular" panose="020B0609030804020204" pitchFamily="49" charset="0"/>
              </a:rPr>
              <a:t>=&gt;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</a:t>
            </a:r>
            <a:r>
              <a:rPr lang="en-US" dirty="0">
                <a:solidFill>
                  <a:srgbClr val="5B28B4"/>
                </a:solidFill>
                <a:latin typeface="Menlo-Regular" panose="020B0609030804020204" pitchFamily="49" charset="0"/>
              </a:rPr>
              <a:t>Ok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( </a:t>
            </a:r>
            <a:r>
              <a:rPr lang="en-US" dirty="0">
                <a:solidFill>
                  <a:srgbClr val="CB2339"/>
                </a:solidFill>
                <a:latin typeface="Menlo-Regular" panose="020B0609030804020204" pitchFamily="49" charset="0"/>
              </a:rPr>
              <a:t>new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[] { </a:t>
            </a:r>
            <a:r>
              <a:rPr lang="en-US" dirty="0">
                <a:solidFill>
                  <a:srgbClr val="CB2339"/>
                </a:solidFill>
                <a:latin typeface="Menlo-Regular" panose="020B0609030804020204" pitchFamily="49" charset="0"/>
              </a:rPr>
              <a:t>new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 </a:t>
            </a:r>
            <a:r>
              <a:rPr lang="en-US" dirty="0">
                <a:solidFill>
                  <a:srgbClr val="5B28B4"/>
                </a:solidFill>
                <a:latin typeface="Menlo-Regular" panose="020B0609030804020204" pitchFamily="49" charset="0"/>
              </a:rPr>
              <a:t>Person</a:t>
            </a:r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() } );</a:t>
            </a:r>
          </a:p>
          <a:p>
            <a:endParaRPr lang="en-US" dirty="0">
              <a:solidFill>
                <a:srgbClr val="1B1F22"/>
              </a:solidFill>
              <a:latin typeface="Menlo-Regular" panose="020B0609030804020204" pitchFamily="49" charset="0"/>
            </a:endParaRPr>
          </a:p>
          <a:p>
            <a:r>
              <a:rPr lang="en-US" dirty="0">
                <a:solidFill>
                  <a:srgbClr val="1B1F22"/>
                </a:solidFill>
                <a:latin typeface="Menlo-Regular" panose="020B0609030804020204" pitchFamily="49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394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9F12-5D6E-6945-AC45-214AEAE18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REST API - versioning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6C00C-4D36-EF4C-836D-43BCA8AB7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 your </a:t>
            </a:r>
            <a:r>
              <a:rPr lang="en-US" dirty="0" err="1"/>
              <a:t>CreatedAtAction</a:t>
            </a:r>
            <a:r>
              <a:rPr lang="en-US" dirty="0"/>
              <a:t> (in post methods) returns to include version!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DE8B7-93F4-9743-BA6F-A293C4A57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2D2651-89CA-5345-949D-4649495D1E02}"/>
              </a:ext>
            </a:extLst>
          </p:cNvPr>
          <p:cNvSpPr txBox="1"/>
          <p:nvPr/>
        </p:nvSpPr>
        <p:spPr>
          <a:xfrm>
            <a:off x="559861" y="3429000"/>
            <a:ext cx="11072277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return </a:t>
            </a:r>
            <a:r>
              <a:rPr lang="en-US" dirty="0" err="1">
                <a:solidFill>
                  <a:srgbClr val="107A78"/>
                </a:solidFill>
                <a:latin typeface="Menlo" panose="020B0609030804020204" pitchFamily="49" charset="0"/>
              </a:rPr>
              <a:t>CreatedAtAction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107A78"/>
                </a:solidFill>
                <a:latin typeface="Menlo" panose="020B0609030804020204" pitchFamily="49" charset="0"/>
              </a:rPr>
              <a:t>nameof</a:t>
            </a:r>
            <a:r>
              <a:rPr lang="en-US" dirty="0">
                <a:solidFill>
                  <a:srgbClr val="107A78"/>
                </a:solidFill>
                <a:latin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107A78"/>
                </a:solidFill>
                <a:latin typeface="Menlo" panose="020B0609030804020204" pitchFamily="49" charset="0"/>
              </a:rPr>
              <a:t>GetContactType</a:t>
            </a:r>
            <a:r>
              <a:rPr lang="en-US" dirty="0">
                <a:solidFill>
                  <a:srgbClr val="107A78"/>
                </a:solidFill>
                <a:latin typeface="Menlo" panose="020B06090308040202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new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</a:t>
            </a:r>
            <a:r>
              <a:rPr lang="en-US" dirty="0">
                <a:solidFill>
                  <a:srgbClr val="6B006D"/>
                </a:solidFill>
                <a:latin typeface="Menlo" panose="020B0609030804020204" pitchFamily="49" charset="0"/>
              </a:rPr>
              <a:t>version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= </a:t>
            </a:r>
            <a:r>
              <a:rPr lang="en-US" dirty="0" err="1">
                <a:solidFill>
                  <a:srgbClr val="6B006D"/>
                </a:solidFill>
                <a:latin typeface="Menlo" panose="020B0609030804020204" pitchFamily="49" charset="0"/>
              </a:rPr>
              <a:t>HttpContext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107A78"/>
                </a:solidFill>
                <a:latin typeface="Menlo" panose="020B0609030804020204" pitchFamily="49" charset="0"/>
              </a:rPr>
              <a:t>GetRequestedApiVersion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().</a:t>
            </a:r>
            <a:r>
              <a:rPr lang="en-US" dirty="0" err="1">
                <a:solidFill>
                  <a:srgbClr val="107A78"/>
                </a:solidFill>
                <a:latin typeface="Menlo" panose="020B0609030804020204" pitchFamily="49" charset="0"/>
              </a:rPr>
              <a:t>ToString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(),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</a:t>
            </a:r>
            <a:r>
              <a:rPr lang="en-US" dirty="0">
                <a:solidFill>
                  <a:srgbClr val="6B006D"/>
                </a:solidFill>
                <a:latin typeface="Menlo" panose="020B0609030804020204" pitchFamily="49" charset="0"/>
              </a:rPr>
              <a:t>id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=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contactType.</a:t>
            </a:r>
            <a:r>
              <a:rPr lang="en-US" dirty="0" err="1">
                <a:solidFill>
                  <a:srgbClr val="6B006D"/>
                </a:solidFill>
                <a:latin typeface="Menlo" panose="020B0609030804020204" pitchFamily="49" charset="0"/>
              </a:rPr>
              <a:t>Id</a:t>
            </a:r>
            <a:endParaRPr lang="en-US" dirty="0">
              <a:solidFill>
                <a:srgbClr val="6B006D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},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contactType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973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0818F-417C-8449-BA77-532C2F110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REST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40B4E-8BE9-724F-BCCC-6F8354A20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Versioning is good but what about documenting your </a:t>
            </a:r>
            <a:r>
              <a:rPr lang="en-US" dirty="0" err="1"/>
              <a:t>api</a:t>
            </a:r>
            <a:r>
              <a:rPr lang="en-US" dirty="0"/>
              <a:t> (and versions)?</a:t>
            </a:r>
          </a:p>
          <a:p>
            <a:endParaRPr lang="en-US" dirty="0"/>
          </a:p>
          <a:p>
            <a:r>
              <a:rPr lang="en-US" dirty="0" err="1"/>
              <a:t>OpenAPI</a:t>
            </a:r>
            <a:r>
              <a:rPr lang="en-US" dirty="0"/>
              <a:t> Specification</a:t>
            </a:r>
          </a:p>
          <a:p>
            <a:pPr lvl="1"/>
            <a:r>
              <a:rPr lang="en-US" dirty="0">
                <a:hlinkClick r:id="rId2"/>
              </a:rPr>
              <a:t>https://swagger.io/resources/open-api/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Add web based </a:t>
            </a:r>
            <a:r>
              <a:rPr lang="en-US" dirty="0" err="1"/>
              <a:t>Api</a:t>
            </a:r>
            <a:r>
              <a:rPr lang="en-US" dirty="0"/>
              <a:t> explorer and testing functionality to your API project.</a:t>
            </a:r>
          </a:p>
          <a:p>
            <a:pPr lvl="1"/>
            <a:r>
              <a:rPr lang="en-US" dirty="0" err="1"/>
              <a:t>Microsoft.AspNetCore.Mvc.Versioning.ApiExplorer</a:t>
            </a:r>
            <a:endParaRPr lang="en-US" dirty="0"/>
          </a:p>
          <a:p>
            <a:pPr lvl="1"/>
            <a:r>
              <a:rPr lang="en-US" dirty="0" err="1"/>
              <a:t>Swashbuckle.AspNetCore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D3C19-0BEA-ED4F-8B91-00C5E4155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186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34081</TotalTime>
  <Words>928</Words>
  <Application>Microsoft Macintosh PowerPoint</Application>
  <PresentationFormat>Widescreen</PresentationFormat>
  <Paragraphs>203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Menlo</vt:lpstr>
      <vt:lpstr>Menlo-Regular</vt:lpstr>
      <vt:lpstr>Wingdings 3</vt:lpstr>
      <vt:lpstr>Ion</vt:lpstr>
      <vt:lpstr>Building Distributed Systems – ICD0009 Network Applications II: Distributed Systems – I371</vt:lpstr>
      <vt:lpstr>Public REST API</vt:lpstr>
      <vt:lpstr>Public REST API - versioning</vt:lpstr>
      <vt:lpstr>Public REST API - versioning</vt:lpstr>
      <vt:lpstr>Public REST API - versioning</vt:lpstr>
      <vt:lpstr>Public REST API - versioning</vt:lpstr>
      <vt:lpstr>Public REST API - versioning</vt:lpstr>
      <vt:lpstr>Public REST API - versioning</vt:lpstr>
      <vt:lpstr>Public REST API</vt:lpstr>
      <vt:lpstr>Public REST API - OpenAPI/Swagger</vt:lpstr>
      <vt:lpstr>Public REST API - OpenAPI/Swagger</vt:lpstr>
      <vt:lpstr>Public REST API - OpenAPI/Swagger</vt:lpstr>
      <vt:lpstr>Public REST API - OpenAPI/Swagger</vt:lpstr>
      <vt:lpstr>Public REST API - OpenAPI/Swagger</vt:lpstr>
      <vt:lpstr>Public REST API</vt:lpstr>
      <vt:lpstr>Public REST API</vt:lpstr>
      <vt:lpstr>Public REST API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subject/>
  <dc:creator>andres käver</dc:creator>
  <cp:keywords/>
  <dc:description/>
  <cp:lastModifiedBy>Andres Käver</cp:lastModifiedBy>
  <cp:revision>152</cp:revision>
  <dcterms:created xsi:type="dcterms:W3CDTF">2015-10-15T12:35:18Z</dcterms:created>
  <dcterms:modified xsi:type="dcterms:W3CDTF">2019-04-29T11:24:43Z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