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96" r:id="rId2"/>
    <p:sldId id="297" r:id="rId3"/>
    <p:sldId id="314" r:id="rId4"/>
    <p:sldId id="311" r:id="rId5"/>
    <p:sldId id="312" r:id="rId6"/>
    <p:sldId id="315" r:id="rId7"/>
    <p:sldId id="316" r:id="rId8"/>
    <p:sldId id="298" r:id="rId9"/>
    <p:sldId id="308" r:id="rId10"/>
    <p:sldId id="309" r:id="rId11"/>
    <p:sldId id="310" r:id="rId12"/>
    <p:sldId id="304" r:id="rId13"/>
    <p:sldId id="305" r:id="rId14"/>
    <p:sldId id="306" r:id="rId15"/>
    <p:sldId id="307" r:id="rId16"/>
    <p:sldId id="317" r:id="rId17"/>
    <p:sldId id="318" r:id="rId18"/>
    <p:sldId id="319" r:id="rId19"/>
    <p:sldId id="32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31775-E977-364A-A769-43481C461190}">
          <p14:sldIdLst>
            <p14:sldId id="296"/>
            <p14:sldId id="297"/>
            <p14:sldId id="314"/>
            <p14:sldId id="311"/>
            <p14:sldId id="312"/>
            <p14:sldId id="315"/>
            <p14:sldId id="316"/>
            <p14:sldId id="298"/>
            <p14:sldId id="308"/>
            <p14:sldId id="309"/>
            <p14:sldId id="310"/>
            <p14:sldId id="304"/>
            <p14:sldId id="305"/>
            <p14:sldId id="306"/>
            <p14:sldId id="307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86382"/>
  </p:normalViewPr>
  <p:slideViewPr>
    <p:cSldViewPr snapToGrid="0">
      <p:cViewPr varScale="1">
        <p:scale>
          <a:sx n="87" d="100"/>
          <a:sy n="87" d="100"/>
        </p:scale>
        <p:origin x="92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12.05.19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5/12/19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zure.microsoft.com/en-us/pricing/calculato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hub.docke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9541-989A-574B-9BC9-C52CE3DD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2E3F-21C7-EE46-8626-FFCCA387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  <a:p>
            <a:pPr lvl="1"/>
            <a:r>
              <a:rPr lang="en-US" dirty="0"/>
              <a:t>Create new resource group - easy to kill everything later in one go</a:t>
            </a:r>
          </a:p>
          <a:p>
            <a:pPr lvl="1"/>
            <a:r>
              <a:rPr lang="en-US" dirty="0"/>
              <a:t>Instance name – </a:t>
            </a:r>
            <a:r>
              <a:rPr lang="en-US" dirty="0" err="1"/>
              <a:t>some_website_name.azurewebsites.net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Publish: Docker image</a:t>
            </a:r>
          </a:p>
          <a:p>
            <a:pPr lvl="1"/>
            <a:r>
              <a:rPr lang="en-US" dirty="0"/>
              <a:t>Operating system: Linux</a:t>
            </a:r>
          </a:p>
          <a:p>
            <a:pPr lvl="1"/>
            <a:r>
              <a:rPr lang="en-US" dirty="0"/>
              <a:t>Location: North Europe</a:t>
            </a:r>
          </a:p>
          <a:p>
            <a:pPr lvl="1"/>
            <a:r>
              <a:rPr lang="en-US" dirty="0" err="1"/>
              <a:t>Sku</a:t>
            </a:r>
            <a:r>
              <a:rPr lang="en-US" dirty="0"/>
              <a:t> and size: Free F1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1B160-098A-374D-ABE2-4C8D8CC5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9541-989A-574B-9BC9-C52CE3DD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2E3F-21C7-EE46-8626-FFCCA387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1B160-098A-374D-ABE2-4C8D8CC5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32D32-C667-C246-AE65-A2B47D33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26" y="1"/>
            <a:ext cx="7384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3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8C55-AB14-D34A-8BAD-E143809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7D4E-120D-424D-94BC-22C6E880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  <a:p>
            <a:endParaRPr lang="en-US" dirty="0"/>
          </a:p>
          <a:p>
            <a:pPr lvl="1"/>
            <a:r>
              <a:rPr lang="en-US" dirty="0"/>
              <a:t>Options: Single Container</a:t>
            </a:r>
          </a:p>
          <a:p>
            <a:pPr lvl="1"/>
            <a:r>
              <a:rPr lang="en-US" dirty="0"/>
              <a:t>Image Source: Docker Hub</a:t>
            </a:r>
          </a:p>
          <a:p>
            <a:pPr lvl="1"/>
            <a:r>
              <a:rPr lang="en-US" dirty="0"/>
              <a:t>Access Type: Public</a:t>
            </a:r>
          </a:p>
          <a:p>
            <a:pPr lvl="1"/>
            <a:r>
              <a:rPr lang="en-US" dirty="0"/>
              <a:t>Image and tag: [</a:t>
            </a:r>
            <a:r>
              <a:rPr lang="en-US" dirty="0" err="1"/>
              <a:t>your_repo</a:t>
            </a:r>
            <a:r>
              <a:rPr lang="en-US" dirty="0"/>
              <a:t>/</a:t>
            </a:r>
            <a:r>
              <a:rPr lang="en-US" dirty="0" err="1"/>
              <a:t>your_image:your_tag</a:t>
            </a:r>
            <a:r>
              <a:rPr lang="en-US" dirty="0"/>
              <a:t>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77B1-7B61-9E40-A297-9212A9BE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9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8C55-AB14-D34A-8BAD-E143809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7D4E-120D-424D-94BC-22C6E880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77B1-7B61-9E40-A297-9212A9BE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74155-FFCE-FA46-A910-A21F1F6C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32" y="1454150"/>
            <a:ext cx="90805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1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8C55-AB14-D34A-8BAD-E143809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7D4E-120D-424D-94BC-22C6E880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77B1-7B61-9E40-A297-9212A9BE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C4EBA-7778-A040-91CB-1B0525863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62" y="1232066"/>
            <a:ext cx="7166238" cy="5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8C55-AB14-D34A-8BAD-E1438095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B7D4E-120D-424D-94BC-22C6E8806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 2 min later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677B1-7B61-9E40-A297-9212A9BE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0DF46-A495-804D-8DA0-D28168AE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34" y="2148474"/>
            <a:ext cx="8183765" cy="47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7B8CF-DD97-E84C-A6BF-BCE12AD6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C244-2B7A-3F4F-8928-6EADC1A91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C2305-6814-F24B-A73F-B92855F7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004B5-9DCA-C447-8BC8-043F8D9D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28505"/>
            <a:ext cx="8449858" cy="282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DE3A33-8C6E-9444-A9A0-E48480B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2" y="4278282"/>
            <a:ext cx="8449857" cy="25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9C0FD-445A-0040-A203-20D99DBE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9655-6388-B344-9A2C-5CB89624B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7D12A-BA56-2444-BE03-F43B7682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1D5DE-79EA-624A-9274-1E4675E06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08" y="1233263"/>
            <a:ext cx="9352156" cy="81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4D6F-F8A5-6C4E-8839-1D3FE1F7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- quotas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5037-E9D2-A948-B030-5F7434BB1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63F3E-DD25-0E49-8056-85F96A16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AE5C2-6E5C-EE49-BC04-07E8ECF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36" y="10944"/>
            <a:ext cx="7004364" cy="68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AA17-7FE2-1040-BC89-3EFBBE10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– price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59229-53BD-8143-8D7A-1DF7B6D9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https://azure.microsoft.com/en-us/pricing/calculator/</a:t>
            </a:r>
            <a:endParaRPr lang="en-US" dirty="0"/>
          </a:p>
          <a:p>
            <a:endParaRPr lang="en-US" dirty="0"/>
          </a:p>
          <a:p>
            <a:r>
              <a:rPr lang="en-US" dirty="0"/>
              <a:t>Full on (31*24h) simple app service - 32.01 €</a:t>
            </a:r>
          </a:p>
          <a:p>
            <a:r>
              <a:rPr lang="en-US" dirty="0"/>
              <a:t>Just some testing 4*24h – 96h - 4.21 €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C5693-CF3D-3B46-B798-9219A066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3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BC54-DF6E-3246-BFC6-4B83DAF8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4D5F5-03CB-7747-A54B-6DDDF8750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 your ASP.NET Core MVC App into cloud – MS Azure</a:t>
            </a:r>
          </a:p>
          <a:p>
            <a:r>
              <a:rPr lang="en-US" dirty="0"/>
              <a:t>Several ways, how to do it</a:t>
            </a:r>
          </a:p>
          <a:p>
            <a:r>
              <a:rPr lang="en-US" dirty="0"/>
              <a:t>Most standardized way – containers – Docker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9493B-2A73-A346-9B97-5B70AB58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1740-2F73-CE41-9DD0-00842DE0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082CE-E283-C240-8FF3-78090331E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9316C-EB1D-DC4A-9A58-29D95390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5E5E9-F3F0-B240-85CD-FE1ACDC03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7" y="1506711"/>
            <a:ext cx="10501972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2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9541-989A-574B-9BC9-C52CE3DD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2E3F-21C7-EE46-8626-FFCCA387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docker desktop for your platform</a:t>
            </a:r>
          </a:p>
          <a:p>
            <a:r>
              <a:rPr lang="en-US" dirty="0"/>
              <a:t>Its free!</a:t>
            </a:r>
          </a:p>
          <a:p>
            <a:r>
              <a:rPr lang="en-US" dirty="0">
                <a:hlinkClick r:id="rId2"/>
              </a:rPr>
              <a:t>https://hub.docker.com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you create a docker image of your app, you need to upload it to somewhere – so hosting can download it from there.</a:t>
            </a:r>
          </a:p>
          <a:p>
            <a:r>
              <a:rPr lang="en-US" dirty="0"/>
              <a:t>Typically docker </a:t>
            </a:r>
            <a:r>
              <a:rPr lang="en-US" dirty="0" err="1"/>
              <a:t>hosters</a:t>
            </a:r>
            <a:r>
              <a:rPr lang="en-US" dirty="0"/>
              <a:t> do not allow direct uploads!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1B160-098A-374D-ABE2-4C8D8CC5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9541-989A-574B-9BC9-C52CE3DD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2E3F-21C7-EE46-8626-FFCCA387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719971" cy="4195481"/>
          </a:xfrm>
        </p:spPr>
        <p:txBody>
          <a:bodyPr/>
          <a:lstStyle/>
          <a:p>
            <a:r>
              <a:rPr lang="en-US" dirty="0"/>
              <a:t>Create </a:t>
            </a:r>
            <a:r>
              <a:rPr lang="en-US" dirty="0" err="1"/>
              <a:t>Dockerfile</a:t>
            </a:r>
            <a:r>
              <a:rPr lang="en-US" dirty="0"/>
              <a:t> in solution folder</a:t>
            </a:r>
          </a:p>
          <a:p>
            <a:r>
              <a:rPr lang="en-US" dirty="0"/>
              <a:t>It uses two ready-made base images from MS</a:t>
            </a:r>
          </a:p>
          <a:p>
            <a:r>
              <a:rPr lang="en-US" dirty="0"/>
              <a:t>sdk:2.2 – for building</a:t>
            </a:r>
          </a:p>
          <a:p>
            <a:pPr lvl="1"/>
            <a:r>
              <a:rPr lang="en-US" dirty="0"/>
              <a:t>Full </a:t>
            </a:r>
            <a:r>
              <a:rPr lang="en-US" dirty="0" err="1"/>
              <a:t>.net</a:t>
            </a:r>
            <a:r>
              <a:rPr lang="en-US" dirty="0"/>
              <a:t> core </a:t>
            </a:r>
            <a:r>
              <a:rPr lang="en-US" dirty="0" err="1"/>
              <a:t>sdk</a:t>
            </a:r>
            <a:endParaRPr lang="en-US" dirty="0"/>
          </a:p>
          <a:p>
            <a:r>
              <a:rPr lang="en-US" dirty="0"/>
              <a:t>aspnet:2.2 – for running</a:t>
            </a:r>
          </a:p>
          <a:p>
            <a:pPr lvl="1"/>
            <a:r>
              <a:rPr lang="en-US" dirty="0"/>
              <a:t>This image only contains </a:t>
            </a:r>
            <a:r>
              <a:rPr lang="en-US" dirty="0" err="1"/>
              <a:t>.net</a:t>
            </a:r>
            <a:r>
              <a:rPr lang="en-US" dirty="0"/>
              <a:t> core runtime – its smaller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1B160-098A-374D-ABE2-4C8D8CC5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C3DDC-5157-3746-906E-D0AFA3C033A4}"/>
              </a:ext>
            </a:extLst>
          </p:cNvPr>
          <p:cNvSpPr txBox="1"/>
          <p:nvPr/>
        </p:nvSpPr>
        <p:spPr>
          <a:xfrm>
            <a:off x="5914953" y="2311775"/>
            <a:ext cx="6277047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FROM </a:t>
            </a:r>
            <a:r>
              <a:rPr lang="en-US" sz="1600" dirty="0" err="1">
                <a:solidFill>
                  <a:schemeClr val="bg1"/>
                </a:solidFill>
              </a:rPr>
              <a:t>mcr.microsoft.com</a:t>
            </a:r>
            <a:r>
              <a:rPr lang="en-US" sz="1600" dirty="0">
                <a:solidFill>
                  <a:schemeClr val="bg1"/>
                </a:solidFill>
              </a:rPr>
              <a:t>/dotnet/core/sdk:2.2 AS build</a:t>
            </a:r>
          </a:p>
          <a:p>
            <a:r>
              <a:rPr lang="en-US" sz="1600" dirty="0">
                <a:solidFill>
                  <a:schemeClr val="bg1"/>
                </a:solidFill>
              </a:rPr>
              <a:t>WORKDIR /app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# copy </a:t>
            </a:r>
            <a:r>
              <a:rPr lang="en-US" sz="1600" dirty="0" err="1">
                <a:solidFill>
                  <a:schemeClr val="bg1"/>
                </a:solidFill>
              </a:rPr>
              <a:t>csproj</a:t>
            </a:r>
            <a:r>
              <a:rPr lang="en-US" sz="1600" dirty="0">
                <a:solidFill>
                  <a:schemeClr val="bg1"/>
                </a:solidFill>
              </a:rPr>
              <a:t> and restore as distinct layers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COPY *.</a:t>
            </a:r>
            <a:r>
              <a:rPr lang="en-US" sz="1600" dirty="0" err="1">
                <a:solidFill>
                  <a:schemeClr val="bg1"/>
                </a:solidFill>
              </a:rPr>
              <a:t>sln</a:t>
            </a:r>
            <a:r>
              <a:rPr lang="en-US" sz="1600" dirty="0">
                <a:solidFill>
                  <a:schemeClr val="bg1"/>
                </a:solidFill>
              </a:rPr>
              <a:t> .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COPY WebApp/*.</a:t>
            </a:r>
            <a:r>
              <a:rPr lang="en-US" sz="1600" dirty="0" err="1">
                <a:solidFill>
                  <a:schemeClr val="bg1"/>
                </a:solidFill>
              </a:rPr>
              <a:t>csproj</a:t>
            </a:r>
            <a:r>
              <a:rPr lang="en-US" sz="1600" dirty="0">
                <a:solidFill>
                  <a:schemeClr val="bg1"/>
                </a:solidFill>
              </a:rPr>
              <a:t> ./WebApp/</a:t>
            </a:r>
          </a:p>
          <a:p>
            <a:r>
              <a:rPr lang="en-US" sz="1600" dirty="0">
                <a:solidFill>
                  <a:schemeClr val="bg1"/>
                </a:solidFill>
              </a:rPr>
              <a:t>RUN dotnet restore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# copy everything else and build app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COPY WebApp/. ./WebApp/</a:t>
            </a:r>
          </a:p>
          <a:p>
            <a:r>
              <a:rPr lang="en-US" sz="1600" dirty="0">
                <a:solidFill>
                  <a:schemeClr val="bg1"/>
                </a:solidFill>
              </a:rPr>
              <a:t>WORKDIR /app/WebApp</a:t>
            </a:r>
          </a:p>
          <a:p>
            <a:r>
              <a:rPr lang="en-US" sz="1600" dirty="0">
                <a:solidFill>
                  <a:schemeClr val="bg1"/>
                </a:solidFill>
              </a:rPr>
              <a:t>RUN dotnet publish -c Release -o out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FROM </a:t>
            </a:r>
            <a:r>
              <a:rPr lang="en-US" sz="1600" dirty="0" err="1">
                <a:solidFill>
                  <a:schemeClr val="bg1"/>
                </a:solidFill>
              </a:rPr>
              <a:t>mcr.microsoft.com</a:t>
            </a:r>
            <a:r>
              <a:rPr lang="en-US" sz="1600" dirty="0">
                <a:solidFill>
                  <a:schemeClr val="bg1"/>
                </a:solidFill>
              </a:rPr>
              <a:t>/dotnet/core/aspnet:2.2 AS runtime</a:t>
            </a:r>
          </a:p>
          <a:p>
            <a:r>
              <a:rPr lang="en-US" sz="1600" dirty="0">
                <a:solidFill>
                  <a:schemeClr val="bg1"/>
                </a:solidFill>
              </a:rPr>
              <a:t>WORKDIR /app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COPY --from=build /app/WebApp/out ./</a:t>
            </a:r>
          </a:p>
          <a:p>
            <a:r>
              <a:rPr lang="en-US" sz="1600" dirty="0">
                <a:solidFill>
                  <a:schemeClr val="bg1"/>
                </a:solidFill>
              </a:rPr>
              <a:t>ENTRYPOINT ["dotnet", "</a:t>
            </a:r>
            <a:r>
              <a:rPr lang="en-US" sz="1600" dirty="0" err="1">
                <a:solidFill>
                  <a:schemeClr val="bg1"/>
                </a:solidFill>
              </a:rPr>
              <a:t>WebApp.dll</a:t>
            </a:r>
            <a:r>
              <a:rPr lang="en-US" sz="1600" dirty="0">
                <a:solidFill>
                  <a:schemeClr val="bg1"/>
                </a:solidFill>
              </a:rPr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180745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DF68-C995-9646-BDD9-49DF725E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EFEDD-105D-4844-8E72-97188366B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your app into docker image</a:t>
            </a:r>
          </a:p>
          <a:p>
            <a:pPr marL="457200" lvl="1" indent="0">
              <a:buNone/>
            </a:pPr>
            <a:r>
              <a:rPr lang="en-US" dirty="0"/>
              <a:t>&gt; </a:t>
            </a:r>
            <a:r>
              <a:rPr lang="en-US" b="1" dirty="0"/>
              <a:t>docker build -t </a:t>
            </a:r>
            <a:r>
              <a:rPr lang="en-US" b="1" dirty="0" err="1"/>
              <a:t>webapp</a:t>
            </a:r>
            <a:r>
              <a:rPr lang="en-US" b="1" dirty="0"/>
              <a:t> .</a:t>
            </a:r>
          </a:p>
          <a:p>
            <a:r>
              <a:rPr lang="en-US" dirty="0"/>
              <a:t>Run it locally via docker</a:t>
            </a:r>
          </a:p>
          <a:p>
            <a:pPr marL="457200" lvl="1" indent="0">
              <a:buNone/>
            </a:pPr>
            <a:r>
              <a:rPr lang="en-US" dirty="0"/>
              <a:t>&gt; </a:t>
            </a:r>
            <a:r>
              <a:rPr lang="en-US" b="1" dirty="0"/>
              <a:t>docker run --name </a:t>
            </a:r>
            <a:r>
              <a:rPr lang="en-US" b="1" dirty="0" err="1"/>
              <a:t>webapp_docker</a:t>
            </a:r>
            <a:r>
              <a:rPr lang="en-US" b="1" dirty="0"/>
              <a:t> --rm -it -p 8000:80 </a:t>
            </a:r>
            <a:r>
              <a:rPr lang="en-US" b="1" dirty="0" err="1"/>
              <a:t>webapp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r>
              <a:rPr lang="en-US" dirty="0"/>
              <a:t>-p 8000:80 – map port 8000 (local </a:t>
            </a:r>
            <a:r>
              <a:rPr lang="en-US" dirty="0" err="1"/>
              <a:t>maschine</a:t>
            </a:r>
            <a:r>
              <a:rPr lang="en-US" dirty="0"/>
              <a:t>) to docker port 80</a:t>
            </a:r>
          </a:p>
          <a:p>
            <a:pPr lvl="1"/>
            <a:r>
              <a:rPr lang="en-US" dirty="0"/>
              <a:t>--name </a:t>
            </a:r>
            <a:r>
              <a:rPr lang="en-US" dirty="0" err="1"/>
              <a:t>webapp_docker</a:t>
            </a:r>
            <a:r>
              <a:rPr lang="en-US" dirty="0"/>
              <a:t> – name of instance</a:t>
            </a:r>
          </a:p>
          <a:p>
            <a:pPr lvl="1"/>
            <a:r>
              <a:rPr lang="en-US" dirty="0"/>
              <a:t>-it – interactive (can close down with ctrl-c)</a:t>
            </a:r>
          </a:p>
          <a:p>
            <a:pPr lvl="1"/>
            <a:r>
              <a:rPr lang="en-US" dirty="0"/>
              <a:t>--rm  - clean resources after closing 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B4DD6-BCAC-634D-8828-7D4F612A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94F6-74E1-8248-8FC2-0477B759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574F-ECF6-C34B-B064-C7F68AFBF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04" y="2019967"/>
            <a:ext cx="5495196" cy="4195481"/>
          </a:xfrm>
        </p:spPr>
        <p:txBody>
          <a:bodyPr/>
          <a:lstStyle/>
          <a:p>
            <a:r>
              <a:rPr lang="en-US" dirty="0"/>
              <a:t>Tag your docker image (needed for publishing)</a:t>
            </a:r>
          </a:p>
          <a:p>
            <a:pPr marL="457200" lvl="1" indent="0">
              <a:buNone/>
            </a:pPr>
            <a:r>
              <a:rPr lang="en-US" dirty="0"/>
              <a:t>&gt; </a:t>
            </a:r>
            <a:r>
              <a:rPr lang="en-US" b="1" dirty="0"/>
              <a:t>docker tag </a:t>
            </a:r>
            <a:r>
              <a:rPr lang="en-US" b="1" dirty="0" err="1"/>
              <a:t>webapp</a:t>
            </a:r>
            <a:r>
              <a:rPr lang="en-US" b="1" dirty="0"/>
              <a:t> </a:t>
            </a:r>
            <a:r>
              <a:rPr lang="en-US" b="1" dirty="0" err="1"/>
              <a:t>akaver</a:t>
            </a:r>
            <a:r>
              <a:rPr lang="en-US" b="1" dirty="0"/>
              <a:t>/</a:t>
            </a:r>
            <a:r>
              <a:rPr lang="en-US" b="1" dirty="0" err="1"/>
              <a:t>webapp:test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Publish your docker image to registry</a:t>
            </a:r>
          </a:p>
          <a:p>
            <a:pPr marL="457200" lvl="1" indent="0">
              <a:buNone/>
            </a:pPr>
            <a:r>
              <a:rPr lang="en-US" dirty="0"/>
              <a:t>&gt; </a:t>
            </a:r>
            <a:r>
              <a:rPr lang="en-US" b="1" dirty="0"/>
              <a:t>docker login -u [username] -p [password]</a:t>
            </a:r>
          </a:p>
          <a:p>
            <a:pPr marL="457200" lvl="1" indent="0">
              <a:buNone/>
            </a:pPr>
            <a:r>
              <a:rPr lang="en-US" dirty="0"/>
              <a:t>&gt; </a:t>
            </a:r>
            <a:r>
              <a:rPr lang="en-US" b="1" dirty="0"/>
              <a:t>docker push </a:t>
            </a:r>
            <a:r>
              <a:rPr lang="en-US" b="1" dirty="0" err="1"/>
              <a:t>akaver</a:t>
            </a:r>
            <a:r>
              <a:rPr lang="en-US" b="1" dirty="0"/>
              <a:t>/</a:t>
            </a:r>
            <a:r>
              <a:rPr lang="en-US" b="1" dirty="0" err="1"/>
              <a:t>webapp:test</a:t>
            </a:r>
            <a:r>
              <a:rPr lang="en-US" b="1" dirty="0"/>
              <a:t> 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Check your image in Docker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4AE34-02B7-224D-BE91-00BF744A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EF5EC-CDEF-3E45-BF23-586CCA93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820" y="1361516"/>
            <a:ext cx="5313234" cy="1935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38F27-1797-1446-9F3A-403EFE7E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20" y="3297170"/>
            <a:ext cx="5313234" cy="35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0FC7-F067-3E43-931B-43DD445C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-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4FBC-1673-4548-8346-448BE6ACC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Azure account, (using your </a:t>
            </a:r>
            <a:r>
              <a:rPr lang="en-US" dirty="0" err="1"/>
              <a:t>TalTech</a:t>
            </a:r>
            <a:r>
              <a:rPr lang="en-US" dirty="0"/>
              <a:t> Uni-Id)</a:t>
            </a:r>
          </a:p>
          <a:p>
            <a:pPr lvl="1"/>
            <a:r>
              <a:rPr lang="en-US" dirty="0"/>
              <a:t>Sadly, no student support currently (spring 2019) – or maybe </a:t>
            </a:r>
            <a:r>
              <a:rPr lang="en-US"/>
              <a:t>it works for you!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Activate free plan (or pay-as-you-go)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65864-0C27-7841-84D7-50C4A063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255DE-7D37-2D45-94CA-F6229742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740" y="5024596"/>
            <a:ext cx="5412259" cy="183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2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9541-989A-574B-9BC9-C52CE3DD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 –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2E3F-21C7-EE46-8626-FFCCA387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1B160-098A-374D-ABE2-4C8D8CC5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CCA80-86BF-DC48-B0D2-ABCA0BE23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51" y="1241053"/>
            <a:ext cx="7846923" cy="55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0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35590</TotalTime>
  <Words>595</Words>
  <Application>Microsoft Macintosh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Building Distributed Systems – ICD0009 Network Applications II: Distributed Systems – I371</vt:lpstr>
      <vt:lpstr>Deploy</vt:lpstr>
      <vt:lpstr>Docker</vt:lpstr>
      <vt:lpstr>Docker</vt:lpstr>
      <vt:lpstr>Docker</vt:lpstr>
      <vt:lpstr>Docker</vt:lpstr>
      <vt:lpstr>Docker</vt:lpstr>
      <vt:lpstr>Deploy - Azure</vt:lpstr>
      <vt:lpstr>Deploy – Azure</vt:lpstr>
      <vt:lpstr>Deploy - Azure</vt:lpstr>
      <vt:lpstr>Deploy - Azure</vt:lpstr>
      <vt:lpstr>Deploy - Azure</vt:lpstr>
      <vt:lpstr>Deploy - Azure</vt:lpstr>
      <vt:lpstr>Deploy - Azure</vt:lpstr>
      <vt:lpstr>Deploy - Azure</vt:lpstr>
      <vt:lpstr>Deploy - Azure</vt:lpstr>
      <vt:lpstr>Monitor - azure</vt:lpstr>
      <vt:lpstr>Azure - quotas</vt:lpstr>
      <vt:lpstr>Azure – price calculation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177</cp:revision>
  <dcterms:created xsi:type="dcterms:W3CDTF">2015-10-15T12:35:18Z</dcterms:created>
  <dcterms:modified xsi:type="dcterms:W3CDTF">2019-05-13T07:42:45Z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