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0"/>
  </p:notesMasterIdLst>
  <p:sldIdLst>
    <p:sldId id="256" r:id="rId2"/>
    <p:sldId id="258" r:id="rId3"/>
    <p:sldId id="307" r:id="rId4"/>
    <p:sldId id="293" r:id="rId5"/>
    <p:sldId id="295" r:id="rId6"/>
    <p:sldId id="261" r:id="rId7"/>
    <p:sldId id="262" r:id="rId8"/>
    <p:sldId id="297" r:id="rId9"/>
    <p:sldId id="296" r:id="rId10"/>
    <p:sldId id="302" r:id="rId11"/>
    <p:sldId id="298" r:id="rId12"/>
    <p:sldId id="300" r:id="rId13"/>
    <p:sldId id="299" r:id="rId14"/>
    <p:sldId id="301" r:id="rId15"/>
    <p:sldId id="303" r:id="rId16"/>
    <p:sldId id="304" r:id="rId17"/>
    <p:sldId id="305" r:id="rId18"/>
    <p:sldId id="306"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824" autoAdjust="0"/>
    <p:restoredTop sz="94660"/>
  </p:normalViewPr>
  <p:slideViewPr>
    <p:cSldViewPr snapToGrid="0">
      <p:cViewPr varScale="1">
        <p:scale>
          <a:sx n="186" d="100"/>
          <a:sy n="186" d="100"/>
        </p:scale>
        <p:origin x="224" y="38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t-E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058F15-0E18-4F6A-B9F3-564C7228F6E2}" type="datetimeFigureOut">
              <a:rPr lang="et-EE" smtClean="0"/>
              <a:t>05.09.19</a:t>
            </a:fld>
            <a:endParaRPr lang="et-E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t-E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t-E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C2EAB4-ED3B-407C-8199-EAC6E751E16E}" type="slidenum">
              <a:rPr lang="et-EE" smtClean="0"/>
              <a:t>‹#›</a:t>
            </a:fld>
            <a:endParaRPr lang="et-EE"/>
          </a:p>
        </p:txBody>
      </p:sp>
    </p:spTree>
    <p:extLst>
      <p:ext uri="{BB962C8B-B14F-4D97-AF65-F5344CB8AC3E}">
        <p14:creationId xmlns:p14="http://schemas.microsoft.com/office/powerpoint/2010/main" val="4128559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944017D-616C-426D-B96A-9B74169657CB}" type="datetime1">
              <a:rPr lang="en-US" smtClean="0"/>
              <a:t>9/5/19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203E2F8-4F9B-475A-9076-FF47062FDB53}" type="datetime1">
              <a:rPr lang="en-US" smtClean="0"/>
              <a:t>9/5/19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E5DF4FA4-9781-4D2E-9CA0-82AF90576D91}" type="datetime1">
              <a:rPr lang="en-US" smtClean="0"/>
              <a:t>9/5/19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85FA1842-AF3A-4F79-81E5-89F3140F58EC}" type="datetime1">
              <a:rPr lang="en-US" smtClean="0"/>
              <a:t>9/5/19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38153BF-32B0-4A81-ACA1-CA4D3511A15C}" type="datetime1">
              <a:rPr lang="en-US" smtClean="0"/>
              <a:t>9/5/19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B6707BF-3C55-4F26-A6A0-49E70F83FEE8}" type="datetime1">
              <a:rPr lang="en-US" smtClean="0"/>
              <a:t>9/5/19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AA02B73-859B-4B75-B038-91839C89101A}" type="datetime1">
              <a:rPr lang="en-US" smtClean="0"/>
              <a:t>9/5/19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E8DDA1-6E86-4CE1-9860-B071DC8D34E1}" type="datetime1">
              <a:rPr lang="en-US" smtClean="0"/>
              <a:t>9/5/19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F3DEBE-8681-4664-83A8-552B71039C1E}" type="datetime1">
              <a:rPr lang="en-US" smtClean="0"/>
              <a:t>9/5/19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1FFF52-A86D-4A10-973C-2E68BFB2A7DA}" type="datetime1">
              <a:rPr lang="en-US" smtClean="0"/>
              <a:t>9/5/19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2343DB-8957-458B-B939-391AEFD585EB}" type="datetime1">
              <a:rPr lang="en-US" smtClean="0"/>
              <a:t>9/5/19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A7326DD-D0EA-402D-90AE-E23B9B1122B9}" type="datetime1">
              <a:rPr lang="en-US" smtClean="0"/>
              <a:t>9/5/19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A99E6D-C8FB-4995-9B70-35802D29F244}" type="datetime1">
              <a:rPr lang="en-US" smtClean="0"/>
              <a:t>9/5/19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34D0E8D-CF6C-4C2C-8928-6CF987645092}" type="datetime1">
              <a:rPr lang="en-US" smtClean="0"/>
              <a:t>9/5/19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F608CB8-50D4-4762-AAB3-AD974B8E03D9}" type="datetime1">
              <a:rPr lang="en-US" smtClean="0"/>
              <a:t>9/5/19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60BC7526-571B-42F1-BF46-40AF976A9F12}" type="datetime1">
              <a:rPr lang="en-US" smtClean="0"/>
              <a:t>9/5/19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16D42B4-7614-4FB7-9AC1-D50FE9B34BC0}" type="datetime1">
              <a:rPr lang="en-US" smtClean="0"/>
              <a:t>9/5/19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a:ext>
            </a:extLst>
          </a:blip>
          <a:srcRect/>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56A1F32-43A5-49FE-A36C-65A860914068}" type="datetime1">
              <a:rPr lang="en-US" smtClean="0"/>
              <a:t>9/5/19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akaver@itcollege.ee" TargetMode="Externa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git.akaver.com/hybrid-mobile-apps-2019-fall" TargetMode="External"/><Relationship Id="rId2" Type="http://schemas.openxmlformats.org/officeDocument/2006/relationships/hyperlink" Target="https://gitlab.cs.ttu.e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discord.gg/P8fRrq" TargetMode="External"/><Relationship Id="rId2" Type="http://schemas.openxmlformats.org/officeDocument/2006/relationships/hyperlink" Target="http://enos.itcollege.ee/~akaver/HybridMobileApps" TargetMode="External"/><Relationship Id="rId1" Type="http://schemas.openxmlformats.org/officeDocument/2006/relationships/slideLayout" Target="../slideLayouts/slideLayout2.xml"/><Relationship Id="rId4" Type="http://schemas.openxmlformats.org/officeDocument/2006/relationships/hyperlink" Target="mailto:akaver@itcollege.ee"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Hybrid Mobile Applications - ICD0018</a:t>
            </a:r>
            <a:endParaRPr lang="et-EE" dirty="0"/>
          </a:p>
        </p:txBody>
      </p:sp>
      <p:sp>
        <p:nvSpPr>
          <p:cNvPr id="5" name="Text Placeholder 4"/>
          <p:cNvSpPr>
            <a:spLocks noGrp="1"/>
          </p:cNvSpPr>
          <p:nvPr>
            <p:ph type="subTitle" idx="1"/>
          </p:nvPr>
        </p:nvSpPr>
        <p:spPr>
          <a:xfrm>
            <a:off x="1154955" y="4777380"/>
            <a:ext cx="8825658" cy="1176232"/>
          </a:xfrm>
        </p:spPr>
        <p:txBody>
          <a:bodyPr>
            <a:normAutofit fontScale="92500" lnSpcReduction="10000"/>
          </a:bodyPr>
          <a:lstStyle/>
          <a:p>
            <a:r>
              <a:rPr lang="en-US" cap="none" dirty="0" err="1"/>
              <a:t>TalTech</a:t>
            </a:r>
            <a:r>
              <a:rPr lang="en-US" cap="none" dirty="0"/>
              <a:t> IT College, Andres Käver, 2019-2020, Fall semester</a:t>
            </a:r>
          </a:p>
          <a:p>
            <a:r>
              <a:rPr lang="en-US" cap="none" dirty="0"/>
              <a:t>Web: http://</a:t>
            </a:r>
            <a:r>
              <a:rPr lang="en-US" cap="none" dirty="0" err="1"/>
              <a:t>enos.Itcollege.ee</a:t>
            </a:r>
            <a:r>
              <a:rPr lang="en-US" cap="none" dirty="0"/>
              <a:t>/~</a:t>
            </a:r>
            <a:r>
              <a:rPr lang="en-US" cap="none" dirty="0" err="1"/>
              <a:t>akaver</a:t>
            </a:r>
            <a:r>
              <a:rPr lang="en-US" cap="none" dirty="0"/>
              <a:t>/</a:t>
            </a:r>
            <a:r>
              <a:rPr lang="en-US" cap="none" dirty="0" err="1"/>
              <a:t>HybridMobile</a:t>
            </a:r>
            <a:endParaRPr lang="en-US" cap="none" dirty="0"/>
          </a:p>
          <a:p>
            <a:r>
              <a:rPr lang="en-US" cap="none" dirty="0"/>
              <a:t>Skype: </a:t>
            </a:r>
            <a:r>
              <a:rPr lang="en-US" cap="none" dirty="0" err="1"/>
              <a:t>akaver</a:t>
            </a:r>
            <a:r>
              <a:rPr lang="en-US" cap="none" dirty="0"/>
              <a:t>   Email: </a:t>
            </a:r>
            <a:r>
              <a:rPr lang="en-US" cap="none" dirty="0">
                <a:hlinkClick r:id="rId2"/>
              </a:rPr>
              <a:t>akaver@itcollege.ee</a:t>
            </a:r>
            <a:endParaRPr lang="en-US" cap="none" dirty="0"/>
          </a:p>
          <a:p>
            <a:endParaRPr lang="en-US" cap="none" dirty="0"/>
          </a:p>
        </p:txBody>
      </p:sp>
      <p:sp>
        <p:nvSpPr>
          <p:cNvPr id="8" name="Slide Number Placeholder 7"/>
          <p:cNvSpPr>
            <a:spLocks noGrp="1"/>
          </p:cNvSpPr>
          <p:nvPr>
            <p:ph type="sldNum" sz="quarter" idx="12"/>
          </p:nvPr>
        </p:nvSpPr>
        <p:spPr/>
        <p:txBody>
          <a:bodyPr/>
          <a:lstStyle/>
          <a:p>
            <a:fld id="{D57F1E4F-1CFF-5643-939E-02111984F565}" type="slidenum">
              <a:rPr lang="en-US" smtClean="0"/>
              <a:t>1</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677248" y="-561978"/>
            <a:ext cx="5142857" cy="3857143"/>
          </a:xfrm>
          <a:prstGeom prst="rect">
            <a:avLst/>
          </a:prstGeom>
        </p:spPr>
      </p:pic>
      <p:pic>
        <p:nvPicPr>
          <p:cNvPr id="11" name="Picture 10">
            <a:extLst>
              <a:ext uri="{FF2B5EF4-FFF2-40B4-BE49-F238E27FC236}">
                <a16:creationId xmlns:a16="http://schemas.microsoft.com/office/drawing/2014/main" id="{356AB63E-7A98-9F4F-AAC2-33E8893A90B6}"/>
              </a:ext>
            </a:extLst>
          </p:cNvPr>
          <p:cNvPicPr>
            <a:picLocks noChangeAspect="1"/>
          </p:cNvPicPr>
          <p:nvPr/>
        </p:nvPicPr>
        <p:blipFill>
          <a:blip r:embed="rId4"/>
          <a:stretch>
            <a:fillRect/>
          </a:stretch>
        </p:blipFill>
        <p:spPr>
          <a:xfrm>
            <a:off x="10096500" y="4521200"/>
            <a:ext cx="2095500" cy="2336800"/>
          </a:xfrm>
          <a:prstGeom prst="rect">
            <a:avLst/>
          </a:prstGeom>
        </p:spPr>
      </p:pic>
    </p:spTree>
    <p:extLst>
      <p:ext uri="{BB962C8B-B14F-4D97-AF65-F5344CB8AC3E}">
        <p14:creationId xmlns:p14="http://schemas.microsoft.com/office/powerpoint/2010/main" val="1572564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A7C98-1D9C-8A42-A6A1-D7B4BE0906BB}"/>
              </a:ext>
            </a:extLst>
          </p:cNvPr>
          <p:cNvSpPr>
            <a:spLocks noGrp="1"/>
          </p:cNvSpPr>
          <p:nvPr>
            <p:ph type="title"/>
          </p:nvPr>
        </p:nvSpPr>
        <p:spPr/>
        <p:txBody>
          <a:bodyPr/>
          <a:lstStyle/>
          <a:p>
            <a:r>
              <a:rPr lang="en-US" dirty="0" err="1"/>
              <a:t>NativeScript</a:t>
            </a:r>
            <a:endParaRPr lang="en-US" dirty="0"/>
          </a:p>
        </p:txBody>
      </p:sp>
      <p:sp>
        <p:nvSpPr>
          <p:cNvPr id="3" name="Content Placeholder 2">
            <a:extLst>
              <a:ext uri="{FF2B5EF4-FFF2-40B4-BE49-F238E27FC236}">
                <a16:creationId xmlns:a16="http://schemas.microsoft.com/office/drawing/2014/main" id="{DF5DAF67-4BF0-0348-9428-C4D6DD077D2F}"/>
              </a:ext>
            </a:extLst>
          </p:cNvPr>
          <p:cNvSpPr>
            <a:spLocks noGrp="1"/>
          </p:cNvSpPr>
          <p:nvPr>
            <p:ph idx="1"/>
          </p:nvPr>
        </p:nvSpPr>
        <p:spPr/>
        <p:txBody>
          <a:bodyPr/>
          <a:lstStyle/>
          <a:p>
            <a:r>
              <a:rPr lang="en-US" dirty="0"/>
              <a:t>When you write </a:t>
            </a:r>
            <a:r>
              <a:rPr lang="en-US" dirty="0" err="1"/>
              <a:t>NativeScript</a:t>
            </a:r>
            <a:r>
              <a:rPr lang="en-US" dirty="0"/>
              <a:t> apps, your code has 3 parts: JavaScript, XML, and CSS. The JavaScript component runs business logic, accesses data, or controls the flow of the app. The XML portion defines the user interface (UI), and CSS is used to style the UI, much like an HTML application. </a:t>
            </a:r>
          </a:p>
          <a:p>
            <a:r>
              <a:rPr lang="en-US" dirty="0"/>
              <a:t>When run, the UI code renders native UI elements in the app. </a:t>
            </a:r>
          </a:p>
          <a:p>
            <a:r>
              <a:rPr lang="en-US" dirty="0"/>
              <a:t>Based on typescript!</a:t>
            </a:r>
          </a:p>
          <a:p>
            <a:r>
              <a:rPr lang="en-US" dirty="0"/>
              <a:t>Similar to React Native in many ways.</a:t>
            </a:r>
          </a:p>
          <a:p>
            <a:r>
              <a:rPr lang="en-US" dirty="0"/>
              <a:t>Apps can be based of Angular or Vue</a:t>
            </a:r>
          </a:p>
          <a:p>
            <a:endParaRPr lang="en-US" dirty="0"/>
          </a:p>
        </p:txBody>
      </p:sp>
      <p:sp>
        <p:nvSpPr>
          <p:cNvPr id="4" name="Slide Number Placeholder 3">
            <a:extLst>
              <a:ext uri="{FF2B5EF4-FFF2-40B4-BE49-F238E27FC236}">
                <a16:creationId xmlns:a16="http://schemas.microsoft.com/office/drawing/2014/main" id="{32D40BE6-A388-8343-B143-A7A3CB2AD740}"/>
              </a:ext>
            </a:extLst>
          </p:cNvPr>
          <p:cNvSpPr>
            <a:spLocks noGrp="1"/>
          </p:cNvSpPr>
          <p:nvPr>
            <p:ph type="sldNum" sz="quarter" idx="12"/>
          </p:nvPr>
        </p:nvSpPr>
        <p:spPr/>
        <p:txBody>
          <a:bodyPr/>
          <a:lstStyle/>
          <a:p>
            <a:fld id="{D57F1E4F-1CFF-5643-939E-02111984F565}" type="slidenum">
              <a:rPr lang="en-US" smtClean="0"/>
              <a:t>10</a:t>
            </a:fld>
            <a:endParaRPr lang="en-US" dirty="0"/>
          </a:p>
        </p:txBody>
      </p:sp>
    </p:spTree>
    <p:extLst>
      <p:ext uri="{BB962C8B-B14F-4D97-AF65-F5344CB8AC3E}">
        <p14:creationId xmlns:p14="http://schemas.microsoft.com/office/powerpoint/2010/main" val="3045301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3E13C-A23E-AD49-A747-1E0E2B4DD5D3}"/>
              </a:ext>
            </a:extLst>
          </p:cNvPr>
          <p:cNvSpPr>
            <a:spLocks noGrp="1"/>
          </p:cNvSpPr>
          <p:nvPr>
            <p:ph type="title"/>
          </p:nvPr>
        </p:nvSpPr>
        <p:spPr/>
        <p:txBody>
          <a:bodyPr/>
          <a:lstStyle/>
          <a:p>
            <a:r>
              <a:rPr lang="en-US" dirty="0"/>
              <a:t>Flutter</a:t>
            </a:r>
          </a:p>
        </p:txBody>
      </p:sp>
      <p:sp>
        <p:nvSpPr>
          <p:cNvPr id="3" name="Content Placeholder 2">
            <a:extLst>
              <a:ext uri="{FF2B5EF4-FFF2-40B4-BE49-F238E27FC236}">
                <a16:creationId xmlns:a16="http://schemas.microsoft.com/office/drawing/2014/main" id="{0CAA0723-71BE-1745-84AC-67B332084716}"/>
              </a:ext>
            </a:extLst>
          </p:cNvPr>
          <p:cNvSpPr>
            <a:spLocks noGrp="1"/>
          </p:cNvSpPr>
          <p:nvPr>
            <p:ph idx="1"/>
          </p:nvPr>
        </p:nvSpPr>
        <p:spPr/>
        <p:txBody>
          <a:bodyPr/>
          <a:lstStyle/>
          <a:p>
            <a:r>
              <a:rPr lang="en-US" dirty="0"/>
              <a:t>Flutter is Google’s UI toolkit for building beautiful, natively compiled applications for mobile, web, and desktop from a single codebase.</a:t>
            </a:r>
          </a:p>
          <a:p>
            <a:r>
              <a:rPr lang="en-US" dirty="0"/>
              <a:t>Supports almost anything – iOS, Android, Win, Linux, Mac, Fuchsia</a:t>
            </a:r>
          </a:p>
          <a:p>
            <a:r>
              <a:rPr lang="en-US" dirty="0"/>
              <a:t>Doesn’t use the underlying Android or iOS platforms, except for hardware access – GPS, Camera, etc.</a:t>
            </a:r>
          </a:p>
          <a:p>
            <a:r>
              <a:rPr lang="en-US" dirty="0"/>
              <a:t>UI, drawing to the screen, business logic – direct rendering. Like full screen 2d game (</a:t>
            </a:r>
            <a:r>
              <a:rPr lang="en-US" dirty="0" err="1"/>
              <a:t>Skia</a:t>
            </a:r>
            <a:r>
              <a:rPr lang="en-US" dirty="0"/>
              <a:t> engine). Does not use native UI components.</a:t>
            </a:r>
          </a:p>
          <a:p>
            <a:r>
              <a:rPr lang="en-US" dirty="0"/>
              <a:t>Programming is done in Dart (improved java, mostly like C#)</a:t>
            </a:r>
          </a:p>
          <a:p>
            <a:endParaRPr lang="en-US" dirty="0"/>
          </a:p>
          <a:p>
            <a:endParaRPr lang="en-US" dirty="0"/>
          </a:p>
        </p:txBody>
      </p:sp>
      <p:sp>
        <p:nvSpPr>
          <p:cNvPr id="4" name="Slide Number Placeholder 3">
            <a:extLst>
              <a:ext uri="{FF2B5EF4-FFF2-40B4-BE49-F238E27FC236}">
                <a16:creationId xmlns:a16="http://schemas.microsoft.com/office/drawing/2014/main" id="{B033E597-2DB7-A44B-B8DC-A43F12DDECF4}"/>
              </a:ext>
            </a:extLst>
          </p:cNvPr>
          <p:cNvSpPr>
            <a:spLocks noGrp="1"/>
          </p:cNvSpPr>
          <p:nvPr>
            <p:ph type="sldNum" sz="quarter" idx="12"/>
          </p:nvPr>
        </p:nvSpPr>
        <p:spPr/>
        <p:txBody>
          <a:bodyPr/>
          <a:lstStyle/>
          <a:p>
            <a:fld id="{D57F1E4F-1CFF-5643-939E-02111984F565}" type="slidenum">
              <a:rPr lang="en-US" smtClean="0"/>
              <a:t>11</a:t>
            </a:fld>
            <a:endParaRPr lang="en-US" dirty="0"/>
          </a:p>
        </p:txBody>
      </p:sp>
    </p:spTree>
    <p:extLst>
      <p:ext uri="{BB962C8B-B14F-4D97-AF65-F5344CB8AC3E}">
        <p14:creationId xmlns:p14="http://schemas.microsoft.com/office/powerpoint/2010/main" val="11873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4FC5B-16E9-C74D-B433-B81ABA2260BD}"/>
              </a:ext>
            </a:extLst>
          </p:cNvPr>
          <p:cNvSpPr>
            <a:spLocks noGrp="1"/>
          </p:cNvSpPr>
          <p:nvPr>
            <p:ph type="title"/>
          </p:nvPr>
        </p:nvSpPr>
        <p:spPr/>
        <p:txBody>
          <a:bodyPr/>
          <a:lstStyle/>
          <a:p>
            <a:r>
              <a:rPr lang="en-US" dirty="0"/>
              <a:t>Xamarin</a:t>
            </a:r>
          </a:p>
        </p:txBody>
      </p:sp>
      <p:sp>
        <p:nvSpPr>
          <p:cNvPr id="3" name="Content Placeholder 2">
            <a:extLst>
              <a:ext uri="{FF2B5EF4-FFF2-40B4-BE49-F238E27FC236}">
                <a16:creationId xmlns:a16="http://schemas.microsoft.com/office/drawing/2014/main" id="{605ED079-49DC-6741-BE38-418C701FE359}"/>
              </a:ext>
            </a:extLst>
          </p:cNvPr>
          <p:cNvSpPr>
            <a:spLocks noGrp="1"/>
          </p:cNvSpPr>
          <p:nvPr>
            <p:ph idx="1"/>
          </p:nvPr>
        </p:nvSpPr>
        <p:spPr/>
        <p:txBody>
          <a:bodyPr/>
          <a:lstStyle/>
          <a:p>
            <a:r>
              <a:rPr lang="en-US" dirty="0"/>
              <a:t>Open source app platform from Microsoft for building modern &amp; performant iOS and Android apps with C# and .NET.</a:t>
            </a:r>
          </a:p>
          <a:p>
            <a:r>
              <a:rPr lang="en-US" dirty="0" err="1"/>
              <a:t>Xamarin.Forms</a:t>
            </a:r>
            <a:r>
              <a:rPr lang="en-US" dirty="0"/>
              <a:t> cross-platform UI framework for building iOS, Android, &amp; Windows apps with .NET from a single, shared codebase (XAML).</a:t>
            </a:r>
          </a:p>
          <a:p>
            <a:r>
              <a:rPr lang="en-US" dirty="0"/>
              <a:t>App is compiled to MSIL and bundled with .NET implementation for specific platform. AOT compiling for performance and security.</a:t>
            </a:r>
          </a:p>
        </p:txBody>
      </p:sp>
      <p:sp>
        <p:nvSpPr>
          <p:cNvPr id="4" name="Slide Number Placeholder 3">
            <a:extLst>
              <a:ext uri="{FF2B5EF4-FFF2-40B4-BE49-F238E27FC236}">
                <a16:creationId xmlns:a16="http://schemas.microsoft.com/office/drawing/2014/main" id="{D102A3BA-6286-7049-9D10-7D50D29391E2}"/>
              </a:ext>
            </a:extLst>
          </p:cNvPr>
          <p:cNvSpPr>
            <a:spLocks noGrp="1"/>
          </p:cNvSpPr>
          <p:nvPr>
            <p:ph type="sldNum" sz="quarter" idx="12"/>
          </p:nvPr>
        </p:nvSpPr>
        <p:spPr/>
        <p:txBody>
          <a:bodyPr/>
          <a:lstStyle/>
          <a:p>
            <a:fld id="{D57F1E4F-1CFF-5643-939E-02111984F565}" type="slidenum">
              <a:rPr lang="en-US" smtClean="0"/>
              <a:t>12</a:t>
            </a:fld>
            <a:endParaRPr lang="en-US" dirty="0"/>
          </a:p>
        </p:txBody>
      </p:sp>
    </p:spTree>
    <p:extLst>
      <p:ext uri="{BB962C8B-B14F-4D97-AF65-F5344CB8AC3E}">
        <p14:creationId xmlns:p14="http://schemas.microsoft.com/office/powerpoint/2010/main" val="36376305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147A0-73F8-7149-BC8E-0BE2A3B01AA4}"/>
              </a:ext>
            </a:extLst>
          </p:cNvPr>
          <p:cNvSpPr>
            <a:spLocks noGrp="1"/>
          </p:cNvSpPr>
          <p:nvPr>
            <p:ph type="title"/>
          </p:nvPr>
        </p:nvSpPr>
        <p:spPr/>
        <p:txBody>
          <a:bodyPr/>
          <a:lstStyle/>
          <a:p>
            <a:r>
              <a:rPr lang="en-US" dirty="0"/>
              <a:t>Ionic, PhoneGap, Cordova</a:t>
            </a:r>
          </a:p>
        </p:txBody>
      </p:sp>
      <p:sp>
        <p:nvSpPr>
          <p:cNvPr id="3" name="Content Placeholder 2">
            <a:extLst>
              <a:ext uri="{FF2B5EF4-FFF2-40B4-BE49-F238E27FC236}">
                <a16:creationId xmlns:a16="http://schemas.microsoft.com/office/drawing/2014/main" id="{2F46A448-FB6B-1741-A142-DF953041256A}"/>
              </a:ext>
            </a:extLst>
          </p:cNvPr>
          <p:cNvSpPr>
            <a:spLocks noGrp="1"/>
          </p:cNvSpPr>
          <p:nvPr>
            <p:ph idx="1"/>
          </p:nvPr>
        </p:nvSpPr>
        <p:spPr/>
        <p:txBody>
          <a:bodyPr/>
          <a:lstStyle/>
          <a:p>
            <a:r>
              <a:rPr lang="en-US" dirty="0"/>
              <a:t>Cordova is a framework which runs a JavaScript app in a WebView that has additional native extensions – to access hardware</a:t>
            </a:r>
          </a:p>
          <a:p>
            <a:r>
              <a:rPr lang="en-US" dirty="0"/>
              <a:t>PhoneGap is a distribution of Cordova with a few custom packages and tweaks (Adobe).</a:t>
            </a:r>
          </a:p>
          <a:p>
            <a:r>
              <a:rPr lang="en-US" dirty="0"/>
              <a:t>Ionic is based on Cordova and comes with Angular. It has set of standard controls that mimic native controls.</a:t>
            </a:r>
          </a:p>
          <a:p>
            <a:r>
              <a:rPr lang="en-US" dirty="0"/>
              <a:t>They are all essentially websites embedded in a mobile app.</a:t>
            </a:r>
          </a:p>
        </p:txBody>
      </p:sp>
      <p:sp>
        <p:nvSpPr>
          <p:cNvPr id="4" name="Slide Number Placeholder 3">
            <a:extLst>
              <a:ext uri="{FF2B5EF4-FFF2-40B4-BE49-F238E27FC236}">
                <a16:creationId xmlns:a16="http://schemas.microsoft.com/office/drawing/2014/main" id="{8B3627DC-269D-2A48-BDE4-8836B0417964}"/>
              </a:ext>
            </a:extLst>
          </p:cNvPr>
          <p:cNvSpPr>
            <a:spLocks noGrp="1"/>
          </p:cNvSpPr>
          <p:nvPr>
            <p:ph type="sldNum" sz="quarter" idx="12"/>
          </p:nvPr>
        </p:nvSpPr>
        <p:spPr/>
        <p:txBody>
          <a:bodyPr/>
          <a:lstStyle/>
          <a:p>
            <a:fld id="{D57F1E4F-1CFF-5643-939E-02111984F565}" type="slidenum">
              <a:rPr lang="en-US" smtClean="0"/>
              <a:t>13</a:t>
            </a:fld>
            <a:endParaRPr lang="en-US" dirty="0"/>
          </a:p>
        </p:txBody>
      </p:sp>
    </p:spTree>
    <p:extLst>
      <p:ext uri="{BB962C8B-B14F-4D97-AF65-F5344CB8AC3E}">
        <p14:creationId xmlns:p14="http://schemas.microsoft.com/office/powerpoint/2010/main" val="351953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BC608-4253-1541-B5C4-72FAF6671ECC}"/>
              </a:ext>
            </a:extLst>
          </p:cNvPr>
          <p:cNvSpPr>
            <a:spLocks noGrp="1"/>
          </p:cNvSpPr>
          <p:nvPr>
            <p:ph type="title"/>
          </p:nvPr>
        </p:nvSpPr>
        <p:spPr/>
        <p:txBody>
          <a:bodyPr/>
          <a:lstStyle/>
          <a:p>
            <a:r>
              <a:rPr lang="en-US" dirty="0"/>
              <a:t>Progressive Web Apps</a:t>
            </a:r>
          </a:p>
        </p:txBody>
      </p:sp>
      <p:sp>
        <p:nvSpPr>
          <p:cNvPr id="3" name="Content Placeholder 2">
            <a:extLst>
              <a:ext uri="{FF2B5EF4-FFF2-40B4-BE49-F238E27FC236}">
                <a16:creationId xmlns:a16="http://schemas.microsoft.com/office/drawing/2014/main" id="{1638D955-A967-D143-949F-C18E250C2FB5}"/>
              </a:ext>
            </a:extLst>
          </p:cNvPr>
          <p:cNvSpPr>
            <a:spLocks noGrp="1"/>
          </p:cNvSpPr>
          <p:nvPr>
            <p:ph idx="1"/>
          </p:nvPr>
        </p:nvSpPr>
        <p:spPr/>
        <p:txBody>
          <a:bodyPr>
            <a:normAutofit/>
          </a:bodyPr>
          <a:lstStyle/>
          <a:p>
            <a:r>
              <a:rPr lang="en-US" dirty="0"/>
              <a:t>Regular websites, enhanced to work in mobile phones.</a:t>
            </a:r>
          </a:p>
          <a:p>
            <a:r>
              <a:rPr lang="en-US" dirty="0"/>
              <a:t>Responsive, Connectivity independent, App-like-interactions, Fresh, Safe, Discoverable, Re-engageable, Installable, Linkable</a:t>
            </a:r>
          </a:p>
          <a:p>
            <a:r>
              <a:rPr lang="en-US" dirty="0"/>
              <a:t>Uses modern web technologies – https, service workers, manifest, etc.</a:t>
            </a:r>
          </a:p>
          <a:p>
            <a:r>
              <a:rPr lang="en-US" dirty="0"/>
              <a:t>Service Worker is a script that works on browser background without user interaction independently. Also, It resembles a proxy that works on the user side. With this script, you can track network traffic of the page, manage push notifications and develop “offline first” web applications with Cache API.</a:t>
            </a:r>
          </a:p>
          <a:p>
            <a:endParaRPr lang="en-US" dirty="0"/>
          </a:p>
        </p:txBody>
      </p:sp>
      <p:sp>
        <p:nvSpPr>
          <p:cNvPr id="4" name="Slide Number Placeholder 3">
            <a:extLst>
              <a:ext uri="{FF2B5EF4-FFF2-40B4-BE49-F238E27FC236}">
                <a16:creationId xmlns:a16="http://schemas.microsoft.com/office/drawing/2014/main" id="{101D7AB5-2C44-6442-9568-1207C9E7D62C}"/>
              </a:ext>
            </a:extLst>
          </p:cNvPr>
          <p:cNvSpPr>
            <a:spLocks noGrp="1"/>
          </p:cNvSpPr>
          <p:nvPr>
            <p:ph type="sldNum" sz="quarter" idx="12"/>
          </p:nvPr>
        </p:nvSpPr>
        <p:spPr/>
        <p:txBody>
          <a:bodyPr/>
          <a:lstStyle/>
          <a:p>
            <a:fld id="{D57F1E4F-1CFF-5643-939E-02111984F565}" type="slidenum">
              <a:rPr lang="en-US" smtClean="0"/>
              <a:t>14</a:t>
            </a:fld>
            <a:endParaRPr lang="en-US" dirty="0"/>
          </a:p>
        </p:txBody>
      </p:sp>
    </p:spTree>
    <p:extLst>
      <p:ext uri="{BB962C8B-B14F-4D97-AF65-F5344CB8AC3E}">
        <p14:creationId xmlns:p14="http://schemas.microsoft.com/office/powerpoint/2010/main" val="16944533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49621-AC80-0845-AB8A-CEEA70CA09B2}"/>
              </a:ext>
            </a:extLst>
          </p:cNvPr>
          <p:cNvSpPr>
            <a:spLocks noGrp="1"/>
          </p:cNvSpPr>
          <p:nvPr>
            <p:ph type="title"/>
          </p:nvPr>
        </p:nvSpPr>
        <p:spPr/>
        <p:txBody>
          <a:bodyPr/>
          <a:lstStyle/>
          <a:p>
            <a:r>
              <a:rPr lang="en-US" dirty="0"/>
              <a:t>Native development</a:t>
            </a:r>
          </a:p>
        </p:txBody>
      </p:sp>
      <p:sp>
        <p:nvSpPr>
          <p:cNvPr id="3" name="Content Placeholder 2">
            <a:extLst>
              <a:ext uri="{FF2B5EF4-FFF2-40B4-BE49-F238E27FC236}">
                <a16:creationId xmlns:a16="http://schemas.microsoft.com/office/drawing/2014/main" id="{6A4F9AE7-C347-C441-829A-8CAC11E39ABA}"/>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EA86A9D5-2D0B-3E46-9AE4-D4654CC3FB85}"/>
              </a:ext>
            </a:extLst>
          </p:cNvPr>
          <p:cNvSpPr>
            <a:spLocks noGrp="1"/>
          </p:cNvSpPr>
          <p:nvPr>
            <p:ph type="sldNum" sz="quarter" idx="12"/>
          </p:nvPr>
        </p:nvSpPr>
        <p:spPr/>
        <p:txBody>
          <a:bodyPr/>
          <a:lstStyle/>
          <a:p>
            <a:fld id="{D57F1E4F-1CFF-5643-939E-02111984F565}" type="slidenum">
              <a:rPr lang="en-US" smtClean="0"/>
              <a:t>15</a:t>
            </a:fld>
            <a:endParaRPr lang="en-US" dirty="0"/>
          </a:p>
        </p:txBody>
      </p:sp>
      <p:pic>
        <p:nvPicPr>
          <p:cNvPr id="5" name="Picture 4">
            <a:extLst>
              <a:ext uri="{FF2B5EF4-FFF2-40B4-BE49-F238E27FC236}">
                <a16:creationId xmlns:a16="http://schemas.microsoft.com/office/drawing/2014/main" id="{979C71A9-F277-1043-9963-33A6CE5FC3D3}"/>
              </a:ext>
            </a:extLst>
          </p:cNvPr>
          <p:cNvPicPr>
            <a:picLocks noChangeAspect="1"/>
          </p:cNvPicPr>
          <p:nvPr/>
        </p:nvPicPr>
        <p:blipFill>
          <a:blip r:embed="rId2"/>
          <a:stretch>
            <a:fillRect/>
          </a:stretch>
        </p:blipFill>
        <p:spPr>
          <a:xfrm>
            <a:off x="997871" y="1443317"/>
            <a:ext cx="9118717" cy="5129278"/>
          </a:xfrm>
          <a:prstGeom prst="rect">
            <a:avLst/>
          </a:prstGeom>
        </p:spPr>
      </p:pic>
    </p:spTree>
    <p:extLst>
      <p:ext uri="{BB962C8B-B14F-4D97-AF65-F5344CB8AC3E}">
        <p14:creationId xmlns:p14="http://schemas.microsoft.com/office/powerpoint/2010/main" val="199738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891A9-0DD9-534A-A0E4-5570ACB939DA}"/>
              </a:ext>
            </a:extLst>
          </p:cNvPr>
          <p:cNvSpPr>
            <a:spLocks noGrp="1"/>
          </p:cNvSpPr>
          <p:nvPr>
            <p:ph type="title"/>
          </p:nvPr>
        </p:nvSpPr>
        <p:spPr/>
        <p:txBody>
          <a:bodyPr/>
          <a:lstStyle/>
          <a:p>
            <a:r>
              <a:rPr lang="en-US" dirty="0" err="1"/>
              <a:t>Javascript</a:t>
            </a:r>
            <a:endParaRPr lang="en-US" dirty="0"/>
          </a:p>
        </p:txBody>
      </p:sp>
      <p:sp>
        <p:nvSpPr>
          <p:cNvPr id="3" name="Content Placeholder 2">
            <a:extLst>
              <a:ext uri="{FF2B5EF4-FFF2-40B4-BE49-F238E27FC236}">
                <a16:creationId xmlns:a16="http://schemas.microsoft.com/office/drawing/2014/main" id="{5F5119A1-38EB-2344-A5BC-3586C037CB3A}"/>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5A3494EF-0969-7144-8984-2703BD34E187}"/>
              </a:ext>
            </a:extLst>
          </p:cNvPr>
          <p:cNvSpPr>
            <a:spLocks noGrp="1"/>
          </p:cNvSpPr>
          <p:nvPr>
            <p:ph type="sldNum" sz="quarter" idx="12"/>
          </p:nvPr>
        </p:nvSpPr>
        <p:spPr/>
        <p:txBody>
          <a:bodyPr/>
          <a:lstStyle/>
          <a:p>
            <a:fld id="{D57F1E4F-1CFF-5643-939E-02111984F565}" type="slidenum">
              <a:rPr lang="en-US" smtClean="0"/>
              <a:t>16</a:t>
            </a:fld>
            <a:endParaRPr lang="en-US" dirty="0"/>
          </a:p>
        </p:txBody>
      </p:sp>
      <p:pic>
        <p:nvPicPr>
          <p:cNvPr id="5" name="Picture 4">
            <a:extLst>
              <a:ext uri="{FF2B5EF4-FFF2-40B4-BE49-F238E27FC236}">
                <a16:creationId xmlns:a16="http://schemas.microsoft.com/office/drawing/2014/main" id="{4F44CF3E-2E33-C44B-AD8C-8AF5CF306EE3}"/>
              </a:ext>
            </a:extLst>
          </p:cNvPr>
          <p:cNvPicPr>
            <a:picLocks noChangeAspect="1"/>
          </p:cNvPicPr>
          <p:nvPr/>
        </p:nvPicPr>
        <p:blipFill>
          <a:blip r:embed="rId2"/>
          <a:stretch>
            <a:fillRect/>
          </a:stretch>
        </p:blipFill>
        <p:spPr>
          <a:xfrm>
            <a:off x="935767" y="1454728"/>
            <a:ext cx="9265920" cy="5212080"/>
          </a:xfrm>
          <a:prstGeom prst="rect">
            <a:avLst/>
          </a:prstGeom>
        </p:spPr>
      </p:pic>
    </p:spTree>
    <p:extLst>
      <p:ext uri="{BB962C8B-B14F-4D97-AF65-F5344CB8AC3E}">
        <p14:creationId xmlns:p14="http://schemas.microsoft.com/office/powerpoint/2010/main" val="15128347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6A86C-CDCB-9A4B-A954-2559A9C8E845}"/>
              </a:ext>
            </a:extLst>
          </p:cNvPr>
          <p:cNvSpPr>
            <a:spLocks noGrp="1"/>
          </p:cNvSpPr>
          <p:nvPr>
            <p:ph type="title"/>
          </p:nvPr>
        </p:nvSpPr>
        <p:spPr/>
        <p:txBody>
          <a:bodyPr/>
          <a:lstStyle/>
          <a:p>
            <a:r>
              <a:rPr lang="en-US" dirty="0"/>
              <a:t>Xamarin</a:t>
            </a:r>
          </a:p>
        </p:txBody>
      </p:sp>
      <p:sp>
        <p:nvSpPr>
          <p:cNvPr id="3" name="Content Placeholder 2">
            <a:extLst>
              <a:ext uri="{FF2B5EF4-FFF2-40B4-BE49-F238E27FC236}">
                <a16:creationId xmlns:a16="http://schemas.microsoft.com/office/drawing/2014/main" id="{80A0A9D0-3133-9C47-9199-5EE2DBF59801}"/>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95C9C0F7-D95C-454D-AD03-088539996633}"/>
              </a:ext>
            </a:extLst>
          </p:cNvPr>
          <p:cNvSpPr>
            <a:spLocks noGrp="1"/>
          </p:cNvSpPr>
          <p:nvPr>
            <p:ph type="sldNum" sz="quarter" idx="12"/>
          </p:nvPr>
        </p:nvSpPr>
        <p:spPr/>
        <p:txBody>
          <a:bodyPr/>
          <a:lstStyle/>
          <a:p>
            <a:fld id="{D57F1E4F-1CFF-5643-939E-02111984F565}" type="slidenum">
              <a:rPr lang="en-US" smtClean="0"/>
              <a:t>17</a:t>
            </a:fld>
            <a:endParaRPr lang="en-US" dirty="0"/>
          </a:p>
        </p:txBody>
      </p:sp>
      <p:pic>
        <p:nvPicPr>
          <p:cNvPr id="5" name="Picture 4">
            <a:extLst>
              <a:ext uri="{FF2B5EF4-FFF2-40B4-BE49-F238E27FC236}">
                <a16:creationId xmlns:a16="http://schemas.microsoft.com/office/drawing/2014/main" id="{FE17F892-1190-CF4C-8E7B-E4964CAC7BC4}"/>
              </a:ext>
            </a:extLst>
          </p:cNvPr>
          <p:cNvPicPr>
            <a:picLocks noChangeAspect="1"/>
          </p:cNvPicPr>
          <p:nvPr/>
        </p:nvPicPr>
        <p:blipFill>
          <a:blip r:embed="rId2"/>
          <a:stretch>
            <a:fillRect/>
          </a:stretch>
        </p:blipFill>
        <p:spPr>
          <a:xfrm>
            <a:off x="977331" y="1419918"/>
            <a:ext cx="9224356" cy="5188700"/>
          </a:xfrm>
          <a:prstGeom prst="rect">
            <a:avLst/>
          </a:prstGeom>
        </p:spPr>
      </p:pic>
    </p:spTree>
    <p:extLst>
      <p:ext uri="{BB962C8B-B14F-4D97-AF65-F5344CB8AC3E}">
        <p14:creationId xmlns:p14="http://schemas.microsoft.com/office/powerpoint/2010/main" val="26760815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0FDC8-C93A-AA43-84A9-CB4D99FE7383}"/>
              </a:ext>
            </a:extLst>
          </p:cNvPr>
          <p:cNvSpPr>
            <a:spLocks noGrp="1"/>
          </p:cNvSpPr>
          <p:nvPr>
            <p:ph type="title"/>
          </p:nvPr>
        </p:nvSpPr>
        <p:spPr/>
        <p:txBody>
          <a:bodyPr/>
          <a:lstStyle/>
          <a:p>
            <a:r>
              <a:rPr lang="en-US" dirty="0"/>
              <a:t>Flutter</a:t>
            </a:r>
          </a:p>
        </p:txBody>
      </p:sp>
      <p:sp>
        <p:nvSpPr>
          <p:cNvPr id="3" name="Content Placeholder 2">
            <a:extLst>
              <a:ext uri="{FF2B5EF4-FFF2-40B4-BE49-F238E27FC236}">
                <a16:creationId xmlns:a16="http://schemas.microsoft.com/office/drawing/2014/main" id="{0B596E2E-F144-0843-9B22-6CE6D02135CF}"/>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57A670E1-DB8E-694F-9969-0A685C97BD27}"/>
              </a:ext>
            </a:extLst>
          </p:cNvPr>
          <p:cNvSpPr>
            <a:spLocks noGrp="1"/>
          </p:cNvSpPr>
          <p:nvPr>
            <p:ph type="sldNum" sz="quarter" idx="12"/>
          </p:nvPr>
        </p:nvSpPr>
        <p:spPr/>
        <p:txBody>
          <a:bodyPr/>
          <a:lstStyle/>
          <a:p>
            <a:fld id="{D57F1E4F-1CFF-5643-939E-02111984F565}" type="slidenum">
              <a:rPr lang="en-US" smtClean="0"/>
              <a:t>18</a:t>
            </a:fld>
            <a:endParaRPr lang="en-US" dirty="0"/>
          </a:p>
        </p:txBody>
      </p:sp>
      <p:pic>
        <p:nvPicPr>
          <p:cNvPr id="5" name="Picture 4">
            <a:extLst>
              <a:ext uri="{FF2B5EF4-FFF2-40B4-BE49-F238E27FC236}">
                <a16:creationId xmlns:a16="http://schemas.microsoft.com/office/drawing/2014/main" id="{FC7030B9-FF2D-3948-841F-C833891219CE}"/>
              </a:ext>
            </a:extLst>
          </p:cNvPr>
          <p:cNvPicPr>
            <a:picLocks noChangeAspect="1"/>
          </p:cNvPicPr>
          <p:nvPr/>
        </p:nvPicPr>
        <p:blipFill>
          <a:blip r:embed="rId2"/>
          <a:stretch>
            <a:fillRect/>
          </a:stretch>
        </p:blipFill>
        <p:spPr>
          <a:xfrm>
            <a:off x="796963" y="1384962"/>
            <a:ext cx="9404724" cy="5290157"/>
          </a:xfrm>
          <a:prstGeom prst="rect">
            <a:avLst/>
          </a:prstGeom>
        </p:spPr>
      </p:pic>
    </p:spTree>
    <p:extLst>
      <p:ext uri="{BB962C8B-B14F-4D97-AF65-F5344CB8AC3E}">
        <p14:creationId xmlns:p14="http://schemas.microsoft.com/office/powerpoint/2010/main" val="779303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Requirements</a:t>
            </a:r>
            <a:endParaRPr lang="et-EE" dirty="0"/>
          </a:p>
        </p:txBody>
      </p:sp>
      <p:sp>
        <p:nvSpPr>
          <p:cNvPr id="3" name="Content Placeholder 2"/>
          <p:cNvSpPr>
            <a:spLocks noGrp="1"/>
          </p:cNvSpPr>
          <p:nvPr>
            <p:ph idx="1"/>
          </p:nvPr>
        </p:nvSpPr>
        <p:spPr/>
        <p:txBody>
          <a:bodyPr/>
          <a:lstStyle/>
          <a:p>
            <a:r>
              <a:rPr lang="en-US" dirty="0"/>
              <a:t>Development environment </a:t>
            </a:r>
          </a:p>
          <a:p>
            <a:pPr lvl="1"/>
            <a:r>
              <a:rPr lang="en-US" dirty="0" err="1"/>
              <a:t>Xcode</a:t>
            </a:r>
            <a:r>
              <a:rPr lang="en-US" dirty="0"/>
              <a:t>, Android Studio, VS Code, VS enterprise, OSX VS</a:t>
            </a:r>
          </a:p>
          <a:p>
            <a:pPr lvl="1"/>
            <a:r>
              <a:rPr lang="en-US" dirty="0"/>
              <a:t>OSX required for iOS. Can be virtual or rented.</a:t>
            </a:r>
          </a:p>
          <a:p>
            <a:r>
              <a:rPr lang="en-US" dirty="0"/>
              <a:t>Personal Android/iOS device – (phone/tablet) strongly recommended</a:t>
            </a:r>
          </a:p>
          <a:p>
            <a:r>
              <a:rPr lang="en-US" dirty="0"/>
              <a:t>Use personal laptop for development (or RDP to somewhere)</a:t>
            </a:r>
          </a:p>
          <a:p>
            <a:pPr lvl="1"/>
            <a:r>
              <a:rPr lang="en-US" dirty="0"/>
              <a:t>Cant really use school computers – lots of latest different software tools needed.</a:t>
            </a:r>
          </a:p>
        </p:txBody>
      </p:sp>
      <p:sp>
        <p:nvSpPr>
          <p:cNvPr id="4" name="Slide Number Placeholder 3"/>
          <p:cNvSpPr>
            <a:spLocks noGrp="1"/>
          </p:cNvSpPr>
          <p:nvPr>
            <p:ph type="sldNum" sz="quarter" idx="12"/>
          </p:nvPr>
        </p:nvSpPr>
        <p:spPr/>
        <p:txBody>
          <a:bodyPr/>
          <a:lstStyle/>
          <a:p>
            <a:fld id="{D57F1E4F-1CFF-5643-939E-02111984F565}" type="slidenum">
              <a:rPr lang="en-US" smtClean="0"/>
              <a:t>2</a:t>
            </a:fld>
            <a:endParaRPr lang="en-US" dirty="0"/>
          </a:p>
        </p:txBody>
      </p:sp>
    </p:spTree>
    <p:extLst>
      <p:ext uri="{BB962C8B-B14F-4D97-AF65-F5344CB8AC3E}">
        <p14:creationId xmlns:p14="http://schemas.microsoft.com/office/powerpoint/2010/main" val="3439055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D0A0F-F05D-7046-87A9-15113DB0C6FD}"/>
              </a:ext>
            </a:extLst>
          </p:cNvPr>
          <p:cNvSpPr>
            <a:spLocks noGrp="1"/>
          </p:cNvSpPr>
          <p:nvPr>
            <p:ph type="title"/>
          </p:nvPr>
        </p:nvSpPr>
        <p:spPr/>
        <p:txBody>
          <a:bodyPr/>
          <a:lstStyle/>
          <a:p>
            <a:r>
              <a:rPr lang="en-US" dirty="0"/>
              <a:t>Skills needed (and/or learned)</a:t>
            </a:r>
          </a:p>
        </p:txBody>
      </p:sp>
      <p:sp>
        <p:nvSpPr>
          <p:cNvPr id="3" name="Content Placeholder 2">
            <a:extLst>
              <a:ext uri="{FF2B5EF4-FFF2-40B4-BE49-F238E27FC236}">
                <a16:creationId xmlns:a16="http://schemas.microsoft.com/office/drawing/2014/main" id="{98343DD5-14D2-6946-A3A5-14211E629D1C}"/>
              </a:ext>
            </a:extLst>
          </p:cNvPr>
          <p:cNvSpPr>
            <a:spLocks noGrp="1"/>
          </p:cNvSpPr>
          <p:nvPr>
            <p:ph idx="1"/>
          </p:nvPr>
        </p:nvSpPr>
        <p:spPr/>
        <p:txBody>
          <a:bodyPr/>
          <a:lstStyle/>
          <a:p>
            <a:r>
              <a:rPr lang="en-US" dirty="0"/>
              <a:t>HTML and CSS (html5, css3, web worker, </a:t>
            </a:r>
            <a:r>
              <a:rPr lang="en-US" dirty="0" err="1"/>
              <a:t>IndexedDB</a:t>
            </a:r>
            <a:r>
              <a:rPr lang="en-US" dirty="0"/>
              <a:t>)</a:t>
            </a:r>
          </a:p>
          <a:p>
            <a:r>
              <a:rPr lang="en-US" dirty="0" err="1"/>
              <a:t>Javascript</a:t>
            </a:r>
            <a:r>
              <a:rPr lang="en-US" dirty="0"/>
              <a:t> (async, promises, modules)</a:t>
            </a:r>
          </a:p>
          <a:p>
            <a:r>
              <a:rPr lang="en-US" dirty="0"/>
              <a:t>Typescript</a:t>
            </a:r>
          </a:p>
          <a:p>
            <a:r>
              <a:rPr lang="en-US" dirty="0"/>
              <a:t>Modern frontend development tools and frameworks</a:t>
            </a:r>
            <a:br>
              <a:rPr lang="en-US" dirty="0"/>
            </a:br>
            <a:r>
              <a:rPr lang="en-US" dirty="0"/>
              <a:t>webpack, node, </a:t>
            </a:r>
            <a:r>
              <a:rPr lang="en-US" dirty="0" err="1"/>
              <a:t>npm</a:t>
            </a:r>
            <a:r>
              <a:rPr lang="en-US" dirty="0"/>
              <a:t>, </a:t>
            </a:r>
            <a:r>
              <a:rPr lang="en-US" dirty="0" err="1"/>
              <a:t>uglify</a:t>
            </a:r>
            <a:r>
              <a:rPr lang="en-US" dirty="0"/>
              <a:t>, react, </a:t>
            </a:r>
            <a:r>
              <a:rPr lang="en-US" dirty="0" err="1"/>
              <a:t>vue</a:t>
            </a:r>
            <a:r>
              <a:rPr lang="en-US" dirty="0"/>
              <a:t>, angular, </a:t>
            </a:r>
            <a:r>
              <a:rPr lang="en-US" dirty="0" err="1"/>
              <a:t>etc</a:t>
            </a:r>
            <a:endParaRPr lang="en-US" dirty="0"/>
          </a:p>
          <a:p>
            <a:r>
              <a:rPr lang="en-US" dirty="0"/>
              <a:t>Java</a:t>
            </a:r>
          </a:p>
          <a:p>
            <a:r>
              <a:rPr lang="en-US" dirty="0"/>
              <a:t>C#</a:t>
            </a:r>
          </a:p>
          <a:p>
            <a:r>
              <a:rPr lang="en-US" dirty="0"/>
              <a:t>Swift</a:t>
            </a:r>
          </a:p>
        </p:txBody>
      </p:sp>
      <p:sp>
        <p:nvSpPr>
          <p:cNvPr id="4" name="Slide Number Placeholder 3">
            <a:extLst>
              <a:ext uri="{FF2B5EF4-FFF2-40B4-BE49-F238E27FC236}">
                <a16:creationId xmlns:a16="http://schemas.microsoft.com/office/drawing/2014/main" id="{4CE5474E-3A5C-AF4F-AE18-9285212139C7}"/>
              </a:ext>
            </a:extLst>
          </p:cNvPr>
          <p:cNvSpPr>
            <a:spLocks noGrp="1"/>
          </p:cNvSpPr>
          <p:nvPr>
            <p:ph type="sldNum" sz="quarter" idx="12"/>
          </p:nvPr>
        </p:nvSpPr>
        <p:spPr/>
        <p:txBody>
          <a:bodyPr/>
          <a:lstStyle/>
          <a:p>
            <a:fld id="{D57F1E4F-1CFF-5643-939E-02111984F565}" type="slidenum">
              <a:rPr lang="en-US" smtClean="0"/>
              <a:t>3</a:t>
            </a:fld>
            <a:endParaRPr lang="en-US" dirty="0"/>
          </a:p>
        </p:txBody>
      </p:sp>
    </p:spTree>
    <p:extLst>
      <p:ext uri="{BB962C8B-B14F-4D97-AF65-F5344CB8AC3E}">
        <p14:creationId xmlns:p14="http://schemas.microsoft.com/office/powerpoint/2010/main" val="729562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DFDBB-E572-C948-A24E-EA4046681153}"/>
              </a:ext>
            </a:extLst>
          </p:cNvPr>
          <p:cNvSpPr>
            <a:spLocks noGrp="1"/>
          </p:cNvSpPr>
          <p:nvPr>
            <p:ph type="title"/>
          </p:nvPr>
        </p:nvSpPr>
        <p:spPr/>
        <p:txBody>
          <a:bodyPr/>
          <a:lstStyle/>
          <a:p>
            <a:r>
              <a:rPr lang="en-US" dirty="0"/>
              <a:t>Grading – Pass/Fail</a:t>
            </a:r>
          </a:p>
        </p:txBody>
      </p:sp>
      <p:sp>
        <p:nvSpPr>
          <p:cNvPr id="3" name="Content Placeholder 2">
            <a:extLst>
              <a:ext uri="{FF2B5EF4-FFF2-40B4-BE49-F238E27FC236}">
                <a16:creationId xmlns:a16="http://schemas.microsoft.com/office/drawing/2014/main" id="{07C48BE5-BAB4-A44E-9346-968F751FC37B}"/>
              </a:ext>
            </a:extLst>
          </p:cNvPr>
          <p:cNvSpPr>
            <a:spLocks noGrp="1"/>
          </p:cNvSpPr>
          <p:nvPr>
            <p:ph idx="1"/>
          </p:nvPr>
        </p:nvSpPr>
        <p:spPr/>
        <p:txBody>
          <a:bodyPr/>
          <a:lstStyle/>
          <a:p>
            <a:r>
              <a:rPr lang="en-US" dirty="0"/>
              <a:t>Projects in git - </a:t>
            </a:r>
            <a:r>
              <a:rPr lang="en-US" dirty="0">
                <a:hlinkClick r:id="rId2"/>
              </a:rPr>
              <a:t>https://gitlab.cs.ttu.ee</a:t>
            </a:r>
            <a:r>
              <a:rPr lang="en-US" dirty="0"/>
              <a:t> – log in with Uni-ID</a:t>
            </a:r>
          </a:p>
          <a:p>
            <a:pPr lvl="1"/>
            <a:r>
              <a:rPr lang="en-US" dirty="0"/>
              <a:t>Git repo has to be named exactly: </a:t>
            </a:r>
            <a:r>
              <a:rPr lang="et-EE" b="1" dirty="0"/>
              <a:t>icd0018-2019f</a:t>
            </a:r>
          </a:p>
          <a:p>
            <a:endParaRPr lang="en-US" dirty="0"/>
          </a:p>
          <a:p>
            <a:r>
              <a:rPr lang="en-US" dirty="0"/>
              <a:t>Grade is based on projects (all mandatory)</a:t>
            </a:r>
          </a:p>
          <a:p>
            <a:r>
              <a:rPr lang="en-US" dirty="0"/>
              <a:t>2-3-X projects on every technology </a:t>
            </a:r>
            <a:endParaRPr lang="et-EE" dirty="0"/>
          </a:p>
          <a:p>
            <a:endParaRPr lang="en-US" dirty="0"/>
          </a:p>
          <a:p>
            <a:r>
              <a:rPr lang="en-US" dirty="0"/>
              <a:t>Demo projects</a:t>
            </a:r>
          </a:p>
          <a:p>
            <a:pPr lvl="1"/>
            <a:r>
              <a:rPr lang="en-US" dirty="0">
                <a:hlinkClick r:id="rId3"/>
              </a:rPr>
              <a:t>http://git.akaver.com/hybrid-mobile-apps-2019-fall</a:t>
            </a:r>
            <a:endParaRPr lang="en-US" dirty="0"/>
          </a:p>
          <a:p>
            <a:pPr marL="457200" lvl="1"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CEE558FE-CC7E-414F-B914-FAD47D219D73}"/>
              </a:ext>
            </a:extLst>
          </p:cNvPr>
          <p:cNvSpPr>
            <a:spLocks noGrp="1"/>
          </p:cNvSpPr>
          <p:nvPr>
            <p:ph type="sldNum" sz="quarter" idx="12"/>
          </p:nvPr>
        </p:nvSpPr>
        <p:spPr/>
        <p:txBody>
          <a:bodyPr/>
          <a:lstStyle/>
          <a:p>
            <a:fld id="{D57F1E4F-1CFF-5643-939E-02111984F565}" type="slidenum">
              <a:rPr lang="en-US" smtClean="0"/>
              <a:t>4</a:t>
            </a:fld>
            <a:endParaRPr lang="en-US" dirty="0"/>
          </a:p>
        </p:txBody>
      </p:sp>
    </p:spTree>
    <p:extLst>
      <p:ext uri="{BB962C8B-B14F-4D97-AF65-F5344CB8AC3E}">
        <p14:creationId xmlns:p14="http://schemas.microsoft.com/office/powerpoint/2010/main" val="2362741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44189-4F42-3640-AFE2-1E049FA873AC}"/>
              </a:ext>
            </a:extLst>
          </p:cNvPr>
          <p:cNvSpPr>
            <a:spLocks noGrp="1"/>
          </p:cNvSpPr>
          <p:nvPr>
            <p:ph type="title"/>
          </p:nvPr>
        </p:nvSpPr>
        <p:spPr/>
        <p:txBody>
          <a:bodyPr/>
          <a:lstStyle/>
          <a:p>
            <a:r>
              <a:rPr lang="en-US" dirty="0"/>
              <a:t>Communication</a:t>
            </a:r>
          </a:p>
        </p:txBody>
      </p:sp>
      <p:sp>
        <p:nvSpPr>
          <p:cNvPr id="3" name="Content Placeholder 2">
            <a:extLst>
              <a:ext uri="{FF2B5EF4-FFF2-40B4-BE49-F238E27FC236}">
                <a16:creationId xmlns:a16="http://schemas.microsoft.com/office/drawing/2014/main" id="{D3CAE1D9-F11D-5544-8BBD-12478C2F6D0B}"/>
              </a:ext>
            </a:extLst>
          </p:cNvPr>
          <p:cNvSpPr>
            <a:spLocks noGrp="1"/>
          </p:cNvSpPr>
          <p:nvPr>
            <p:ph idx="1"/>
          </p:nvPr>
        </p:nvSpPr>
        <p:spPr/>
        <p:txBody>
          <a:bodyPr/>
          <a:lstStyle/>
          <a:p>
            <a:r>
              <a:rPr lang="en-US" dirty="0">
                <a:hlinkClick r:id="rId2"/>
              </a:rPr>
              <a:t>http://enos.Itcollege.ee/~akaver/HybridMobileApps</a:t>
            </a:r>
            <a:endParaRPr lang="en-US" dirty="0"/>
          </a:p>
          <a:p>
            <a:pPr lvl="1"/>
            <a:r>
              <a:rPr lang="en-US" dirty="0"/>
              <a:t>Slides, echo360, homework descriptions, </a:t>
            </a:r>
            <a:r>
              <a:rPr lang="en-US" dirty="0" err="1"/>
              <a:t>etc</a:t>
            </a:r>
            <a:r>
              <a:rPr lang="en-US" dirty="0"/>
              <a:t>…</a:t>
            </a:r>
            <a:br>
              <a:rPr lang="en-US" dirty="0"/>
            </a:br>
            <a:endParaRPr lang="en-US" dirty="0"/>
          </a:p>
          <a:p>
            <a:r>
              <a:rPr lang="en-US" dirty="0"/>
              <a:t>Discord chat: </a:t>
            </a:r>
            <a:r>
              <a:rPr lang="en-US" dirty="0">
                <a:hlinkClick r:id="rId3"/>
              </a:rPr>
              <a:t>https://discord.gg/P8fRrq</a:t>
            </a:r>
            <a:br>
              <a:rPr lang="en-US" dirty="0"/>
            </a:br>
            <a:br>
              <a:rPr lang="en-US" dirty="0"/>
            </a:br>
            <a:r>
              <a:rPr lang="en-US" dirty="0"/>
              <a:t>Using your real name and Uni-ID is mandatory!</a:t>
            </a:r>
            <a:br>
              <a:rPr lang="en-US" dirty="0"/>
            </a:br>
            <a:r>
              <a:rPr lang="en-US" dirty="0"/>
              <a:t>Andres Käver (</a:t>
            </a:r>
            <a:r>
              <a:rPr lang="en-US" dirty="0" err="1"/>
              <a:t>Andres.Kaver</a:t>
            </a:r>
            <a:r>
              <a:rPr lang="en-US" dirty="0"/>
              <a:t>)</a:t>
            </a:r>
          </a:p>
          <a:p>
            <a:pPr marL="457200" lvl="1" indent="0">
              <a:buNone/>
            </a:pPr>
            <a:endParaRPr lang="en-US" dirty="0"/>
          </a:p>
          <a:p>
            <a:r>
              <a:rPr lang="en-US" dirty="0"/>
              <a:t>Skype: </a:t>
            </a:r>
            <a:r>
              <a:rPr lang="en-US" dirty="0" err="1"/>
              <a:t>akaver</a:t>
            </a:r>
            <a:endParaRPr lang="en-US" dirty="0"/>
          </a:p>
          <a:p>
            <a:r>
              <a:rPr lang="en-US" dirty="0"/>
              <a:t>Email: </a:t>
            </a:r>
            <a:r>
              <a:rPr lang="en-US" dirty="0">
                <a:hlinkClick r:id="rId4"/>
              </a:rPr>
              <a:t>akaver@itcollege.ee</a:t>
            </a: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253E1899-B700-AE44-B2B4-D8DDADC39A64}"/>
              </a:ext>
            </a:extLst>
          </p:cNvPr>
          <p:cNvSpPr>
            <a:spLocks noGrp="1"/>
          </p:cNvSpPr>
          <p:nvPr>
            <p:ph type="sldNum" sz="quarter" idx="12"/>
          </p:nvPr>
        </p:nvSpPr>
        <p:spPr/>
        <p:txBody>
          <a:bodyPr/>
          <a:lstStyle/>
          <a:p>
            <a:fld id="{D57F1E4F-1CFF-5643-939E-02111984F565}" type="slidenum">
              <a:rPr lang="en-US" smtClean="0"/>
              <a:t>5</a:t>
            </a:fld>
            <a:endParaRPr lang="en-US" dirty="0"/>
          </a:p>
        </p:txBody>
      </p:sp>
    </p:spTree>
    <p:extLst>
      <p:ext uri="{BB962C8B-B14F-4D97-AF65-F5344CB8AC3E}">
        <p14:creationId xmlns:p14="http://schemas.microsoft.com/office/powerpoint/2010/main" val="2334370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Mobile OS market share</a:t>
            </a:r>
            <a:endParaRPr lang="et-EE" dirty="0"/>
          </a:p>
        </p:txBody>
      </p:sp>
      <p:sp>
        <p:nvSpPr>
          <p:cNvPr id="4" name="Slide Number Placeholder 3"/>
          <p:cNvSpPr>
            <a:spLocks noGrp="1"/>
          </p:cNvSpPr>
          <p:nvPr>
            <p:ph type="sldNum" sz="quarter" idx="12"/>
          </p:nvPr>
        </p:nvSpPr>
        <p:spPr/>
        <p:txBody>
          <a:bodyPr/>
          <a:lstStyle/>
          <a:p>
            <a:fld id="{D57F1E4F-1CFF-5643-939E-02111984F565}" type="slidenum">
              <a:rPr lang="en-US" smtClean="0"/>
              <a:t>6</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23580" y="1295683"/>
            <a:ext cx="9249784" cy="5345977"/>
          </a:xfrm>
          <a:prstGeom prst="rect">
            <a:avLst/>
          </a:prstGeom>
        </p:spPr>
      </p:pic>
    </p:spTree>
    <p:extLst>
      <p:ext uri="{BB962C8B-B14F-4D97-AF65-F5344CB8AC3E}">
        <p14:creationId xmlns:p14="http://schemas.microsoft.com/office/powerpoint/2010/main" val="2295147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Tablet OS market share</a:t>
            </a:r>
            <a:endParaRPr lang="et-EE" dirty="0"/>
          </a:p>
        </p:txBody>
      </p:sp>
      <p:sp>
        <p:nvSpPr>
          <p:cNvPr id="4" name="Slide Number Placeholder 3"/>
          <p:cNvSpPr>
            <a:spLocks noGrp="1"/>
          </p:cNvSpPr>
          <p:nvPr>
            <p:ph type="sldNum" sz="quarter" idx="12"/>
          </p:nvPr>
        </p:nvSpPr>
        <p:spPr/>
        <p:txBody>
          <a:bodyPr/>
          <a:lstStyle/>
          <a:p>
            <a:fld id="{D57F1E4F-1CFF-5643-939E-02111984F565}" type="slidenum">
              <a:rPr lang="en-US" smtClean="0"/>
              <a:t>7</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20497" y="1216854"/>
            <a:ext cx="9330337" cy="5392533"/>
          </a:xfrm>
          <a:prstGeom prst="rect">
            <a:avLst/>
          </a:prstGeom>
        </p:spPr>
      </p:pic>
    </p:spTree>
    <p:extLst>
      <p:ext uri="{BB962C8B-B14F-4D97-AF65-F5344CB8AC3E}">
        <p14:creationId xmlns:p14="http://schemas.microsoft.com/office/powerpoint/2010/main" val="3671282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71022-3451-3843-A097-C6319A3FB7E6}"/>
              </a:ext>
            </a:extLst>
          </p:cNvPr>
          <p:cNvSpPr>
            <a:spLocks noGrp="1"/>
          </p:cNvSpPr>
          <p:nvPr>
            <p:ph type="title"/>
          </p:nvPr>
        </p:nvSpPr>
        <p:spPr/>
        <p:txBody>
          <a:bodyPr/>
          <a:lstStyle/>
          <a:p>
            <a:r>
              <a:rPr lang="en-US" dirty="0"/>
              <a:t>Hybrid Dev Platforms</a:t>
            </a:r>
          </a:p>
        </p:txBody>
      </p:sp>
      <p:sp>
        <p:nvSpPr>
          <p:cNvPr id="3" name="Content Placeholder 2">
            <a:extLst>
              <a:ext uri="{FF2B5EF4-FFF2-40B4-BE49-F238E27FC236}">
                <a16:creationId xmlns:a16="http://schemas.microsoft.com/office/drawing/2014/main" id="{C2828FDF-57F9-F14F-835C-E6DF412346D1}"/>
              </a:ext>
            </a:extLst>
          </p:cNvPr>
          <p:cNvSpPr>
            <a:spLocks noGrp="1"/>
          </p:cNvSpPr>
          <p:nvPr>
            <p:ph idx="1"/>
          </p:nvPr>
        </p:nvSpPr>
        <p:spPr/>
        <p:txBody>
          <a:bodyPr/>
          <a:lstStyle/>
          <a:p>
            <a:r>
              <a:rPr lang="en-US" dirty="0"/>
              <a:t>React Native, </a:t>
            </a:r>
            <a:r>
              <a:rPr lang="en-US" dirty="0" err="1"/>
              <a:t>NativeScript</a:t>
            </a:r>
            <a:r>
              <a:rPr lang="en-US" dirty="0"/>
              <a:t>, Titanium</a:t>
            </a:r>
          </a:p>
          <a:p>
            <a:r>
              <a:rPr lang="en-US" dirty="0"/>
              <a:t>Flutter</a:t>
            </a:r>
          </a:p>
          <a:p>
            <a:r>
              <a:rPr lang="en-US" dirty="0"/>
              <a:t>Ionic, Cordova, PhoneGap</a:t>
            </a:r>
          </a:p>
          <a:p>
            <a:r>
              <a:rPr lang="en-US" dirty="0"/>
              <a:t>Xamarin</a:t>
            </a:r>
          </a:p>
          <a:p>
            <a:r>
              <a:rPr lang="en-US" dirty="0"/>
              <a:t>Progressive Web Apps</a:t>
            </a:r>
          </a:p>
          <a:p>
            <a:endParaRPr lang="en-US" dirty="0"/>
          </a:p>
          <a:p>
            <a:r>
              <a:rPr lang="en-US" dirty="0"/>
              <a:t>And many more – Framework7, Mobile Angular UI, </a:t>
            </a:r>
            <a:r>
              <a:rPr lang="en-US" dirty="0" err="1"/>
              <a:t>Onsen</a:t>
            </a:r>
            <a:r>
              <a:rPr lang="en-US" dirty="0"/>
              <a:t> UI, Sencha, Kendo UI, Quasar</a:t>
            </a:r>
          </a:p>
        </p:txBody>
      </p:sp>
      <p:sp>
        <p:nvSpPr>
          <p:cNvPr id="4" name="Slide Number Placeholder 3">
            <a:extLst>
              <a:ext uri="{FF2B5EF4-FFF2-40B4-BE49-F238E27FC236}">
                <a16:creationId xmlns:a16="http://schemas.microsoft.com/office/drawing/2014/main" id="{493568D8-3E50-024B-A20D-750D3715AC9F}"/>
              </a:ext>
            </a:extLst>
          </p:cNvPr>
          <p:cNvSpPr>
            <a:spLocks noGrp="1"/>
          </p:cNvSpPr>
          <p:nvPr>
            <p:ph type="sldNum" sz="quarter" idx="12"/>
          </p:nvPr>
        </p:nvSpPr>
        <p:spPr/>
        <p:txBody>
          <a:bodyPr/>
          <a:lstStyle/>
          <a:p>
            <a:fld id="{D57F1E4F-1CFF-5643-939E-02111984F565}" type="slidenum">
              <a:rPr lang="en-US" smtClean="0"/>
              <a:t>8</a:t>
            </a:fld>
            <a:endParaRPr lang="en-US" dirty="0"/>
          </a:p>
        </p:txBody>
      </p:sp>
    </p:spTree>
    <p:extLst>
      <p:ext uri="{BB962C8B-B14F-4D97-AF65-F5344CB8AC3E}">
        <p14:creationId xmlns:p14="http://schemas.microsoft.com/office/powerpoint/2010/main" val="858074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F0406-7D51-3A4B-ABF5-3A3CA322C912}"/>
              </a:ext>
            </a:extLst>
          </p:cNvPr>
          <p:cNvSpPr>
            <a:spLocks noGrp="1"/>
          </p:cNvSpPr>
          <p:nvPr>
            <p:ph type="title"/>
          </p:nvPr>
        </p:nvSpPr>
        <p:spPr/>
        <p:txBody>
          <a:bodyPr/>
          <a:lstStyle/>
          <a:p>
            <a:r>
              <a:rPr lang="en-US" dirty="0"/>
              <a:t>React Native</a:t>
            </a:r>
          </a:p>
        </p:txBody>
      </p:sp>
      <p:sp>
        <p:nvSpPr>
          <p:cNvPr id="3" name="Content Placeholder 2">
            <a:extLst>
              <a:ext uri="{FF2B5EF4-FFF2-40B4-BE49-F238E27FC236}">
                <a16:creationId xmlns:a16="http://schemas.microsoft.com/office/drawing/2014/main" id="{C798CD4E-1B85-CE46-9F4F-A405AB7614BF}"/>
              </a:ext>
            </a:extLst>
          </p:cNvPr>
          <p:cNvSpPr>
            <a:spLocks noGrp="1"/>
          </p:cNvSpPr>
          <p:nvPr>
            <p:ph idx="1"/>
          </p:nvPr>
        </p:nvSpPr>
        <p:spPr/>
        <p:txBody>
          <a:bodyPr/>
          <a:lstStyle/>
          <a:p>
            <a:r>
              <a:rPr lang="en-US" dirty="0"/>
              <a:t>React Native</a:t>
            </a:r>
          </a:p>
          <a:p>
            <a:pPr lvl="1"/>
            <a:r>
              <a:rPr lang="en-US" dirty="0"/>
              <a:t>React Native is a JavaScript framework for writing real, natively rendering mobile applications for iOS and Android. </a:t>
            </a:r>
          </a:p>
          <a:p>
            <a:pPr lvl="1"/>
            <a:r>
              <a:rPr lang="en-US" dirty="0"/>
              <a:t>Based on React, Facebook’s JS library for building user interfaces</a:t>
            </a:r>
          </a:p>
          <a:p>
            <a:pPr lvl="1"/>
            <a:r>
              <a:rPr lang="en-US" dirty="0"/>
              <a:t>React Native applications are written using a mixture of JavaScript and XML-</a:t>
            </a:r>
            <a:r>
              <a:rPr lang="en-US" dirty="0" err="1"/>
              <a:t>esque</a:t>
            </a:r>
            <a:r>
              <a:rPr lang="en-US" dirty="0"/>
              <a:t> markup – JSX</a:t>
            </a:r>
          </a:p>
          <a:p>
            <a:pPr lvl="1"/>
            <a:r>
              <a:rPr lang="en-US" dirty="0"/>
              <a:t>React Native “bridge” invokes the native rendering APIs in Objective-C (for iOS) or Java (for Android).</a:t>
            </a:r>
          </a:p>
          <a:p>
            <a:pPr lvl="1"/>
            <a:r>
              <a:rPr lang="en-US" dirty="0"/>
              <a:t>React Native also exposes JavaScript interfaces for platform APIs, apps can access platform features – GPS, Camera, Motion</a:t>
            </a:r>
          </a:p>
          <a:p>
            <a:pPr lvl="1"/>
            <a:endParaRPr lang="en-US" dirty="0"/>
          </a:p>
        </p:txBody>
      </p:sp>
      <p:sp>
        <p:nvSpPr>
          <p:cNvPr id="4" name="Slide Number Placeholder 3">
            <a:extLst>
              <a:ext uri="{FF2B5EF4-FFF2-40B4-BE49-F238E27FC236}">
                <a16:creationId xmlns:a16="http://schemas.microsoft.com/office/drawing/2014/main" id="{1B417C8F-E77D-D545-98D7-01E6AD56B93E}"/>
              </a:ext>
            </a:extLst>
          </p:cNvPr>
          <p:cNvSpPr>
            <a:spLocks noGrp="1"/>
          </p:cNvSpPr>
          <p:nvPr>
            <p:ph type="sldNum" sz="quarter" idx="12"/>
          </p:nvPr>
        </p:nvSpPr>
        <p:spPr/>
        <p:txBody>
          <a:bodyPr/>
          <a:lstStyle/>
          <a:p>
            <a:fld id="{D57F1E4F-1CFF-5643-939E-02111984F565}" type="slidenum">
              <a:rPr lang="en-US" smtClean="0"/>
              <a:t>9</a:t>
            </a:fld>
            <a:endParaRPr lang="en-US" dirty="0"/>
          </a:p>
        </p:txBody>
      </p:sp>
    </p:spTree>
    <p:extLst>
      <p:ext uri="{BB962C8B-B14F-4D97-AF65-F5344CB8AC3E}">
        <p14:creationId xmlns:p14="http://schemas.microsoft.com/office/powerpoint/2010/main" val="35632425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8510</TotalTime>
  <Words>788</Words>
  <Application>Microsoft Macintosh PowerPoint</Application>
  <PresentationFormat>Widescreen</PresentationFormat>
  <Paragraphs>100</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Century Gothic</vt:lpstr>
      <vt:lpstr>Wingdings 3</vt:lpstr>
      <vt:lpstr>Ion</vt:lpstr>
      <vt:lpstr>Hybrid Mobile Applications - ICD0018</vt:lpstr>
      <vt:lpstr>Requirements</vt:lpstr>
      <vt:lpstr>Skills needed (and/or learned)</vt:lpstr>
      <vt:lpstr>Grading – Pass/Fail</vt:lpstr>
      <vt:lpstr>Communication</vt:lpstr>
      <vt:lpstr>Mobile OS market share</vt:lpstr>
      <vt:lpstr>Tablet OS market share</vt:lpstr>
      <vt:lpstr>Hybrid Dev Platforms</vt:lpstr>
      <vt:lpstr>React Native</vt:lpstr>
      <vt:lpstr>NativeScript</vt:lpstr>
      <vt:lpstr>Flutter</vt:lpstr>
      <vt:lpstr>Xamarin</vt:lpstr>
      <vt:lpstr>Ionic, PhoneGap, Cordova</vt:lpstr>
      <vt:lpstr>Progressive Web Apps</vt:lpstr>
      <vt:lpstr>Native development</vt:lpstr>
      <vt:lpstr>Javascript</vt:lpstr>
      <vt:lpstr>Xamarin</vt:lpstr>
      <vt:lpstr>Flutter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Mobile Software Development for Android - I397</dc:title>
  <dc:creator>andres käver</dc:creator>
  <cp:lastModifiedBy>Andres Käver</cp:lastModifiedBy>
  <cp:revision>86</cp:revision>
  <dcterms:created xsi:type="dcterms:W3CDTF">2015-10-15T12:35:18Z</dcterms:created>
  <dcterms:modified xsi:type="dcterms:W3CDTF">2019-09-06T19:03:44Z</dcterms:modified>
</cp:coreProperties>
</file>