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81" r:id="rId10"/>
    <p:sldId id="277" r:id="rId11"/>
    <p:sldId id="278" r:id="rId12"/>
    <p:sldId id="279" r:id="rId13"/>
    <p:sldId id="280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40" autoAdjust="0"/>
    <p:restoredTop sz="94660"/>
  </p:normalViewPr>
  <p:slideViewPr>
    <p:cSldViewPr snapToGrid="0">
      <p:cViewPr varScale="1">
        <p:scale>
          <a:sx n="91" d="100"/>
          <a:sy n="91" d="100"/>
        </p:scale>
        <p:origin x="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19.09.19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9/19/19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yogalayout.com/playground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mjs.com/search?q=react-native&amp;page=1&amp;ranking=optimal" TargetMode="External"/><Relationship Id="rId2" Type="http://schemas.openxmlformats.org/officeDocument/2006/relationships/hyperlink" Target="http://www.awesome-react-nativ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Hybrid Mobile Applications - ICD0018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/>
              <a:t>TalTech</a:t>
            </a:r>
            <a:r>
              <a:rPr lang="en-US" cap="none" dirty="0"/>
              <a:t> IT College, Andres Käver, 2019-2020, Fall semester</a:t>
            </a:r>
          </a:p>
          <a:p>
            <a:r>
              <a:rPr lang="en-US" cap="none" dirty="0"/>
              <a:t>Web: http://</a:t>
            </a:r>
            <a:r>
              <a:rPr lang="en-US" cap="none" dirty="0" err="1"/>
              <a:t>enos.Itcollege.ee</a:t>
            </a:r>
            <a:r>
              <a:rPr lang="en-US" cap="none" dirty="0"/>
              <a:t>/~</a:t>
            </a:r>
            <a:r>
              <a:rPr lang="en-US" cap="none" dirty="0" err="1"/>
              <a:t>akaver</a:t>
            </a:r>
            <a:r>
              <a:rPr lang="en-US" cap="none" dirty="0"/>
              <a:t>/</a:t>
            </a:r>
            <a:r>
              <a:rPr lang="en-US" cap="none" dirty="0" err="1"/>
              <a:t>HybridMobile</a:t>
            </a:r>
            <a:endParaRPr lang="en-US" cap="none" dirty="0"/>
          </a:p>
          <a:p>
            <a:r>
              <a:rPr lang="en-US" cap="none" dirty="0"/>
              <a:t>Skype: </a:t>
            </a:r>
            <a:r>
              <a:rPr lang="en-US" cap="none" dirty="0" err="1"/>
              <a:t>akaver</a:t>
            </a:r>
            <a:r>
              <a:rPr lang="en-US" cap="none" dirty="0"/>
              <a:t>   Email: </a:t>
            </a:r>
            <a:r>
              <a:rPr lang="en-US" cap="none" dirty="0">
                <a:hlinkClick r:id="rId2"/>
              </a:rPr>
              <a:t>akaver@itcollege.ee</a:t>
            </a:r>
            <a:endParaRPr lang="en-US" cap="none" dirty="0"/>
          </a:p>
          <a:p>
            <a:endParaRPr lang="en-US" cap="non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6AB63E-7A98-9F4F-AAC2-33E8893A9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6500" y="4521200"/>
            <a:ext cx="2095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Flexbox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Flexbox</a:t>
            </a:r>
            <a:r>
              <a:rPr lang="en-US" dirty="0"/>
              <a:t> is designed to provide a consistent layout on different screen sizes. (similar to web – </a:t>
            </a:r>
            <a:r>
              <a:rPr lang="en-US" b="1" dirty="0" err="1"/>
              <a:t>flexDirection</a:t>
            </a:r>
            <a:r>
              <a:rPr lang="en-US" dirty="0"/>
              <a:t> default is </a:t>
            </a:r>
            <a:r>
              <a:rPr lang="en-US" b="1" dirty="0"/>
              <a:t>row</a:t>
            </a:r>
            <a:r>
              <a:rPr lang="en-US" dirty="0"/>
              <a:t> and flex supports only </a:t>
            </a:r>
            <a:r>
              <a:rPr lang="en-US" b="1" dirty="0"/>
              <a:t>single</a:t>
            </a:r>
            <a:r>
              <a:rPr lang="en-US" dirty="0"/>
              <a:t> number)</a:t>
            </a:r>
          </a:p>
          <a:p>
            <a:r>
              <a:rPr lang="en-US" dirty="0"/>
              <a:t>Combine with </a:t>
            </a:r>
            <a:r>
              <a:rPr lang="en-US" b="1" dirty="0" err="1"/>
              <a:t>flexDirection</a:t>
            </a:r>
            <a:r>
              <a:rPr lang="en-US" dirty="0"/>
              <a:t>, </a:t>
            </a:r>
            <a:r>
              <a:rPr lang="en-US" b="1" dirty="0" err="1"/>
              <a:t>alignItems</a:t>
            </a:r>
            <a:r>
              <a:rPr lang="en-US" dirty="0"/>
              <a:t>, and </a:t>
            </a:r>
            <a:r>
              <a:rPr lang="en-US" b="1" dirty="0" err="1"/>
              <a:t>justifyContent</a:t>
            </a:r>
            <a:r>
              <a:rPr lang="en-US" dirty="0"/>
              <a:t> to achieve the right layout.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71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Flexbox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flexDirection</a:t>
            </a:r>
            <a:endParaRPr lang="en-US" dirty="0"/>
          </a:p>
          <a:p>
            <a:pPr lvl="1"/>
            <a:r>
              <a:rPr lang="en-US" dirty="0"/>
              <a:t>row – align from left to right</a:t>
            </a:r>
          </a:p>
          <a:p>
            <a:pPr lvl="1"/>
            <a:r>
              <a:rPr lang="en-US" dirty="0"/>
              <a:t>column – align from top to bottom</a:t>
            </a:r>
          </a:p>
          <a:p>
            <a:pPr lvl="1"/>
            <a:r>
              <a:rPr lang="en-US" dirty="0"/>
              <a:t>row-reverse</a:t>
            </a:r>
          </a:p>
          <a:p>
            <a:pPr lvl="1"/>
            <a:r>
              <a:rPr lang="en-US" dirty="0"/>
              <a:t>column-reverse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6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Flexbox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justifyContent</a:t>
            </a:r>
            <a:r>
              <a:rPr lang="en-US" dirty="0"/>
              <a:t> – how to align children within the main axis</a:t>
            </a:r>
          </a:p>
          <a:p>
            <a:pPr lvl="1"/>
            <a:r>
              <a:rPr lang="en-US" dirty="0"/>
              <a:t>flex-start</a:t>
            </a:r>
          </a:p>
          <a:p>
            <a:pPr lvl="1"/>
            <a:r>
              <a:rPr lang="en-US" dirty="0"/>
              <a:t>flex-end</a:t>
            </a:r>
          </a:p>
          <a:p>
            <a:pPr lvl="1"/>
            <a:r>
              <a:rPr lang="en-US" dirty="0"/>
              <a:t>center</a:t>
            </a:r>
          </a:p>
          <a:p>
            <a:pPr lvl="1"/>
            <a:r>
              <a:rPr lang="en-US" dirty="0"/>
              <a:t>space-between – divide empty space evenly between children</a:t>
            </a:r>
            <a:br>
              <a:rPr lang="en-US" dirty="0"/>
            </a:br>
            <a:r>
              <a:rPr lang="en-US" dirty="0"/>
              <a:t>X___X___X</a:t>
            </a:r>
          </a:p>
          <a:p>
            <a:pPr lvl="1"/>
            <a:r>
              <a:rPr lang="en-US" dirty="0"/>
              <a:t>space-around – divide empty space evenly around every children</a:t>
            </a:r>
            <a:br>
              <a:rPr lang="en-US" dirty="0"/>
            </a:br>
            <a:r>
              <a:rPr lang="en-US" dirty="0"/>
              <a:t>_X__X__X_</a:t>
            </a:r>
          </a:p>
          <a:p>
            <a:pPr lvl="1"/>
            <a:r>
              <a:rPr lang="en-US" dirty="0"/>
              <a:t>space-evenly – all empty spaces are exactly the same (start edge, end </a:t>
            </a:r>
            <a:r>
              <a:rPr lang="en-US" dirty="0" err="1"/>
              <a:t>endge</a:t>
            </a:r>
            <a:r>
              <a:rPr lang="en-US" dirty="0"/>
              <a:t> and in-betweens)</a:t>
            </a:r>
            <a:br>
              <a:rPr lang="en-US" dirty="0"/>
            </a:br>
            <a:r>
              <a:rPr lang="en-US" dirty="0"/>
              <a:t>_X_X_X_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24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Flexbox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alignItems</a:t>
            </a:r>
            <a:r>
              <a:rPr lang="en-US" dirty="0"/>
              <a:t> – cross axis alignment (only, if width is not fixed)</a:t>
            </a:r>
          </a:p>
          <a:p>
            <a:pPr lvl="1"/>
            <a:r>
              <a:rPr lang="en-US" dirty="0"/>
              <a:t>stretch – default (full possible cross axis size)</a:t>
            </a:r>
          </a:p>
          <a:p>
            <a:pPr lvl="1"/>
            <a:r>
              <a:rPr lang="en-US" dirty="0"/>
              <a:t>flex-start</a:t>
            </a:r>
          </a:p>
          <a:p>
            <a:pPr lvl="1"/>
            <a:r>
              <a:rPr lang="en-US" dirty="0"/>
              <a:t>flex-end</a:t>
            </a:r>
          </a:p>
          <a:p>
            <a:pPr lvl="1"/>
            <a:r>
              <a:rPr lang="en-US" dirty="0"/>
              <a:t>center</a:t>
            </a:r>
          </a:p>
          <a:p>
            <a:pPr lvl="1"/>
            <a:r>
              <a:rPr lang="en-US" dirty="0"/>
              <a:t>baseline</a:t>
            </a:r>
          </a:p>
          <a:p>
            <a:endParaRPr lang="en-US" dirty="0"/>
          </a:p>
          <a:p>
            <a:r>
              <a:rPr lang="en-US" dirty="0" err="1"/>
              <a:t>alignSelf</a:t>
            </a:r>
            <a:r>
              <a:rPr lang="en-US" dirty="0"/>
              <a:t> - override parents </a:t>
            </a:r>
            <a:r>
              <a:rPr lang="en-US" dirty="0" err="1"/>
              <a:t>alignItems</a:t>
            </a:r>
            <a:r>
              <a:rPr lang="en-US" dirty="0"/>
              <a:t> </a:t>
            </a:r>
            <a:r>
              <a:rPr lang="en-US" dirty="0" err="1"/>
              <a:t>seting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69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Flexbox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alignContent</a:t>
            </a:r>
            <a:r>
              <a:rPr lang="en-US" dirty="0"/>
              <a:t> – when wrapping to multiple lines</a:t>
            </a:r>
          </a:p>
          <a:p>
            <a:r>
              <a:rPr lang="en-US" dirty="0" err="1"/>
              <a:t>flexWrap</a:t>
            </a:r>
            <a:endParaRPr lang="en-US" dirty="0"/>
          </a:p>
          <a:p>
            <a:pPr lvl="1"/>
            <a:r>
              <a:rPr lang="en-US" dirty="0"/>
              <a:t>wrap – wraps to multiline when needed</a:t>
            </a:r>
          </a:p>
          <a:p>
            <a:pPr lvl="1"/>
            <a:r>
              <a:rPr lang="en-US" dirty="0" err="1"/>
              <a:t>nowrap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98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Flexbox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flexBasis</a:t>
            </a:r>
            <a:r>
              <a:rPr lang="en-US" dirty="0"/>
              <a:t>, </a:t>
            </a:r>
            <a:r>
              <a:rPr lang="en-US" dirty="0" err="1"/>
              <a:t>flexGrow</a:t>
            </a:r>
            <a:r>
              <a:rPr lang="en-US" dirty="0"/>
              <a:t>, </a:t>
            </a:r>
            <a:r>
              <a:rPr lang="en-US" dirty="0" err="1"/>
              <a:t>flexShrink</a:t>
            </a:r>
            <a:endParaRPr lang="en-US" dirty="0"/>
          </a:p>
          <a:p>
            <a:pPr lvl="1"/>
            <a:r>
              <a:rPr lang="en-US" dirty="0" err="1"/>
              <a:t>flexBasis</a:t>
            </a:r>
            <a:r>
              <a:rPr lang="en-US" dirty="0"/>
              <a:t> – default size of the item, before grow and shrink</a:t>
            </a:r>
          </a:p>
          <a:p>
            <a:pPr lvl="1"/>
            <a:r>
              <a:rPr lang="en-US" dirty="0" err="1"/>
              <a:t>flexGrow</a:t>
            </a:r>
            <a:r>
              <a:rPr lang="en-US" dirty="0"/>
              <a:t> – float, &gt;=0 (0 is default). How any space is divided among the children along the main axis. Similar to </a:t>
            </a:r>
            <a:r>
              <a:rPr lang="en-US" dirty="0" err="1"/>
              <a:t>layout_weight</a:t>
            </a:r>
            <a:endParaRPr lang="en-US" dirty="0"/>
          </a:p>
          <a:p>
            <a:pPr lvl="1"/>
            <a:r>
              <a:rPr lang="en-US" dirty="0" err="1"/>
              <a:t>flexShrink</a:t>
            </a:r>
            <a:r>
              <a:rPr lang="en-US" dirty="0"/>
              <a:t> – how to shrink the children, if size overflows. Float &gt;=0, (1 is default)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930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Flexbox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</a:t>
            </a:r>
          </a:p>
          <a:p>
            <a:pPr lvl="1"/>
            <a:r>
              <a:rPr lang="en-US" dirty="0" err="1"/>
              <a:t>positionTop</a:t>
            </a:r>
            <a:r>
              <a:rPr lang="en-US" dirty="0"/>
              <a:t>, </a:t>
            </a:r>
            <a:r>
              <a:rPr lang="en-US" dirty="0" err="1"/>
              <a:t>positionBottom</a:t>
            </a:r>
            <a:r>
              <a:rPr lang="en-US" dirty="0"/>
              <a:t>, </a:t>
            </a:r>
            <a:r>
              <a:rPr lang="en-US" dirty="0" err="1"/>
              <a:t>positionLeft</a:t>
            </a:r>
            <a:r>
              <a:rPr lang="en-US" dirty="0"/>
              <a:t>, </a:t>
            </a:r>
            <a:r>
              <a:rPr lang="en-US" dirty="0" err="1"/>
              <a:t>positionRight</a:t>
            </a:r>
            <a:r>
              <a:rPr lang="en-US" dirty="0"/>
              <a:t> – </a:t>
            </a:r>
            <a:r>
              <a:rPr lang="en-US" dirty="0" err="1"/>
              <a:t>dp</a:t>
            </a:r>
            <a:r>
              <a:rPr lang="en-US" dirty="0"/>
              <a:t> pixel to move component</a:t>
            </a:r>
          </a:p>
          <a:p>
            <a:r>
              <a:rPr lang="en-US" dirty="0"/>
              <a:t>padding (top, bottom, left, right)</a:t>
            </a:r>
          </a:p>
          <a:p>
            <a:r>
              <a:rPr lang="en-US" dirty="0"/>
              <a:t>border</a:t>
            </a:r>
          </a:p>
          <a:p>
            <a:r>
              <a:rPr lang="en-US" dirty="0"/>
              <a:t>margin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20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Yoga playground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Interactive web based playground for testing layout styling logic</a:t>
            </a:r>
          </a:p>
          <a:p>
            <a:pPr lvl="1"/>
            <a:r>
              <a:rPr lang="en-US" dirty="0">
                <a:hlinkClick r:id="rId2"/>
              </a:rPr>
              <a:t>https://yogalayout.com/playground/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66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networking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 JS. Fetch is built-in. </a:t>
            </a:r>
            <a:r>
              <a:rPr lang="en-US" dirty="0" err="1"/>
              <a:t>XMLHttpRequest</a:t>
            </a:r>
            <a:r>
              <a:rPr lang="en-US" dirty="0"/>
              <a:t> is built-in (so you can use </a:t>
            </a:r>
            <a:r>
              <a:rPr lang="en-US" dirty="0" err="1"/>
              <a:t>axios</a:t>
            </a:r>
            <a:r>
              <a:rPr lang="en-US" dirty="0"/>
              <a:t> or frisbee).</a:t>
            </a:r>
          </a:p>
          <a:p>
            <a:r>
              <a:rPr lang="en-US" dirty="0"/>
              <a:t>WebSocket is supported.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92F6AE-C731-8545-AED4-C8E7995D5D81}"/>
              </a:ext>
            </a:extLst>
          </p:cNvPr>
          <p:cNvSpPr txBox="1"/>
          <p:nvPr/>
        </p:nvSpPr>
        <p:spPr>
          <a:xfrm>
            <a:off x="110909" y="3905573"/>
            <a:ext cx="11641117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getMoviesFromApiAsync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() : 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Promise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any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&gt;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fetch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'https://</a:t>
            </a:r>
            <a:r>
              <a:rPr lang="en-US" dirty="0" err="1">
                <a:solidFill>
                  <a:srgbClr val="CE9178"/>
                </a:solidFill>
                <a:latin typeface="Menlo" panose="020B0609030804020204" pitchFamily="49" charset="0"/>
              </a:rPr>
              <a:t>facebook.github.io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/react-native/</a:t>
            </a:r>
            <a:r>
              <a:rPr lang="en-US" dirty="0" err="1">
                <a:solidFill>
                  <a:srgbClr val="CE9178"/>
                </a:solidFill>
                <a:latin typeface="Menlo" panose="020B0609030804020204" pitchFamily="49" charset="0"/>
              </a:rPr>
              <a:t>movies.json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.</a:t>
            </a:r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then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((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response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response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json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())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.</a:t>
            </a:r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then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((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responseJson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responseJson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movies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})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.</a:t>
            </a:r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catch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((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error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</a:t>
            </a:r>
            <a:r>
              <a:rPr lang="en-US" dirty="0" err="1">
                <a:solidFill>
                  <a:srgbClr val="4EC9B0"/>
                </a:solidFill>
                <a:latin typeface="Menlo" panose="020B0609030804020204" pitchFamily="49" charset="0"/>
              </a:rPr>
              <a:t>console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error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error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});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}</a:t>
            </a:r>
          </a:p>
        </p:txBody>
      </p:sp>
    </p:spTree>
    <p:extLst>
      <p:ext uri="{BB962C8B-B14F-4D97-AF65-F5344CB8AC3E}">
        <p14:creationId xmlns:p14="http://schemas.microsoft.com/office/powerpoint/2010/main" val="4064070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Navigation between screens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npm</a:t>
            </a:r>
            <a:r>
              <a:rPr lang="en-US" dirty="0"/>
              <a:t> install --save </a:t>
            </a:r>
          </a:p>
          <a:p>
            <a:pPr lvl="1"/>
            <a:r>
              <a:rPr lang="en-US" dirty="0"/>
              <a:t>react-navigation </a:t>
            </a:r>
          </a:p>
          <a:p>
            <a:pPr lvl="1"/>
            <a:r>
              <a:rPr lang="en-US" dirty="0"/>
              <a:t>react-navigation-stack </a:t>
            </a:r>
          </a:p>
          <a:p>
            <a:pPr lvl="1"/>
            <a:r>
              <a:rPr lang="en-US" dirty="0"/>
              <a:t>react-native-gesture-handler </a:t>
            </a:r>
          </a:p>
          <a:p>
            <a:pPr lvl="1"/>
            <a:r>
              <a:rPr lang="en-US" dirty="0"/>
              <a:t>react-native-reanimated </a:t>
            </a:r>
          </a:p>
          <a:p>
            <a:pPr lvl="1"/>
            <a:r>
              <a:rPr lang="en-US" dirty="0"/>
              <a:t>react-native-screens</a:t>
            </a:r>
          </a:p>
          <a:p>
            <a:pPr lvl="1"/>
            <a:endParaRPr lang="en-US" dirty="0"/>
          </a:p>
          <a:p>
            <a:r>
              <a:rPr lang="en-US" dirty="0"/>
              <a:t>Create navigator, app container, screens and set entry point…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3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7B82F-459A-5D4E-B102-806080AF7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simple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FF832-70AC-AB45-B1C9-BFF388359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94E16-6775-974D-AF5F-941684109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ADA60A-6F45-2B47-9FEA-0FF48C2FD8EE}"/>
              </a:ext>
            </a:extLst>
          </p:cNvPr>
          <p:cNvSpPr txBox="1"/>
          <p:nvPr/>
        </p:nvSpPr>
        <p:spPr>
          <a:xfrm>
            <a:off x="1103312" y="2052918"/>
            <a:ext cx="10568763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interface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State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level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number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export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Hello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extends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4EC9B0"/>
                </a:solidFill>
                <a:latin typeface="Menlo" panose="020B0609030804020204" pitchFamily="49" charset="0"/>
              </a:rPr>
              <a:t>React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4EC9B0"/>
                </a:solidFill>
                <a:latin typeface="Menlo" panose="020B0609030804020204" pitchFamily="49" charset="0"/>
              </a:rPr>
              <a:t>Component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State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&gt;{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constructor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state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{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level: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level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}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onIcrement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()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setState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({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level: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state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level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+ </a:t>
            </a:r>
            <a:r>
              <a:rPr lang="en-US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});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onDecrement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()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setState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({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level: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state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level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- </a:t>
            </a:r>
            <a:r>
              <a:rPr lang="en-US" dirty="0">
                <a:solidFill>
                  <a:srgbClr val="B5CEA8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});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render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() {……</a:t>
            </a:r>
          </a:p>
        </p:txBody>
      </p:sp>
    </p:spTree>
    <p:extLst>
      <p:ext uri="{BB962C8B-B14F-4D97-AF65-F5344CB8AC3E}">
        <p14:creationId xmlns:p14="http://schemas.microsoft.com/office/powerpoint/2010/main" val="3033824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Navigation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1615597"/>
            <a:ext cx="8946541" cy="4195481"/>
          </a:xfrm>
        </p:spPr>
        <p:txBody>
          <a:bodyPr/>
          <a:lstStyle/>
          <a:p>
            <a:r>
              <a:rPr lang="en-US" dirty="0"/>
              <a:t>Create navigator and app container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A8C9DA-5ABE-314F-9DC4-EA45F08124FC}"/>
              </a:ext>
            </a:extLst>
          </p:cNvPr>
          <p:cNvSpPr txBox="1"/>
          <p:nvPr/>
        </p:nvSpPr>
        <p:spPr>
          <a:xfrm>
            <a:off x="940607" y="2314954"/>
            <a:ext cx="10310786" cy="424731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createAppContainer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'react-navigation'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createStackNavigator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'react-navigation-stack'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HomeScreen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'./screens/</a:t>
            </a:r>
            <a:r>
              <a:rPr lang="en-US" dirty="0" err="1">
                <a:solidFill>
                  <a:srgbClr val="CE9178"/>
                </a:solidFill>
                <a:latin typeface="Menlo" panose="020B0609030804020204" pitchFamily="49" charset="0"/>
              </a:rPr>
              <a:t>HomeScreen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ProfileScreen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'./screens/</a:t>
            </a:r>
            <a:r>
              <a:rPr lang="en-US" dirty="0" err="1">
                <a:solidFill>
                  <a:srgbClr val="CE9178"/>
                </a:solidFill>
                <a:latin typeface="Menlo" panose="020B0609030804020204" pitchFamily="49" charset="0"/>
              </a:rPr>
              <a:t>ProfileScreen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const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MainNavigator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createStackNavigator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({</a:t>
            </a:r>
          </a:p>
          <a:p>
            <a:pPr lvl="1"/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Home: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screen: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HomeScreen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},</a:t>
            </a:r>
          </a:p>
          <a:p>
            <a:pPr lvl="1"/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Profile: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screen: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ProfileScreen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}</a:t>
            </a:r>
          </a:p>
          <a:p>
            <a:pPr lvl="1"/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},</a:t>
            </a:r>
          </a:p>
          <a:p>
            <a:pPr lvl="1"/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{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initialRouteName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: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'Home'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const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App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= </a:t>
            </a:r>
            <a:r>
              <a:rPr lang="en-US" dirty="0" err="1">
                <a:solidFill>
                  <a:srgbClr val="DCDCAA"/>
                </a:solidFill>
                <a:latin typeface="Menlo" panose="020B0609030804020204" pitchFamily="49" charset="0"/>
              </a:rPr>
              <a:t>createAppContainer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MainNavigator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);</a:t>
            </a:r>
          </a:p>
          <a:p>
            <a:b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export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default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App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26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Navigation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552" y="1331259"/>
            <a:ext cx="8946541" cy="4195481"/>
          </a:xfrm>
        </p:spPr>
        <p:txBody>
          <a:bodyPr/>
          <a:lstStyle/>
          <a:p>
            <a:r>
              <a:rPr lang="en-US" dirty="0" err="1"/>
              <a:t>Homescreen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690ECD-7C7D-4D48-B9C0-D5F778AA478D}"/>
              </a:ext>
            </a:extLst>
          </p:cNvPr>
          <p:cNvSpPr txBox="1"/>
          <p:nvPr/>
        </p:nvSpPr>
        <p:spPr>
          <a:xfrm>
            <a:off x="2035534" y="1963972"/>
            <a:ext cx="10082254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React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'react'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Button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'react-native'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NavigationParams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NavigationScreenProp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NavigationState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}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'react-navigation'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export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interface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navigation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NavigationScreenProp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NavigationState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NavigationParams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&gt;;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export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class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HomeScreen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extends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React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Component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&gt; {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static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navigationOptions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=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title: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'Home Screen'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};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constructor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) {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super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); }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DCDCAA"/>
                </a:solidFill>
                <a:latin typeface="Menlo" panose="020B0609030804020204" pitchFamily="49" charset="0"/>
              </a:rPr>
              <a:t>render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() {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const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navigate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} = </a:t>
            </a:r>
            <a:r>
              <a:rPr lang="en-US" sz="1400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(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</a:t>
            </a:r>
            <a:r>
              <a:rPr lang="en-US" sz="1400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Button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title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"Go to </a:t>
            </a:r>
            <a:r>
              <a:rPr lang="en-US" sz="1400" dirty="0" err="1">
                <a:solidFill>
                  <a:srgbClr val="CE9178"/>
                </a:solidFill>
                <a:latin typeface="Menlo" panose="020B0609030804020204" pitchFamily="49" charset="0"/>
              </a:rPr>
              <a:t>Akaver's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 profile"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onPress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()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DCDCAA"/>
                </a:solidFill>
                <a:latin typeface="Menlo" panose="020B0609030804020204" pitchFamily="49" charset="0"/>
              </a:rPr>
              <a:t>navigate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'Profile'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text: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</a:t>
            </a:r>
            <a:r>
              <a:rPr lang="en-US" sz="1400" dirty="0" err="1">
                <a:solidFill>
                  <a:srgbClr val="CE9178"/>
                </a:solidFill>
                <a:latin typeface="Menlo" panose="020B0609030804020204" pitchFamily="49" charset="0"/>
              </a:rPr>
              <a:t>Akaver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})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808080"/>
                </a:solidFill>
                <a:latin typeface="Menlo" panose="020B0609030804020204" pitchFamily="49" charset="0"/>
              </a:rPr>
              <a:t>/&gt;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);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}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7689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Navigation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747" y="1244460"/>
            <a:ext cx="8946541" cy="4195481"/>
          </a:xfrm>
        </p:spPr>
        <p:txBody>
          <a:bodyPr/>
          <a:lstStyle/>
          <a:p>
            <a:r>
              <a:rPr lang="en-US" dirty="0"/>
              <a:t>Profile screen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A8ED0C-2BFA-1B42-9C99-D0A452CAFA50}"/>
              </a:ext>
            </a:extLst>
          </p:cNvPr>
          <p:cNvSpPr txBox="1"/>
          <p:nvPr/>
        </p:nvSpPr>
        <p:spPr>
          <a:xfrm>
            <a:off x="804272" y="1730951"/>
            <a:ext cx="10741617" cy="504753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React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'react'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StyleSheet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View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Text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Button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}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'react-native'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NavigationScreenProp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NavigationState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NavigationScreenConfig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}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from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'react-navigation'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interface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NavigationParams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text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string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 }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interface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navigation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NavigationScreenProp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NavigationState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,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NavigationParams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&gt;; }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export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class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ProfileScreen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extends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React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4EC9B0"/>
                </a:solidFill>
                <a:latin typeface="Menlo" panose="020B0609030804020204" pitchFamily="49" charset="0"/>
              </a:rPr>
              <a:t>Component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&lt;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&gt; {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constructor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: 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) {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super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); }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static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navigationOptions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= {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title: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'Profile Screen 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};</a:t>
            </a:r>
          </a:p>
          <a:p>
            <a:b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</a:b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sz="1400" dirty="0">
                <a:solidFill>
                  <a:srgbClr val="DCDCAA"/>
                </a:solidFill>
                <a:latin typeface="Menlo" panose="020B0609030804020204" pitchFamily="49" charset="0"/>
              </a:rPr>
              <a:t>render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() {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const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navigate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= </a:t>
            </a:r>
            <a:r>
              <a:rPr lang="en-US" sz="1400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;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sz="1400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(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</a:t>
            </a:r>
            <a:r>
              <a:rPr lang="en-US" sz="1400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sz="1400" dirty="0">
                <a:solidFill>
                  <a:srgbClr val="4EC9B0"/>
                </a:solidFill>
                <a:latin typeface="Menlo" panose="020B0609030804020204" pitchFamily="49" charset="0"/>
              </a:rPr>
              <a:t>Button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sz="1400" dirty="0">
                <a:solidFill>
                  <a:srgbClr val="9CDCFE"/>
                </a:solidFill>
                <a:latin typeface="Menlo" panose="020B0609030804020204" pitchFamily="49" charset="0"/>
              </a:rPr>
              <a:t>title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sz="1400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navigation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state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params</a:t>
            </a:r>
            <a:r>
              <a:rPr lang="en-US" sz="1400" dirty="0" err="1">
                <a:solidFill>
                  <a:srgbClr val="D4D4D4"/>
                </a:solidFill>
                <a:latin typeface="Menlo" panose="020B0609030804020204" pitchFamily="49" charset="0"/>
              </a:rPr>
              <a:t>!.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text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+ 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 - go to Home! '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sz="1400" dirty="0" err="1">
                <a:solidFill>
                  <a:srgbClr val="9CDCFE"/>
                </a:solidFill>
                <a:latin typeface="Menlo" panose="020B0609030804020204" pitchFamily="49" charset="0"/>
              </a:rPr>
              <a:t>onPress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() 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=&gt;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sz="1400" dirty="0">
                <a:solidFill>
                  <a:srgbClr val="DCDCAA"/>
                </a:solidFill>
                <a:latin typeface="Menlo" panose="020B0609030804020204" pitchFamily="49" charset="0"/>
              </a:rPr>
              <a:t>navigate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CE9178"/>
                </a:solidFill>
                <a:latin typeface="Menlo" panose="020B0609030804020204" pitchFamily="49" charset="0"/>
              </a:rPr>
              <a:t>'Home'</a:t>
            </a:r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)</a:t>
            </a:r>
            <a:r>
              <a:rPr lang="en-US" sz="1400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</a:t>
            </a:r>
            <a:r>
              <a:rPr lang="en-US" sz="1400" dirty="0">
                <a:solidFill>
                  <a:srgbClr val="808080"/>
                </a:solidFill>
                <a:latin typeface="Menlo" panose="020B0609030804020204" pitchFamily="49" charset="0"/>
              </a:rPr>
              <a:t>/&gt;</a:t>
            </a:r>
            <a:endParaRPr lang="en-US" sz="1400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    );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    }</a:t>
            </a:r>
          </a:p>
          <a:p>
            <a:r>
              <a:rPr lang="en-US" sz="1400" dirty="0">
                <a:solidFill>
                  <a:srgbClr val="D4D4D4"/>
                </a:solidFill>
                <a:latin typeface="Menlo" panose="020B0609030804020204" pitchFamily="49" charset="0"/>
              </a:rPr>
              <a:t>}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615643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25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0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C2CF5-6866-B546-A16B-CF16BEE7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simple state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F870A-3180-7B49-A4C4-E53E0DE61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B72BB6-D64E-0B4E-9BD5-5DE13456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D290E6-E7F8-D145-9052-F1B4CDE22AA9}"/>
              </a:ext>
            </a:extLst>
          </p:cNvPr>
          <p:cNvSpPr txBox="1"/>
          <p:nvPr/>
        </p:nvSpPr>
        <p:spPr>
          <a:xfrm>
            <a:off x="1103312" y="1603968"/>
            <a:ext cx="10568763" cy="48013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</a:t>
            </a:r>
            <a:r>
              <a:rPr lang="en-US" dirty="0">
                <a:solidFill>
                  <a:srgbClr val="DCDCAA"/>
                </a:solidFill>
                <a:latin typeface="Menlo" panose="020B0609030804020204" pitchFamily="49" charset="0"/>
              </a:rPr>
              <a:t>render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() {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</a:t>
            </a:r>
            <a:r>
              <a:rPr lang="en-US" dirty="0">
                <a:solidFill>
                  <a:srgbClr val="C586C0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(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style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styles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root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Text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style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styles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greeting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    Hello,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props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name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! Level: 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state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level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!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Text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Button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title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"-"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onPress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onDecrement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/&gt;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Button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9CDCFE"/>
                </a:solidFill>
                <a:latin typeface="Menlo" panose="020B0609030804020204" pitchFamily="49" charset="0"/>
              </a:rPr>
              <a:t>title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CE9178"/>
                </a:solidFill>
                <a:latin typeface="Menlo" panose="020B0609030804020204" pitchFamily="49" charset="0"/>
              </a:rPr>
              <a:t>"+"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onPress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=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{</a:t>
            </a:r>
            <a:r>
              <a:rPr lang="en-US" dirty="0" err="1">
                <a:solidFill>
                  <a:srgbClr val="569CD6"/>
                </a:solidFill>
                <a:latin typeface="Menlo" panose="020B0609030804020204" pitchFamily="49" charset="0"/>
              </a:rPr>
              <a:t>this</a:t>
            </a:r>
            <a:r>
              <a:rPr lang="en-US" dirty="0" err="1">
                <a:solidFill>
                  <a:srgbClr val="D4D4D4"/>
                </a:solidFill>
                <a:latin typeface="Menlo" panose="020B0609030804020204" pitchFamily="49" charset="0"/>
              </a:rPr>
              <a:t>.</a:t>
            </a:r>
            <a:r>
              <a:rPr lang="en-US" dirty="0" err="1">
                <a:solidFill>
                  <a:srgbClr val="9CDCFE"/>
                </a:solidFill>
                <a:latin typeface="Menlo" panose="020B0609030804020204" pitchFamily="49" charset="0"/>
              </a:rPr>
              <a:t>onIcrement</a:t>
            </a:r>
            <a:r>
              <a:rPr lang="en-US" dirty="0">
                <a:solidFill>
                  <a:srgbClr val="569CD6"/>
                </a:solidFill>
                <a:latin typeface="Menlo" panose="020B0609030804020204" pitchFamily="49" charset="0"/>
              </a:rPr>
              <a:t>}</a:t>
            </a:r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/&gt;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    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&lt;/</a:t>
            </a:r>
            <a:r>
              <a:rPr lang="en-US" dirty="0">
                <a:solidFill>
                  <a:srgbClr val="4EC9B0"/>
                </a:solidFill>
                <a:latin typeface="Menlo" panose="020B0609030804020204" pitchFamily="49" charset="0"/>
              </a:rPr>
              <a:t>View</a:t>
            </a:r>
            <a:r>
              <a:rPr lang="en-US" dirty="0">
                <a:solidFill>
                  <a:srgbClr val="808080"/>
                </a:solidFill>
                <a:latin typeface="Menlo" panose="020B0609030804020204" pitchFamily="49" charset="0"/>
              </a:rPr>
              <a:t>&gt;</a:t>
            </a:r>
            <a:endParaRPr lang="en-US" dirty="0">
              <a:solidFill>
                <a:srgbClr val="D4D4D4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    );</a:t>
            </a:r>
          </a:p>
          <a:p>
            <a:r>
              <a:rPr lang="en-US" dirty="0">
                <a:solidFill>
                  <a:srgbClr val="D4D4D4"/>
                </a:solidFill>
                <a:latin typeface="Menlo" panose="020B0609030804020204" pitchFamily="49" charset="0"/>
              </a:rPr>
              <a:t>    }</a:t>
            </a:r>
          </a:p>
        </p:txBody>
      </p:sp>
    </p:spTree>
    <p:extLst>
      <p:ext uri="{BB962C8B-B14F-4D97-AF65-F5344CB8AC3E}">
        <p14:creationId xmlns:p14="http://schemas.microsoft.com/office/powerpoint/2010/main" val="219057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Basic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3326921" cy="4195481"/>
          </a:xfrm>
        </p:spPr>
        <p:txBody>
          <a:bodyPr/>
          <a:lstStyle/>
          <a:p>
            <a:r>
              <a:rPr lang="en-US" dirty="0"/>
              <a:t>Most common</a:t>
            </a:r>
          </a:p>
          <a:p>
            <a:pPr lvl="1"/>
            <a:r>
              <a:rPr lang="en-US" dirty="0"/>
              <a:t>View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Image</a:t>
            </a:r>
          </a:p>
          <a:p>
            <a:pPr lvl="1"/>
            <a:r>
              <a:rPr lang="en-US" dirty="0" err="1"/>
              <a:t>TextInput</a:t>
            </a:r>
            <a:endParaRPr lang="en-US" dirty="0"/>
          </a:p>
          <a:p>
            <a:pPr lvl="1"/>
            <a:r>
              <a:rPr lang="en-US" dirty="0" err="1"/>
              <a:t>ScrollView</a:t>
            </a:r>
            <a:endParaRPr lang="en-US" dirty="0"/>
          </a:p>
          <a:p>
            <a:pPr lvl="1"/>
            <a:r>
              <a:rPr lang="en-US" dirty="0" err="1"/>
              <a:t>StyleSheet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0BAB490-A20C-9B43-BD25-ED7E05C1FD4B}"/>
              </a:ext>
            </a:extLst>
          </p:cNvPr>
          <p:cNvSpPr txBox="1">
            <a:spLocks/>
          </p:cNvSpPr>
          <p:nvPr/>
        </p:nvSpPr>
        <p:spPr>
          <a:xfrm>
            <a:off x="4013089" y="2085650"/>
            <a:ext cx="332692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/>
              <a:t>UI</a:t>
            </a:r>
          </a:p>
          <a:p>
            <a:pPr lvl="1"/>
            <a:r>
              <a:rPr lang="en-US" dirty="0"/>
              <a:t>Button</a:t>
            </a:r>
          </a:p>
          <a:p>
            <a:pPr lvl="1"/>
            <a:r>
              <a:rPr lang="en-US" dirty="0"/>
              <a:t>Switch</a:t>
            </a:r>
          </a:p>
          <a:p>
            <a:pPr lvl="1"/>
            <a:r>
              <a:rPr lang="en-US" dirty="0"/>
              <a:t>Picker</a:t>
            </a:r>
          </a:p>
          <a:p>
            <a:pPr lvl="1"/>
            <a:r>
              <a:rPr lang="en-US" dirty="0"/>
              <a:t>Slider</a:t>
            </a:r>
          </a:p>
          <a:p>
            <a:pPr lvl="1"/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12D674-48F3-554D-8469-3BD31A3D45A9}"/>
              </a:ext>
            </a:extLst>
          </p:cNvPr>
          <p:cNvSpPr txBox="1">
            <a:spLocks/>
          </p:cNvSpPr>
          <p:nvPr/>
        </p:nvSpPr>
        <p:spPr>
          <a:xfrm>
            <a:off x="6564903" y="2085650"/>
            <a:ext cx="332692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/>
              <a:t>On screen list views</a:t>
            </a:r>
          </a:p>
          <a:p>
            <a:pPr lvl="1"/>
            <a:r>
              <a:rPr lang="en-US" dirty="0" err="1"/>
              <a:t>FlatList</a:t>
            </a:r>
            <a:endParaRPr lang="en-US" dirty="0"/>
          </a:p>
          <a:p>
            <a:pPr lvl="1"/>
            <a:r>
              <a:rPr lang="en-US" dirty="0" err="1"/>
              <a:t>SectionList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/>
              <a:t>ie</a:t>
            </a:r>
            <a:r>
              <a:rPr lang="en-US" dirty="0"/>
              <a:t> only on screen content is rendered – like </a:t>
            </a:r>
            <a:r>
              <a:rPr lang="en-US" dirty="0" err="1"/>
              <a:t>RecyclerView</a:t>
            </a:r>
            <a:r>
              <a:rPr lang="en-US" dirty="0"/>
              <a:t> in Android</a:t>
            </a:r>
          </a:p>
        </p:txBody>
      </p:sp>
    </p:spTree>
    <p:extLst>
      <p:ext uri="{BB962C8B-B14F-4D97-AF65-F5344CB8AC3E}">
        <p14:creationId xmlns:p14="http://schemas.microsoft.com/office/powerpoint/2010/main" val="70615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iOS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err="1"/>
              <a:t>UIKit</a:t>
            </a:r>
            <a:r>
              <a:rPr lang="en-US" dirty="0"/>
              <a:t> wrappers</a:t>
            </a:r>
          </a:p>
          <a:p>
            <a:pPr lvl="1"/>
            <a:r>
              <a:rPr lang="en-US" dirty="0" err="1"/>
              <a:t>ActionSheetIOS</a:t>
            </a:r>
            <a:endParaRPr lang="en-US" dirty="0"/>
          </a:p>
          <a:p>
            <a:pPr lvl="1"/>
            <a:r>
              <a:rPr lang="en-US" dirty="0" err="1"/>
              <a:t>AlertIOS</a:t>
            </a:r>
            <a:endParaRPr lang="en-US" dirty="0"/>
          </a:p>
          <a:p>
            <a:pPr lvl="1"/>
            <a:r>
              <a:rPr lang="en-US" dirty="0" err="1"/>
              <a:t>DatePickerIOS</a:t>
            </a:r>
            <a:endParaRPr lang="en-US" dirty="0"/>
          </a:p>
          <a:p>
            <a:pPr lvl="1"/>
            <a:r>
              <a:rPr lang="en-US" dirty="0" err="1"/>
              <a:t>ImagePickerIOS</a:t>
            </a:r>
            <a:endParaRPr lang="en-US" dirty="0"/>
          </a:p>
          <a:p>
            <a:pPr lvl="1"/>
            <a:r>
              <a:rPr lang="en-US" dirty="0" err="1"/>
              <a:t>ProgressViewIOS</a:t>
            </a:r>
            <a:endParaRPr lang="en-US" dirty="0"/>
          </a:p>
          <a:p>
            <a:pPr lvl="1"/>
            <a:r>
              <a:rPr lang="en-US" dirty="0" err="1"/>
              <a:t>PushNotificationIOS</a:t>
            </a:r>
            <a:endParaRPr lang="en-US" dirty="0"/>
          </a:p>
          <a:p>
            <a:pPr lvl="1"/>
            <a:r>
              <a:rPr lang="en-US" dirty="0" err="1"/>
              <a:t>SegmentControlIOS</a:t>
            </a:r>
            <a:endParaRPr lang="en-US" dirty="0"/>
          </a:p>
          <a:p>
            <a:pPr lvl="1"/>
            <a:r>
              <a:rPr lang="en-US" dirty="0" err="1"/>
              <a:t>TabBarIOS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04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Android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BackHandler</a:t>
            </a:r>
            <a:endParaRPr lang="en-US" dirty="0"/>
          </a:p>
          <a:p>
            <a:r>
              <a:rPr lang="en-US" dirty="0" err="1"/>
              <a:t>DatePickerAndroid</a:t>
            </a:r>
            <a:endParaRPr lang="en-US" dirty="0"/>
          </a:p>
          <a:p>
            <a:r>
              <a:rPr lang="en-US" dirty="0" err="1"/>
              <a:t>DrawerLayoutAndroid</a:t>
            </a:r>
            <a:endParaRPr lang="en-US" dirty="0"/>
          </a:p>
          <a:p>
            <a:r>
              <a:rPr lang="en-US" dirty="0" err="1"/>
              <a:t>PermissionsAndroid</a:t>
            </a:r>
            <a:endParaRPr lang="en-US" dirty="0"/>
          </a:p>
          <a:p>
            <a:r>
              <a:rPr lang="en-US" dirty="0" err="1"/>
              <a:t>ProgressBarAndroid</a:t>
            </a:r>
            <a:endParaRPr lang="en-US" dirty="0"/>
          </a:p>
          <a:p>
            <a:r>
              <a:rPr lang="en-US" dirty="0" err="1"/>
              <a:t>TimePickerAndroid</a:t>
            </a:r>
            <a:endParaRPr lang="en-US" dirty="0"/>
          </a:p>
          <a:p>
            <a:r>
              <a:rPr lang="en-US" dirty="0" err="1"/>
              <a:t>ToastAndroid</a:t>
            </a:r>
            <a:endParaRPr lang="en-US" dirty="0"/>
          </a:p>
          <a:p>
            <a:r>
              <a:rPr lang="en-US" dirty="0" err="1"/>
              <a:t>ToolbarAndroid</a:t>
            </a:r>
            <a:endParaRPr lang="en-US" dirty="0"/>
          </a:p>
          <a:p>
            <a:r>
              <a:rPr lang="en-US" dirty="0" err="1"/>
              <a:t>ViewPagerAndroid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31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- Other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4163348" cy="4195481"/>
          </a:xfrm>
        </p:spPr>
        <p:txBody>
          <a:bodyPr>
            <a:normAutofit/>
          </a:bodyPr>
          <a:lstStyle/>
          <a:p>
            <a:r>
              <a:rPr lang="en-US" dirty="0" err="1"/>
              <a:t>ActivityIndicator</a:t>
            </a:r>
            <a:endParaRPr lang="en-US" dirty="0"/>
          </a:p>
          <a:p>
            <a:r>
              <a:rPr lang="en-US" dirty="0"/>
              <a:t>Alert</a:t>
            </a:r>
          </a:p>
          <a:p>
            <a:r>
              <a:rPr lang="en-US" dirty="0"/>
              <a:t>Animated</a:t>
            </a:r>
          </a:p>
          <a:p>
            <a:r>
              <a:rPr lang="en-US" dirty="0"/>
              <a:t>Clipboard</a:t>
            </a:r>
          </a:p>
          <a:p>
            <a:r>
              <a:rPr lang="en-US" dirty="0"/>
              <a:t>Dimensions</a:t>
            </a:r>
          </a:p>
          <a:p>
            <a:r>
              <a:rPr lang="en-US" dirty="0" err="1"/>
              <a:t>KeyboardAvoidingView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D130DFF-FFB7-2E45-82D8-71D7B82B4A88}"/>
              </a:ext>
            </a:extLst>
          </p:cNvPr>
          <p:cNvSpPr txBox="1">
            <a:spLocks/>
          </p:cNvSpPr>
          <p:nvPr/>
        </p:nvSpPr>
        <p:spPr>
          <a:xfrm>
            <a:off x="5976569" y="2052918"/>
            <a:ext cx="4163348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/>
              <a:t>Linking</a:t>
            </a:r>
          </a:p>
          <a:p>
            <a:r>
              <a:rPr lang="en-US" dirty="0"/>
              <a:t>Modal</a:t>
            </a:r>
          </a:p>
          <a:p>
            <a:r>
              <a:rPr lang="en-US" dirty="0" err="1"/>
              <a:t>PixelRatio</a:t>
            </a:r>
            <a:endParaRPr lang="en-US" dirty="0"/>
          </a:p>
          <a:p>
            <a:r>
              <a:rPr lang="en-US" dirty="0" err="1"/>
              <a:t>RefreshControl</a:t>
            </a:r>
            <a:endParaRPr lang="en-US" dirty="0"/>
          </a:p>
          <a:p>
            <a:r>
              <a:rPr lang="en-US" dirty="0" err="1"/>
              <a:t>StatusBar</a:t>
            </a:r>
            <a:endParaRPr lang="en-US" dirty="0"/>
          </a:p>
          <a:p>
            <a:r>
              <a:rPr lang="en-US" dirty="0"/>
              <a:t>WebView</a:t>
            </a:r>
          </a:p>
        </p:txBody>
      </p:sp>
    </p:spTree>
    <p:extLst>
      <p:ext uri="{BB962C8B-B14F-4D97-AF65-F5344CB8AC3E}">
        <p14:creationId xmlns:p14="http://schemas.microsoft.com/office/powerpoint/2010/main" val="75775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627944" cy="4195481"/>
          </a:xfrm>
        </p:spPr>
        <p:txBody>
          <a:bodyPr/>
          <a:lstStyle/>
          <a:p>
            <a:r>
              <a:rPr lang="en-US" dirty="0"/>
              <a:t>Use the docs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facebook.github.io</a:t>
            </a:r>
            <a:r>
              <a:rPr lang="en-US" dirty="0"/>
              <a:t>/react-native/docs/components-and-</a:t>
            </a:r>
            <a:r>
              <a:rPr lang="en-US" dirty="0" err="1"/>
              <a:t>apis</a:t>
            </a:r>
            <a:endParaRPr lang="en-US" dirty="0"/>
          </a:p>
          <a:p>
            <a:endParaRPr lang="en-US" dirty="0"/>
          </a:p>
          <a:p>
            <a:r>
              <a:rPr lang="en-US" dirty="0"/>
              <a:t>External components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http://www.awesome-react-native.com</a:t>
            </a:r>
            <a:endParaRPr lang="en-US" dirty="0"/>
          </a:p>
          <a:p>
            <a:pPr lvl="1"/>
            <a:r>
              <a:rPr lang="en-US" dirty="0"/>
              <a:t>Or </a:t>
            </a:r>
            <a:r>
              <a:rPr lang="en-US" dirty="0" err="1"/>
              <a:t>npm</a:t>
            </a:r>
            <a:r>
              <a:rPr lang="en-US" dirty="0"/>
              <a:t> registry “react-native”</a:t>
            </a:r>
            <a:br>
              <a:rPr lang="en-US" dirty="0"/>
            </a:br>
            <a:r>
              <a:rPr lang="en-US" dirty="0">
                <a:hlinkClick r:id="rId3"/>
              </a:rPr>
              <a:t>https://www.npmjs.com/search?q=react-native&amp;page=1&amp;ranking=optimal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32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31B2-61D4-5D46-9497-E09D438F7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React N – Style/Dimensions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9E022-BF8D-CD48-AD09-358F4ACA0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Fixed dimensions</a:t>
            </a:r>
          </a:p>
          <a:p>
            <a:pPr lvl="1"/>
            <a:r>
              <a:rPr lang="en-US" dirty="0"/>
              <a:t>Width and height</a:t>
            </a:r>
          </a:p>
          <a:p>
            <a:pPr lvl="1"/>
            <a:r>
              <a:rPr lang="en-US" dirty="0"/>
              <a:t>Unitless – density independent pixels</a:t>
            </a:r>
          </a:p>
          <a:p>
            <a:pPr lvl="1"/>
            <a:r>
              <a:rPr lang="en-US" dirty="0"/>
              <a:t>Or percentage</a:t>
            </a:r>
          </a:p>
          <a:p>
            <a:r>
              <a:rPr lang="en-US" dirty="0"/>
              <a:t>Flex space (along main axis)</a:t>
            </a:r>
          </a:p>
          <a:p>
            <a:pPr lvl="1"/>
            <a:r>
              <a:rPr lang="en-US" dirty="0"/>
              <a:t>Similar to </a:t>
            </a:r>
            <a:r>
              <a:rPr lang="en-US" dirty="0" err="1"/>
              <a:t>layout_weight</a:t>
            </a:r>
            <a:r>
              <a:rPr lang="en-US" dirty="0"/>
              <a:t> in Android</a:t>
            </a:r>
          </a:p>
          <a:p>
            <a:pPr lvl="1"/>
            <a:r>
              <a:rPr lang="en-US" dirty="0"/>
              <a:t>Default is “flex: 1”</a:t>
            </a:r>
          </a:p>
          <a:p>
            <a:pPr lvl="1"/>
            <a:r>
              <a:rPr lang="en-US" dirty="0"/>
              <a:t>Space shared proportionally amongst other components with the same parent</a:t>
            </a:r>
          </a:p>
          <a:p>
            <a:pPr lvl="1"/>
            <a:r>
              <a:rPr lang="en-US" dirty="0"/>
              <a:t>flex 1 + flex 2 =&gt; sum is 3. So first component will use 1/3 and second 2/3 of available space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5CA4D-FA59-EC44-B6FB-444103E5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10400</TotalTime>
  <Words>620</Words>
  <Application>Microsoft Macintosh PowerPoint</Application>
  <PresentationFormat>Widescreen</PresentationFormat>
  <Paragraphs>249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Menlo</vt:lpstr>
      <vt:lpstr>Wingdings 3</vt:lpstr>
      <vt:lpstr>Ion</vt:lpstr>
      <vt:lpstr>Hybrid Mobile Applications - ICD0018</vt:lpstr>
      <vt:lpstr>React N – simple state</vt:lpstr>
      <vt:lpstr>React N – simple state</vt:lpstr>
      <vt:lpstr>React N – Basic components</vt:lpstr>
      <vt:lpstr>React N – iOS components</vt:lpstr>
      <vt:lpstr>React N - Android components</vt:lpstr>
      <vt:lpstr>React N - Other</vt:lpstr>
      <vt:lpstr>React N – Components</vt:lpstr>
      <vt:lpstr>React N – Style/Dimensions</vt:lpstr>
      <vt:lpstr>React N - Flexbox</vt:lpstr>
      <vt:lpstr>React N - Flexbox</vt:lpstr>
      <vt:lpstr>React N - Flexbox</vt:lpstr>
      <vt:lpstr>React N - Flexbox</vt:lpstr>
      <vt:lpstr>React N - Flexbox</vt:lpstr>
      <vt:lpstr>React N - Flexbox</vt:lpstr>
      <vt:lpstr>React N - Flexbox</vt:lpstr>
      <vt:lpstr>React N – Yoga playground</vt:lpstr>
      <vt:lpstr>React N - networking</vt:lpstr>
      <vt:lpstr>React N – Navigation between screens</vt:lpstr>
      <vt:lpstr>React N - Navigation</vt:lpstr>
      <vt:lpstr>React N - Navigation</vt:lpstr>
      <vt:lpstr>React N - Navigation</vt:lpstr>
      <vt:lpstr>PowerPoint Presentation</vt:lpstr>
      <vt:lpstr>React N –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118</cp:revision>
  <dcterms:created xsi:type="dcterms:W3CDTF">2015-10-15T12:35:18Z</dcterms:created>
  <dcterms:modified xsi:type="dcterms:W3CDTF">2019-09-20T13:06:15Z</dcterms:modified>
</cp:coreProperties>
</file>