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70" r:id="rId3"/>
    <p:sldId id="271" r:id="rId4"/>
    <p:sldId id="292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29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39" autoAdjust="0"/>
    <p:restoredTop sz="94660"/>
  </p:normalViewPr>
  <p:slideViewPr>
    <p:cSldViewPr snapToGrid="0">
      <p:cViewPr varScale="1">
        <p:scale>
          <a:sx n="174" d="100"/>
          <a:sy n="174" d="100"/>
        </p:scale>
        <p:origin x="192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19.09.19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017D-616C-426D-B96A-9B74169657CB}" type="datetime1">
              <a:rPr lang="en-US" smtClean="0"/>
              <a:t>9/19/19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2F8-4F9B-475A-9076-FF47062FDB53}" type="datetime1">
              <a:rPr lang="en-US" smtClean="0"/>
              <a:t>9/19/19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4FA4-9781-4D2E-9CA0-82AF90576D91}" type="datetime1">
              <a:rPr lang="en-US" smtClean="0"/>
              <a:t>9/19/19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842-AF3A-4F79-81E5-89F3140F58EC}" type="datetime1">
              <a:rPr lang="en-US" smtClean="0"/>
              <a:t>9/19/19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3BF-32B0-4A81-ACA1-CA4D3511A15C}" type="datetime1">
              <a:rPr lang="en-US" smtClean="0"/>
              <a:t>9/19/19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7BF-3C55-4F26-A6A0-49E70F83FEE8}" type="datetime1">
              <a:rPr lang="en-US" smtClean="0"/>
              <a:t>9/19/19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2B73-859B-4B75-B038-91839C89101A}" type="datetime1">
              <a:rPr lang="en-US" smtClean="0"/>
              <a:t>9/19/19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DDA1-6E86-4CE1-9860-B071DC8D34E1}" type="datetime1">
              <a:rPr lang="en-US" smtClean="0"/>
              <a:t>9/19/19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EBE-8681-4664-83A8-552B71039C1E}" type="datetime1">
              <a:rPr lang="en-US" smtClean="0"/>
              <a:t>9/19/19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FF52-A86D-4A10-973C-2E68BFB2A7DA}" type="datetime1">
              <a:rPr lang="en-US" smtClean="0"/>
              <a:t>9/19/19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43DB-8957-458B-B939-391AEFD585EB}" type="datetime1">
              <a:rPr lang="en-US" smtClean="0"/>
              <a:t>9/19/19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6DD-D0EA-402D-90AE-E23B9B1122B9}" type="datetime1">
              <a:rPr lang="en-US" smtClean="0"/>
              <a:t>9/19/19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9E6D-C8FB-4995-9B70-35802D29F244}" type="datetime1">
              <a:rPr lang="en-US" smtClean="0"/>
              <a:t>9/19/19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E8D-CF6C-4C2C-8928-6CF987645092}" type="datetime1">
              <a:rPr lang="en-US" smtClean="0"/>
              <a:t>9/19/19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CB8-50D4-4762-AAB3-AD974B8E03D9}" type="datetime1">
              <a:rPr lang="en-US" smtClean="0"/>
              <a:t>9/19/19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7526-571B-42F1-BF46-40AF976A9F12}" type="datetime1">
              <a:rPr lang="en-US" smtClean="0"/>
              <a:t>9/19/19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42B4-7614-4FB7-9AC1-D50FE9B34BC0}" type="datetime1">
              <a:rPr lang="en-US" smtClean="0"/>
              <a:t>9/19/19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A1F32-43A5-49FE-A36C-65A860914068}" type="datetime1">
              <a:rPr lang="en-US" smtClean="0"/>
              <a:t>9/19/19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akaver@itcollege.e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Hybrid Mobile Applications - ICD0018</a:t>
            </a:r>
            <a:endParaRPr lang="et-EE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176232"/>
          </a:xfrm>
        </p:spPr>
        <p:txBody>
          <a:bodyPr>
            <a:normAutofit fontScale="92500" lnSpcReduction="10000"/>
          </a:bodyPr>
          <a:lstStyle/>
          <a:p>
            <a:r>
              <a:rPr lang="en-US" cap="none" dirty="0" err="1"/>
              <a:t>TalTech</a:t>
            </a:r>
            <a:r>
              <a:rPr lang="en-US" cap="none" dirty="0"/>
              <a:t> IT College, Andres Käver, 2019-2020, Fall semester</a:t>
            </a:r>
          </a:p>
          <a:p>
            <a:r>
              <a:rPr lang="en-US" cap="none" dirty="0"/>
              <a:t>Web: http://</a:t>
            </a:r>
            <a:r>
              <a:rPr lang="en-US" cap="none" dirty="0" err="1"/>
              <a:t>enos.Itcollege.ee</a:t>
            </a:r>
            <a:r>
              <a:rPr lang="en-US" cap="none" dirty="0"/>
              <a:t>/~</a:t>
            </a:r>
            <a:r>
              <a:rPr lang="en-US" cap="none" dirty="0" err="1"/>
              <a:t>akaver</a:t>
            </a:r>
            <a:r>
              <a:rPr lang="en-US" cap="none" dirty="0"/>
              <a:t>/</a:t>
            </a:r>
            <a:r>
              <a:rPr lang="en-US" cap="none" dirty="0" err="1"/>
              <a:t>HybridMobile</a:t>
            </a:r>
            <a:endParaRPr lang="en-US" cap="none" dirty="0"/>
          </a:p>
          <a:p>
            <a:r>
              <a:rPr lang="en-US" cap="none" dirty="0"/>
              <a:t>Skype: </a:t>
            </a:r>
            <a:r>
              <a:rPr lang="en-US" cap="none" dirty="0" err="1"/>
              <a:t>akaver</a:t>
            </a:r>
            <a:r>
              <a:rPr lang="en-US" cap="none" dirty="0"/>
              <a:t>   Email: </a:t>
            </a:r>
            <a:r>
              <a:rPr lang="en-US" cap="none" dirty="0">
                <a:hlinkClick r:id="rId2"/>
              </a:rPr>
              <a:t>akaver@itcollege.ee</a:t>
            </a:r>
            <a:endParaRPr lang="en-US" cap="none" dirty="0"/>
          </a:p>
          <a:p>
            <a:endParaRPr lang="en-US" cap="non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7248" y="-561978"/>
            <a:ext cx="5142857" cy="38571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6AB63E-7A98-9F4F-AAC2-33E8893A9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6500" y="4521200"/>
            <a:ext cx="20955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64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ACA84-FDAF-4441-B701-FE1A8144E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 N –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7B918-1A79-774E-A232-E50815A93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4B897-CE24-434B-BC76-B66368EBF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400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ACA84-FDAF-4441-B701-FE1A8144E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 N –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7B918-1A79-774E-A232-E50815A93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4B897-CE24-434B-BC76-B66368EBF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8861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ACA84-FDAF-4441-B701-FE1A8144E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 N –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7B918-1A79-774E-A232-E50815A93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4B897-CE24-434B-BC76-B66368EBF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229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ACA84-FDAF-4441-B701-FE1A8144E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 N –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7B918-1A79-774E-A232-E50815A93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4B897-CE24-434B-BC76-B66368EBF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505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ACA84-FDAF-4441-B701-FE1A8144E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 N –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7B918-1A79-774E-A232-E50815A93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4B897-CE24-434B-BC76-B66368EBF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824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ACA84-FDAF-4441-B701-FE1A8144E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 N –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7B918-1A79-774E-A232-E50815A93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4B897-CE24-434B-BC76-B66368EBF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306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ACA84-FDAF-4441-B701-FE1A8144E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 N –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7B918-1A79-774E-A232-E50815A93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4B897-CE24-434B-BC76-B66368EBF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715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ACA84-FDAF-4441-B701-FE1A8144E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 N –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7B918-1A79-774E-A232-E50815A93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4B897-CE24-434B-BC76-B66368EBF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644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ACA84-FDAF-4441-B701-FE1A8144E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 N –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7B918-1A79-774E-A232-E50815A93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4B897-CE24-434B-BC76-B66368EBF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732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431B2-61D4-5D46-9497-E09D438F7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 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9E022-BF8D-CD48-AD09-358F4ACA0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End!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B5CA4D-FA59-EC44-B6FB-444103E5B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179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7B82F-459A-5D4E-B102-806080AF7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 N – simple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3FF832-70AC-AB45-B1C9-BFF388359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94E16-6775-974D-AF5F-941684109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ADA60A-6F45-2B47-9FEA-0FF48C2FD8EE}"/>
              </a:ext>
            </a:extLst>
          </p:cNvPr>
          <p:cNvSpPr txBox="1"/>
          <p:nvPr/>
        </p:nvSpPr>
        <p:spPr>
          <a:xfrm>
            <a:off x="1103312" y="2052918"/>
            <a:ext cx="10568763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interface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dirty="0">
                <a:solidFill>
                  <a:srgbClr val="4EC9B0"/>
                </a:solidFill>
                <a:latin typeface="Menlo" panose="020B0609030804020204" pitchFamily="49" charset="0"/>
              </a:rPr>
              <a:t>State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{</a:t>
            </a: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  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level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: </a:t>
            </a:r>
            <a:r>
              <a:rPr lang="en-US" dirty="0">
                <a:solidFill>
                  <a:srgbClr val="4EC9B0"/>
                </a:solidFill>
                <a:latin typeface="Menlo" panose="020B0609030804020204" pitchFamily="49" charset="0"/>
              </a:rPr>
              <a:t>number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;</a:t>
            </a: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}</a:t>
            </a:r>
          </a:p>
          <a:p>
            <a:b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</a:br>
            <a:r>
              <a:rPr lang="en-US" dirty="0">
                <a:solidFill>
                  <a:srgbClr val="C586C0"/>
                </a:solidFill>
                <a:latin typeface="Menlo" panose="020B0609030804020204" pitchFamily="49" charset="0"/>
              </a:rPr>
              <a:t>export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class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dirty="0">
                <a:solidFill>
                  <a:srgbClr val="4EC9B0"/>
                </a:solidFill>
                <a:latin typeface="Menlo" panose="020B0609030804020204" pitchFamily="49" charset="0"/>
              </a:rPr>
              <a:t>Hello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extends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dirty="0" err="1">
                <a:solidFill>
                  <a:srgbClr val="4EC9B0"/>
                </a:solidFill>
                <a:latin typeface="Menlo" panose="020B0609030804020204" pitchFamily="49" charset="0"/>
              </a:rPr>
              <a:t>React</a:t>
            </a:r>
            <a:r>
              <a:rPr lang="en-US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4EC9B0"/>
                </a:solidFill>
                <a:latin typeface="Menlo" panose="020B0609030804020204" pitchFamily="49" charset="0"/>
              </a:rPr>
              <a:t>Component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&lt;</a:t>
            </a:r>
            <a:r>
              <a:rPr lang="en-US" dirty="0">
                <a:solidFill>
                  <a:srgbClr val="4EC9B0"/>
                </a:solidFill>
                <a:latin typeface="Menlo" panose="020B0609030804020204" pitchFamily="49" charset="0"/>
              </a:rPr>
              <a:t>Props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, </a:t>
            </a:r>
            <a:r>
              <a:rPr lang="en-US" dirty="0">
                <a:solidFill>
                  <a:srgbClr val="4EC9B0"/>
                </a:solidFill>
                <a:latin typeface="Menlo" panose="020B0609030804020204" pitchFamily="49" charset="0"/>
              </a:rPr>
              <a:t>State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&gt;{</a:t>
            </a:r>
          </a:p>
          <a:p>
            <a:b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</a:b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  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constructor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props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: </a:t>
            </a:r>
            <a:r>
              <a:rPr lang="en-US" dirty="0">
                <a:solidFill>
                  <a:srgbClr val="4EC9B0"/>
                </a:solidFill>
                <a:latin typeface="Menlo" panose="020B0609030804020204" pitchFamily="49" charset="0"/>
              </a:rPr>
              <a:t>Props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) {</a:t>
            </a: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      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super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(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props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      </a:t>
            </a:r>
            <a:r>
              <a:rPr lang="en-US" dirty="0" err="1">
                <a:solidFill>
                  <a:srgbClr val="569CD6"/>
                </a:solidFill>
                <a:latin typeface="Menlo" panose="020B0609030804020204" pitchFamily="49" charset="0"/>
              </a:rPr>
              <a:t>this</a:t>
            </a:r>
            <a:r>
              <a:rPr lang="en-US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9CDCFE"/>
                </a:solidFill>
                <a:latin typeface="Menlo" panose="020B0609030804020204" pitchFamily="49" charset="0"/>
              </a:rPr>
              <a:t>state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= { 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level: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dirty="0" err="1">
                <a:solidFill>
                  <a:srgbClr val="9CDCFE"/>
                </a:solidFill>
                <a:latin typeface="Menlo" panose="020B0609030804020204" pitchFamily="49" charset="0"/>
              </a:rPr>
              <a:t>props</a:t>
            </a:r>
            <a:r>
              <a:rPr lang="en-US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9CDCFE"/>
                </a:solidFill>
                <a:latin typeface="Menlo" panose="020B0609030804020204" pitchFamily="49" charset="0"/>
              </a:rPr>
              <a:t>level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}</a:t>
            </a: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  }</a:t>
            </a:r>
          </a:p>
          <a:p>
            <a:b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</a:b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  </a:t>
            </a:r>
            <a:r>
              <a:rPr lang="en-US" dirty="0" err="1">
                <a:solidFill>
                  <a:srgbClr val="DCDCAA"/>
                </a:solidFill>
                <a:latin typeface="Menlo" panose="020B0609030804020204" pitchFamily="49" charset="0"/>
              </a:rPr>
              <a:t>onIcrement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= () 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=&gt;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dirty="0" err="1">
                <a:solidFill>
                  <a:srgbClr val="569CD6"/>
                </a:solidFill>
                <a:latin typeface="Menlo" panose="020B0609030804020204" pitchFamily="49" charset="0"/>
              </a:rPr>
              <a:t>this</a:t>
            </a:r>
            <a:r>
              <a:rPr lang="en-US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DCDCAA"/>
                </a:solidFill>
                <a:latin typeface="Menlo" panose="020B0609030804020204" pitchFamily="49" charset="0"/>
              </a:rPr>
              <a:t>setState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({ 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level: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dirty="0" err="1">
                <a:solidFill>
                  <a:srgbClr val="569CD6"/>
                </a:solidFill>
                <a:latin typeface="Menlo" panose="020B0609030804020204" pitchFamily="49" charset="0"/>
              </a:rPr>
              <a:t>this</a:t>
            </a:r>
            <a:r>
              <a:rPr lang="en-US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9CDCFE"/>
                </a:solidFill>
                <a:latin typeface="Menlo" panose="020B0609030804020204" pitchFamily="49" charset="0"/>
              </a:rPr>
              <a:t>state</a:t>
            </a:r>
            <a:r>
              <a:rPr lang="en-US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9CDCFE"/>
                </a:solidFill>
                <a:latin typeface="Menlo" panose="020B0609030804020204" pitchFamily="49" charset="0"/>
              </a:rPr>
              <a:t>level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+ </a:t>
            </a:r>
            <a:r>
              <a:rPr lang="en-US" dirty="0">
                <a:solidFill>
                  <a:srgbClr val="B5CEA8"/>
                </a:solidFill>
                <a:latin typeface="Menlo" panose="020B0609030804020204" pitchFamily="49" charset="0"/>
              </a:rPr>
              <a:t>1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});</a:t>
            </a: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  </a:t>
            </a:r>
            <a:r>
              <a:rPr lang="en-US" dirty="0" err="1">
                <a:solidFill>
                  <a:srgbClr val="DCDCAA"/>
                </a:solidFill>
                <a:latin typeface="Menlo" panose="020B0609030804020204" pitchFamily="49" charset="0"/>
              </a:rPr>
              <a:t>onDecrement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= () 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=&gt;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dirty="0" err="1">
                <a:solidFill>
                  <a:srgbClr val="569CD6"/>
                </a:solidFill>
                <a:latin typeface="Menlo" panose="020B0609030804020204" pitchFamily="49" charset="0"/>
              </a:rPr>
              <a:t>this</a:t>
            </a:r>
            <a:r>
              <a:rPr lang="en-US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DCDCAA"/>
                </a:solidFill>
                <a:latin typeface="Menlo" panose="020B0609030804020204" pitchFamily="49" charset="0"/>
              </a:rPr>
              <a:t>setState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({ 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level: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dirty="0" err="1">
                <a:solidFill>
                  <a:srgbClr val="569CD6"/>
                </a:solidFill>
                <a:latin typeface="Menlo" panose="020B0609030804020204" pitchFamily="49" charset="0"/>
              </a:rPr>
              <a:t>this</a:t>
            </a:r>
            <a:r>
              <a:rPr lang="en-US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9CDCFE"/>
                </a:solidFill>
                <a:latin typeface="Menlo" panose="020B0609030804020204" pitchFamily="49" charset="0"/>
              </a:rPr>
              <a:t>state</a:t>
            </a:r>
            <a:r>
              <a:rPr lang="en-US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9CDCFE"/>
                </a:solidFill>
                <a:latin typeface="Menlo" panose="020B0609030804020204" pitchFamily="49" charset="0"/>
              </a:rPr>
              <a:t>level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- </a:t>
            </a:r>
            <a:r>
              <a:rPr lang="en-US" dirty="0">
                <a:solidFill>
                  <a:srgbClr val="B5CEA8"/>
                </a:solidFill>
                <a:latin typeface="Menlo" panose="020B0609030804020204" pitchFamily="49" charset="0"/>
              </a:rPr>
              <a:t>1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});</a:t>
            </a:r>
          </a:p>
          <a:p>
            <a:b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</a:b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  </a:t>
            </a:r>
            <a:r>
              <a:rPr lang="en-US" dirty="0">
                <a:solidFill>
                  <a:srgbClr val="DCDCAA"/>
                </a:solidFill>
                <a:latin typeface="Menlo" panose="020B0609030804020204" pitchFamily="49" charset="0"/>
              </a:rPr>
              <a:t>render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() {……</a:t>
            </a:r>
          </a:p>
        </p:txBody>
      </p:sp>
    </p:spTree>
    <p:extLst>
      <p:ext uri="{BB962C8B-B14F-4D97-AF65-F5344CB8AC3E}">
        <p14:creationId xmlns:p14="http://schemas.microsoft.com/office/powerpoint/2010/main" val="3033824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C2CF5-6866-B546-A16B-CF16BEE71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 N – simple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4F870A-3180-7B49-A4C4-E53E0DE61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B72BB6-D64E-0B4E-9BD5-5DE134567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D290E6-E7F8-D145-9052-F1B4CDE22AA9}"/>
              </a:ext>
            </a:extLst>
          </p:cNvPr>
          <p:cNvSpPr txBox="1"/>
          <p:nvPr/>
        </p:nvSpPr>
        <p:spPr>
          <a:xfrm>
            <a:off x="1103312" y="1603968"/>
            <a:ext cx="10568763" cy="48013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  </a:t>
            </a:r>
            <a:r>
              <a:rPr lang="en-US" dirty="0">
                <a:solidFill>
                  <a:srgbClr val="DCDCAA"/>
                </a:solidFill>
                <a:latin typeface="Menlo" panose="020B0609030804020204" pitchFamily="49" charset="0"/>
              </a:rPr>
              <a:t>render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() {</a:t>
            </a: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      </a:t>
            </a:r>
            <a:r>
              <a:rPr lang="en-US" dirty="0">
                <a:solidFill>
                  <a:srgbClr val="C586C0"/>
                </a:solidFill>
                <a:latin typeface="Menlo" panose="020B0609030804020204" pitchFamily="49" charset="0"/>
              </a:rPr>
              <a:t>return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(</a:t>
            </a: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          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&lt;</a:t>
            </a:r>
            <a:r>
              <a:rPr lang="en-US" dirty="0">
                <a:solidFill>
                  <a:srgbClr val="4EC9B0"/>
                </a:solidFill>
                <a:latin typeface="Menlo" panose="020B0609030804020204" pitchFamily="49" charset="0"/>
              </a:rPr>
              <a:t>View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style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=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{</a:t>
            </a:r>
            <a:r>
              <a:rPr lang="en-US" dirty="0" err="1">
                <a:solidFill>
                  <a:srgbClr val="9CDCFE"/>
                </a:solidFill>
                <a:latin typeface="Menlo" panose="020B0609030804020204" pitchFamily="49" charset="0"/>
              </a:rPr>
              <a:t>styles</a:t>
            </a:r>
            <a:r>
              <a:rPr lang="en-US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9CDCFE"/>
                </a:solidFill>
                <a:latin typeface="Menlo" panose="020B0609030804020204" pitchFamily="49" charset="0"/>
              </a:rPr>
              <a:t>root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}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&gt;</a:t>
            </a:r>
            <a:endParaRPr lang="en-US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              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&lt;</a:t>
            </a:r>
            <a:r>
              <a:rPr lang="en-US" dirty="0">
                <a:solidFill>
                  <a:srgbClr val="4EC9B0"/>
                </a:solidFill>
                <a:latin typeface="Menlo" panose="020B0609030804020204" pitchFamily="49" charset="0"/>
              </a:rPr>
              <a:t>Text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style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=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{</a:t>
            </a:r>
            <a:r>
              <a:rPr lang="en-US" dirty="0" err="1">
                <a:solidFill>
                  <a:srgbClr val="9CDCFE"/>
                </a:solidFill>
                <a:latin typeface="Menlo" panose="020B0609030804020204" pitchFamily="49" charset="0"/>
              </a:rPr>
              <a:t>styles</a:t>
            </a:r>
            <a:r>
              <a:rPr lang="en-US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9CDCFE"/>
                </a:solidFill>
                <a:latin typeface="Menlo" panose="020B0609030804020204" pitchFamily="49" charset="0"/>
              </a:rPr>
              <a:t>greeting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}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&gt;</a:t>
            </a:r>
            <a:endParaRPr lang="en-US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                  Hello, 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{</a:t>
            </a:r>
            <a:r>
              <a:rPr lang="en-US" dirty="0" err="1">
                <a:solidFill>
                  <a:srgbClr val="569CD6"/>
                </a:solidFill>
                <a:latin typeface="Menlo" panose="020B0609030804020204" pitchFamily="49" charset="0"/>
              </a:rPr>
              <a:t>this</a:t>
            </a:r>
            <a:r>
              <a:rPr lang="en-US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9CDCFE"/>
                </a:solidFill>
                <a:latin typeface="Menlo" panose="020B0609030804020204" pitchFamily="49" charset="0"/>
              </a:rPr>
              <a:t>props</a:t>
            </a:r>
            <a:r>
              <a:rPr lang="en-US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9CDCFE"/>
                </a:solidFill>
                <a:latin typeface="Menlo" panose="020B0609030804020204" pitchFamily="49" charset="0"/>
              </a:rPr>
              <a:t>name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}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! Level: 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{</a:t>
            </a:r>
            <a:r>
              <a:rPr lang="en-US" dirty="0" err="1">
                <a:solidFill>
                  <a:srgbClr val="569CD6"/>
                </a:solidFill>
                <a:latin typeface="Menlo" panose="020B0609030804020204" pitchFamily="49" charset="0"/>
              </a:rPr>
              <a:t>this</a:t>
            </a:r>
            <a:r>
              <a:rPr lang="en-US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9CDCFE"/>
                </a:solidFill>
                <a:latin typeface="Menlo" panose="020B0609030804020204" pitchFamily="49" charset="0"/>
              </a:rPr>
              <a:t>state</a:t>
            </a:r>
            <a:r>
              <a:rPr lang="en-US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9CDCFE"/>
                </a:solidFill>
                <a:latin typeface="Menlo" panose="020B0609030804020204" pitchFamily="49" charset="0"/>
              </a:rPr>
              <a:t>level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}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!</a:t>
            </a: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              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&lt;/</a:t>
            </a:r>
            <a:r>
              <a:rPr lang="en-US" dirty="0">
                <a:solidFill>
                  <a:srgbClr val="4EC9B0"/>
                </a:solidFill>
                <a:latin typeface="Menlo" panose="020B0609030804020204" pitchFamily="49" charset="0"/>
              </a:rPr>
              <a:t>Text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&gt;</a:t>
            </a:r>
            <a:endParaRPr lang="en-US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              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&lt;</a:t>
            </a:r>
            <a:r>
              <a:rPr lang="en-US" dirty="0">
                <a:solidFill>
                  <a:srgbClr val="4EC9B0"/>
                </a:solidFill>
                <a:latin typeface="Menlo" panose="020B0609030804020204" pitchFamily="49" charset="0"/>
              </a:rPr>
              <a:t>View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&gt;</a:t>
            </a:r>
            <a:endParaRPr lang="en-US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                  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&lt;</a:t>
            </a:r>
            <a:r>
              <a:rPr lang="en-US" dirty="0">
                <a:solidFill>
                  <a:srgbClr val="4EC9B0"/>
                </a:solidFill>
                <a:latin typeface="Menlo" panose="020B0609030804020204" pitchFamily="49" charset="0"/>
              </a:rPr>
              <a:t>View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&gt;</a:t>
            </a:r>
            <a:endParaRPr lang="en-US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                      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&lt;</a:t>
            </a:r>
            <a:r>
              <a:rPr lang="en-US" dirty="0">
                <a:solidFill>
                  <a:srgbClr val="4EC9B0"/>
                </a:solidFill>
                <a:latin typeface="Menlo" panose="020B0609030804020204" pitchFamily="49" charset="0"/>
              </a:rPr>
              <a:t>Button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title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=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"-"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dirty="0" err="1">
                <a:solidFill>
                  <a:srgbClr val="9CDCFE"/>
                </a:solidFill>
                <a:latin typeface="Menlo" panose="020B0609030804020204" pitchFamily="49" charset="0"/>
              </a:rPr>
              <a:t>onPress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=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{</a:t>
            </a:r>
            <a:r>
              <a:rPr lang="en-US" dirty="0" err="1">
                <a:solidFill>
                  <a:srgbClr val="569CD6"/>
                </a:solidFill>
                <a:latin typeface="Menlo" panose="020B0609030804020204" pitchFamily="49" charset="0"/>
              </a:rPr>
              <a:t>this</a:t>
            </a:r>
            <a:r>
              <a:rPr lang="en-US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9CDCFE"/>
                </a:solidFill>
                <a:latin typeface="Menlo" panose="020B0609030804020204" pitchFamily="49" charset="0"/>
              </a:rPr>
              <a:t>onDecrement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}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/&gt;</a:t>
            </a:r>
            <a:endParaRPr lang="en-US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                  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&lt;/</a:t>
            </a:r>
            <a:r>
              <a:rPr lang="en-US" dirty="0">
                <a:solidFill>
                  <a:srgbClr val="4EC9B0"/>
                </a:solidFill>
                <a:latin typeface="Menlo" panose="020B0609030804020204" pitchFamily="49" charset="0"/>
              </a:rPr>
              <a:t>View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&gt;</a:t>
            </a:r>
            <a:endParaRPr lang="en-US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                  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&lt;</a:t>
            </a:r>
            <a:r>
              <a:rPr lang="en-US" dirty="0">
                <a:solidFill>
                  <a:srgbClr val="4EC9B0"/>
                </a:solidFill>
                <a:latin typeface="Menlo" panose="020B0609030804020204" pitchFamily="49" charset="0"/>
              </a:rPr>
              <a:t>View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&gt;</a:t>
            </a:r>
            <a:endParaRPr lang="en-US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                      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&lt;</a:t>
            </a:r>
            <a:r>
              <a:rPr lang="en-US" dirty="0">
                <a:solidFill>
                  <a:srgbClr val="4EC9B0"/>
                </a:solidFill>
                <a:latin typeface="Menlo" panose="020B0609030804020204" pitchFamily="49" charset="0"/>
              </a:rPr>
              <a:t>Button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dirty="0">
                <a:solidFill>
                  <a:srgbClr val="9CDCFE"/>
                </a:solidFill>
                <a:latin typeface="Menlo" panose="020B0609030804020204" pitchFamily="49" charset="0"/>
              </a:rPr>
              <a:t>title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=</a:t>
            </a:r>
            <a:r>
              <a:rPr lang="en-US" dirty="0">
                <a:solidFill>
                  <a:srgbClr val="CE9178"/>
                </a:solidFill>
                <a:latin typeface="Menlo" panose="020B0609030804020204" pitchFamily="49" charset="0"/>
              </a:rPr>
              <a:t>"+"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dirty="0" err="1">
                <a:solidFill>
                  <a:srgbClr val="9CDCFE"/>
                </a:solidFill>
                <a:latin typeface="Menlo" panose="020B0609030804020204" pitchFamily="49" charset="0"/>
              </a:rPr>
              <a:t>onPress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=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{</a:t>
            </a:r>
            <a:r>
              <a:rPr lang="en-US" dirty="0" err="1">
                <a:solidFill>
                  <a:srgbClr val="569CD6"/>
                </a:solidFill>
                <a:latin typeface="Menlo" panose="020B0609030804020204" pitchFamily="49" charset="0"/>
              </a:rPr>
              <a:t>this</a:t>
            </a:r>
            <a:r>
              <a:rPr lang="en-US" dirty="0" err="1">
                <a:solidFill>
                  <a:srgbClr val="D4D4D4"/>
                </a:solidFill>
                <a:latin typeface="Menlo" panose="020B0609030804020204" pitchFamily="49" charset="0"/>
              </a:rPr>
              <a:t>.</a:t>
            </a:r>
            <a:r>
              <a:rPr lang="en-US" dirty="0" err="1">
                <a:solidFill>
                  <a:srgbClr val="9CDCFE"/>
                </a:solidFill>
                <a:latin typeface="Menlo" panose="020B0609030804020204" pitchFamily="49" charset="0"/>
              </a:rPr>
              <a:t>onIcrement</a:t>
            </a:r>
            <a:r>
              <a:rPr lang="en-US" dirty="0">
                <a:solidFill>
                  <a:srgbClr val="569CD6"/>
                </a:solidFill>
                <a:latin typeface="Menlo" panose="020B0609030804020204" pitchFamily="49" charset="0"/>
              </a:rPr>
              <a:t>}</a:t>
            </a:r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/&gt;</a:t>
            </a:r>
            <a:endParaRPr lang="en-US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                  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&lt;/</a:t>
            </a:r>
            <a:r>
              <a:rPr lang="en-US" dirty="0">
                <a:solidFill>
                  <a:srgbClr val="4EC9B0"/>
                </a:solidFill>
                <a:latin typeface="Menlo" panose="020B0609030804020204" pitchFamily="49" charset="0"/>
              </a:rPr>
              <a:t>View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&gt;</a:t>
            </a:r>
            <a:endParaRPr lang="en-US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              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&lt;/</a:t>
            </a:r>
            <a:r>
              <a:rPr lang="en-US" dirty="0">
                <a:solidFill>
                  <a:srgbClr val="4EC9B0"/>
                </a:solidFill>
                <a:latin typeface="Menlo" panose="020B0609030804020204" pitchFamily="49" charset="0"/>
              </a:rPr>
              <a:t>View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&gt;</a:t>
            </a:r>
            <a:endParaRPr lang="en-US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          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&lt;/</a:t>
            </a:r>
            <a:r>
              <a:rPr lang="en-US" dirty="0">
                <a:solidFill>
                  <a:srgbClr val="4EC9B0"/>
                </a:solidFill>
                <a:latin typeface="Menlo" panose="020B0609030804020204" pitchFamily="49" charset="0"/>
              </a:rPr>
              <a:t>View</a:t>
            </a:r>
            <a:r>
              <a:rPr lang="en-US" dirty="0">
                <a:solidFill>
                  <a:srgbClr val="808080"/>
                </a:solidFill>
                <a:latin typeface="Menlo" panose="020B0609030804020204" pitchFamily="49" charset="0"/>
              </a:rPr>
              <a:t>&gt;</a:t>
            </a:r>
            <a:endParaRPr lang="en-US" dirty="0">
              <a:solidFill>
                <a:srgbClr val="D4D4D4"/>
              </a:solidFill>
              <a:latin typeface="Menlo" panose="020B0609030804020204" pitchFamily="49" charset="0"/>
            </a:endParaRP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      );</a:t>
            </a:r>
          </a:p>
          <a:p>
            <a:r>
              <a:rPr lang="en-US" dirty="0">
                <a:solidFill>
                  <a:srgbClr val="D4D4D4"/>
                </a:solidFill>
                <a:latin typeface="Menlo" panose="020B0609030804020204" pitchFamily="49" charset="0"/>
              </a:rPr>
              <a:t>    }</a:t>
            </a:r>
          </a:p>
        </p:txBody>
      </p:sp>
    </p:spTree>
    <p:extLst>
      <p:ext uri="{BB962C8B-B14F-4D97-AF65-F5344CB8AC3E}">
        <p14:creationId xmlns:p14="http://schemas.microsoft.com/office/powerpoint/2010/main" val="2190570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431B2-61D4-5D46-9497-E09D438F7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 N –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9E022-BF8D-CD48-AD09-358F4ACA0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 far we have one kind of data communication between components – props .  But props is read-only, we also need state.</a:t>
            </a:r>
          </a:p>
          <a:p>
            <a:r>
              <a:rPr lang="en-US" dirty="0"/>
              <a:t>Simple state – local to component was straightforward.</a:t>
            </a:r>
          </a:p>
          <a:p>
            <a:r>
              <a:rPr lang="en-US" dirty="0"/>
              <a:t>But we often need pass data back also from child to parent. Or from sibling to sibling. What to do?</a:t>
            </a:r>
          </a:p>
          <a:p>
            <a:pPr lvl="1"/>
            <a:r>
              <a:rPr lang="en-US" dirty="0"/>
              <a:t>Pass callback function as prop to child</a:t>
            </a:r>
          </a:p>
          <a:p>
            <a:pPr lvl="1"/>
            <a:r>
              <a:rPr lang="en-US" dirty="0"/>
              <a:t>Use state management library (Redux)</a:t>
            </a:r>
          </a:p>
          <a:p>
            <a:pPr lvl="1"/>
            <a:r>
              <a:rPr lang="en-US" dirty="0"/>
              <a:t>Use Context API (possibly with Redux)</a:t>
            </a:r>
          </a:p>
          <a:p>
            <a:endParaRPr lang="en-US" dirty="0"/>
          </a:p>
          <a:p>
            <a:r>
              <a:rPr lang="en-US" dirty="0"/>
              <a:t>What about Dependency Injection?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B5CA4D-FA59-EC44-B6FB-444103E5B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909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431B2-61D4-5D46-9497-E09D438F7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 N –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9E022-BF8D-CD48-AD09-358F4ACA0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9"/>
            <a:ext cx="2538385" cy="825454"/>
          </a:xfrm>
        </p:spPr>
        <p:txBody>
          <a:bodyPr/>
          <a:lstStyle/>
          <a:p>
            <a:r>
              <a:rPr lang="en-US" dirty="0"/>
              <a:t>Callbacks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B5CA4D-FA59-EC44-B6FB-444103E5B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0D5AA95-B9FB-5D4F-9A97-960AE54B9426}"/>
              </a:ext>
            </a:extLst>
          </p:cNvPr>
          <p:cNvSpPr/>
          <p:nvPr/>
        </p:nvSpPr>
        <p:spPr>
          <a:xfrm>
            <a:off x="455876" y="3578087"/>
            <a:ext cx="4458030" cy="3097198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34BB45-9AEF-7044-9C40-022FFC5DF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274" y="3515411"/>
            <a:ext cx="3492500" cy="30099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122FCF32-AC72-5C4D-856A-32A4070A9375}"/>
              </a:ext>
            </a:extLst>
          </p:cNvPr>
          <p:cNvSpPr/>
          <p:nvPr/>
        </p:nvSpPr>
        <p:spPr>
          <a:xfrm>
            <a:off x="7021002" y="3498408"/>
            <a:ext cx="4715124" cy="317687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5EE0EF-A1F3-9A47-8568-2D00CF065A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928" y="3665386"/>
            <a:ext cx="4445000" cy="300990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9BED362-4D45-E547-A8DD-FB905B6932C7}"/>
              </a:ext>
            </a:extLst>
          </p:cNvPr>
          <p:cNvSpPr txBox="1">
            <a:spLocks/>
          </p:cNvSpPr>
          <p:nvPr/>
        </p:nvSpPr>
        <p:spPr>
          <a:xfrm>
            <a:off x="7281112" y="2071629"/>
            <a:ext cx="2538385" cy="825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Redux</a:t>
            </a:r>
          </a:p>
        </p:txBody>
      </p:sp>
    </p:spTree>
    <p:extLst>
      <p:ext uri="{BB962C8B-B14F-4D97-AF65-F5344CB8AC3E}">
        <p14:creationId xmlns:p14="http://schemas.microsoft.com/office/powerpoint/2010/main" val="2950700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431B2-61D4-5D46-9497-E09D438F7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 N –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9E022-BF8D-CD48-AD09-358F4ACA0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Context API vs Prop Drilling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B5CA4D-FA59-EC44-B6FB-444103E5B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F1A7F2-80C1-7D4A-99EA-4B6CA7C1B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682" y="2826327"/>
            <a:ext cx="8067579" cy="342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72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431B2-61D4-5D46-9497-E09D438F7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 N – Redux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9E022-BF8D-CD48-AD09-358F4ACA0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state of the entire app is stored in a single object tree within a single store.</a:t>
            </a:r>
          </a:p>
          <a:p>
            <a:r>
              <a:rPr lang="en-US" dirty="0"/>
              <a:t>To change the state, you need to trigger an action that describes what needs to happen (reducer).</a:t>
            </a:r>
          </a:p>
          <a:p>
            <a:r>
              <a:rPr lang="en-US" dirty="0"/>
              <a:t>You should never mutate the state directly, always return a new object to do so.</a:t>
            </a:r>
          </a:p>
          <a:p>
            <a:endParaRPr lang="en-US" dirty="0"/>
          </a:p>
          <a:p>
            <a:r>
              <a:rPr lang="en-US" dirty="0"/>
              <a:t>Install </a:t>
            </a:r>
            <a:r>
              <a:rPr lang="en-US" b="1" dirty="0"/>
              <a:t>redux</a:t>
            </a:r>
            <a:r>
              <a:rPr lang="en-US" dirty="0"/>
              <a:t> and </a:t>
            </a:r>
            <a:r>
              <a:rPr lang="en-US" b="1" dirty="0"/>
              <a:t>react-redux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B5CA4D-FA59-EC44-B6FB-444103E5B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910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ACA84-FDAF-4441-B701-FE1A8144E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 N –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7B918-1A79-774E-A232-E50815A93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4B897-CE24-434B-BC76-B66368EBF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631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ACA84-FDAF-4441-B701-FE1A8144E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 N –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7B918-1A79-774E-A232-E50815A930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E4B897-CE24-434B-BC76-B66368EBF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5937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9370</TotalTime>
  <Words>272</Words>
  <Application>Microsoft Macintosh PowerPoint</Application>
  <PresentationFormat>Widescreen</PresentationFormat>
  <Paragraphs>86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Menlo</vt:lpstr>
      <vt:lpstr>Wingdings 3</vt:lpstr>
      <vt:lpstr>Ion</vt:lpstr>
      <vt:lpstr>Hybrid Mobile Applications - ICD0018</vt:lpstr>
      <vt:lpstr>React N – simple state</vt:lpstr>
      <vt:lpstr>React N – simple state</vt:lpstr>
      <vt:lpstr>React N – State</vt:lpstr>
      <vt:lpstr>React N – State</vt:lpstr>
      <vt:lpstr>React N – State</vt:lpstr>
      <vt:lpstr>React N – Redux</vt:lpstr>
      <vt:lpstr>React N –</vt:lpstr>
      <vt:lpstr>React N –</vt:lpstr>
      <vt:lpstr>React N –</vt:lpstr>
      <vt:lpstr>React N –</vt:lpstr>
      <vt:lpstr>React N –</vt:lpstr>
      <vt:lpstr>React N –</vt:lpstr>
      <vt:lpstr>React N –</vt:lpstr>
      <vt:lpstr>React N –</vt:lpstr>
      <vt:lpstr>React N –</vt:lpstr>
      <vt:lpstr>React N –</vt:lpstr>
      <vt:lpstr>React N –</vt:lpstr>
      <vt:lpstr>React 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creator>andres käver</dc:creator>
  <cp:lastModifiedBy>Andres Käver</cp:lastModifiedBy>
  <cp:revision>123</cp:revision>
  <dcterms:created xsi:type="dcterms:W3CDTF">2015-10-15T12:35:18Z</dcterms:created>
  <dcterms:modified xsi:type="dcterms:W3CDTF">2019-09-19T18:20:38Z</dcterms:modified>
</cp:coreProperties>
</file>