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258" r:id="rId3"/>
    <p:sldId id="296" r:id="rId4"/>
    <p:sldId id="294" r:id="rId5"/>
    <p:sldId id="295" r:id="rId6"/>
    <p:sldId id="297" r:id="rId7"/>
    <p:sldId id="298" r:id="rId8"/>
    <p:sldId id="299" r:id="rId9"/>
    <p:sldId id="300" r:id="rId10"/>
    <p:sldId id="301" r:id="rId11"/>
    <p:sldId id="302" r:id="rId12"/>
    <p:sldId id="303" r:id="rId13"/>
    <p:sldId id="305" r:id="rId14"/>
    <p:sldId id="306" r:id="rId15"/>
    <p:sldId id="304" r:id="rId16"/>
    <p:sldId id="308" r:id="rId17"/>
    <p:sldId id="307" r:id="rId18"/>
    <p:sldId id="309" r:id="rId19"/>
    <p:sldId id="310" r:id="rId20"/>
    <p:sldId id="311" r:id="rId21"/>
    <p:sldId id="312" r:id="rId22"/>
    <p:sldId id="313" r:id="rId23"/>
    <p:sldId id="314" r:id="rId24"/>
    <p:sldId id="315" r:id="rId25"/>
    <p:sldId id="316" r:id="rId26"/>
    <p:sldId id="317" r:id="rId27"/>
    <p:sldId id="318" r:id="rId28"/>
    <p:sldId id="319" r:id="rId29"/>
    <p:sldId id="321" r:id="rId30"/>
    <p:sldId id="322" r:id="rId31"/>
    <p:sldId id="323" r:id="rId32"/>
    <p:sldId id="324" r:id="rId33"/>
    <p:sldId id="320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11794BA-C032-BB4D-85E5-9EC677C7E1F1}">
          <p14:sldIdLst>
            <p14:sldId id="256"/>
            <p14:sldId id="258"/>
            <p14:sldId id="296"/>
            <p14:sldId id="294"/>
            <p14:sldId id="295"/>
            <p14:sldId id="297"/>
            <p14:sldId id="298"/>
            <p14:sldId id="299"/>
            <p14:sldId id="300"/>
            <p14:sldId id="301"/>
            <p14:sldId id="302"/>
            <p14:sldId id="303"/>
            <p14:sldId id="305"/>
            <p14:sldId id="306"/>
            <p14:sldId id="304"/>
            <p14:sldId id="308"/>
            <p14:sldId id="307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  <p14:sldId id="321"/>
            <p14:sldId id="322"/>
            <p14:sldId id="323"/>
            <p14:sldId id="324"/>
            <p14:sldId id="32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389" autoAdjust="0"/>
    <p:restoredTop sz="94660"/>
  </p:normalViewPr>
  <p:slideViewPr>
    <p:cSldViewPr snapToGrid="0">
      <p:cViewPr varScale="1">
        <p:scale>
          <a:sx n="186" d="100"/>
          <a:sy n="186" d="100"/>
        </p:scale>
        <p:origin x="232" y="38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058F15-0E18-4F6A-B9F3-564C7228F6E2}" type="datetimeFigureOut">
              <a:rPr lang="et-EE" smtClean="0"/>
              <a:t>28.09.19</a:t>
            </a:fld>
            <a:endParaRPr lang="et-E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t-E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2EAB4-ED3B-407C-8199-EAC6E751E16E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128559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4017D-616C-426D-B96A-9B74169657CB}" type="datetime1">
              <a:rPr lang="en-US" smtClean="0"/>
              <a:t>9/28/19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E2F8-4F9B-475A-9076-FF47062FDB53}" type="datetime1">
              <a:rPr lang="en-US" smtClean="0"/>
              <a:t>9/28/19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F4FA4-9781-4D2E-9CA0-82AF90576D91}" type="datetime1">
              <a:rPr lang="en-US" smtClean="0"/>
              <a:t>9/28/19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A1842-AF3A-4F79-81E5-89F3140F58EC}" type="datetime1">
              <a:rPr lang="en-US" smtClean="0"/>
              <a:t>9/28/19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153BF-32B0-4A81-ACA1-CA4D3511A15C}" type="datetime1">
              <a:rPr lang="en-US" smtClean="0"/>
              <a:t>9/28/19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707BF-3C55-4F26-A6A0-49E70F83FEE8}" type="datetime1">
              <a:rPr lang="en-US" smtClean="0"/>
              <a:t>9/28/19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02B73-859B-4B75-B038-91839C89101A}" type="datetime1">
              <a:rPr lang="en-US" smtClean="0"/>
              <a:t>9/28/19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8DDA1-6E86-4CE1-9860-B071DC8D34E1}" type="datetime1">
              <a:rPr lang="en-US" smtClean="0"/>
              <a:t>9/28/19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3DEBE-8681-4664-83A8-552B71039C1E}" type="datetime1">
              <a:rPr lang="en-US" smtClean="0"/>
              <a:t>9/28/19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FFF52-A86D-4A10-973C-2E68BFB2A7DA}" type="datetime1">
              <a:rPr lang="en-US" smtClean="0"/>
              <a:t>9/28/19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343DB-8957-458B-B939-391AEFD585EB}" type="datetime1">
              <a:rPr lang="en-US" smtClean="0"/>
              <a:t>9/28/19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326DD-D0EA-402D-90AE-E23B9B1122B9}" type="datetime1">
              <a:rPr lang="en-US" smtClean="0"/>
              <a:t>9/28/19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99E6D-C8FB-4995-9B70-35802D29F244}" type="datetime1">
              <a:rPr lang="en-US" smtClean="0"/>
              <a:t>9/28/19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D0E8D-CF6C-4C2C-8928-6CF987645092}" type="datetime1">
              <a:rPr lang="en-US" smtClean="0"/>
              <a:t>9/28/19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8CB8-50D4-4762-AAB3-AD974B8E03D9}" type="datetime1">
              <a:rPr lang="en-US" smtClean="0"/>
              <a:t>9/28/19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C7526-571B-42F1-BF46-40AF976A9F12}" type="datetime1">
              <a:rPr lang="en-US" smtClean="0"/>
              <a:t>9/28/19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D42B4-7614-4FB7-9AC1-D50FE9B34BC0}" type="datetime1">
              <a:rPr lang="en-US" smtClean="0"/>
              <a:t>9/28/19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C56A1F32-43A5-49FE-A36C-65A860914068}" type="datetime1">
              <a:rPr lang="en-US" smtClean="0"/>
              <a:t>9/28/19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mailto:akaver@itcollege.ee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Hybrid Mobile Applications - ICD0018</a:t>
            </a:r>
            <a:endParaRPr lang="et-EE" dirty="0"/>
          </a:p>
        </p:txBody>
      </p:sp>
      <p:sp>
        <p:nvSpPr>
          <p:cNvPr id="5" name="Text Placeholder 4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1176232"/>
          </a:xfrm>
        </p:spPr>
        <p:txBody>
          <a:bodyPr>
            <a:normAutofit fontScale="92500" lnSpcReduction="10000"/>
          </a:bodyPr>
          <a:lstStyle/>
          <a:p>
            <a:r>
              <a:rPr lang="en-US" cap="none" dirty="0" err="1"/>
              <a:t>TalTech</a:t>
            </a:r>
            <a:r>
              <a:rPr lang="en-US" cap="none" dirty="0"/>
              <a:t> IT College, Andres Käver, 2019-2020, Fall semester</a:t>
            </a:r>
          </a:p>
          <a:p>
            <a:r>
              <a:rPr lang="en-US" cap="none" dirty="0"/>
              <a:t>Web: http://</a:t>
            </a:r>
            <a:r>
              <a:rPr lang="en-US" cap="none" dirty="0" err="1"/>
              <a:t>enos.Itcollege.ee</a:t>
            </a:r>
            <a:r>
              <a:rPr lang="en-US" cap="none" dirty="0"/>
              <a:t>/~</a:t>
            </a:r>
            <a:r>
              <a:rPr lang="en-US" cap="none" dirty="0" err="1"/>
              <a:t>akaver</a:t>
            </a:r>
            <a:r>
              <a:rPr lang="en-US" cap="none" dirty="0"/>
              <a:t>/</a:t>
            </a:r>
            <a:r>
              <a:rPr lang="en-US" cap="none" dirty="0" err="1"/>
              <a:t>HybridMobile</a:t>
            </a:r>
            <a:endParaRPr lang="en-US" cap="none" dirty="0"/>
          </a:p>
          <a:p>
            <a:r>
              <a:rPr lang="en-US" cap="none" dirty="0"/>
              <a:t>Skype: </a:t>
            </a:r>
            <a:r>
              <a:rPr lang="en-US" cap="none" dirty="0" err="1"/>
              <a:t>akaver</a:t>
            </a:r>
            <a:r>
              <a:rPr lang="en-US" cap="none" dirty="0"/>
              <a:t>   Email: </a:t>
            </a:r>
            <a:r>
              <a:rPr lang="en-US" cap="none" dirty="0">
                <a:hlinkClick r:id="rId2"/>
              </a:rPr>
              <a:t>akaver@itcollege.ee</a:t>
            </a:r>
            <a:endParaRPr lang="en-US" cap="none" dirty="0"/>
          </a:p>
          <a:p>
            <a:endParaRPr lang="en-US" cap="none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7248" y="-561978"/>
            <a:ext cx="5142857" cy="38571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6AB63E-7A98-9F4F-AAC2-33E8893A9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6500" y="4521200"/>
            <a:ext cx="2095500" cy="23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5644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E0E5E-37C7-AE4A-B476-5EBC4AF7D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React N – Context API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622FC4-9EEB-A44E-B39D-FF59CB9C6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contextType</a:t>
            </a:r>
            <a:endParaRPr lang="en-US" dirty="0"/>
          </a:p>
          <a:p>
            <a:r>
              <a:rPr lang="en-US" dirty="0"/>
              <a:t>The </a:t>
            </a:r>
            <a:r>
              <a:rPr lang="en-US" dirty="0" err="1"/>
              <a:t>contextType</a:t>
            </a:r>
            <a:r>
              <a:rPr lang="en-US" dirty="0"/>
              <a:t> property on a class can be assigned a Context object created by </a:t>
            </a:r>
            <a:r>
              <a:rPr lang="en-US" dirty="0" err="1"/>
              <a:t>React.createContext</a:t>
            </a:r>
            <a:r>
              <a:rPr lang="en-US" dirty="0"/>
              <a:t>(). </a:t>
            </a:r>
          </a:p>
          <a:p>
            <a:r>
              <a:rPr lang="en-US" dirty="0"/>
              <a:t>Lets you consume the nearest current value of that Context type using </a:t>
            </a:r>
            <a:r>
              <a:rPr lang="en-US" dirty="0" err="1"/>
              <a:t>this.context</a:t>
            </a:r>
            <a:r>
              <a:rPr lang="en-US" dirty="0"/>
              <a:t>. </a:t>
            </a:r>
          </a:p>
          <a:p>
            <a:r>
              <a:rPr lang="en-US" dirty="0"/>
              <a:t>You can reference this in any of the lifecycle methods including the render function.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A5C82E-5DF1-C842-9133-DA29C5B68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3248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E0E5E-37C7-AE4A-B476-5EBC4AF7D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React N – Context API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622FC4-9EEB-A44E-B39D-FF59CB9C6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contextType</a:t>
            </a:r>
            <a:r>
              <a:rPr lang="en-US" dirty="0"/>
              <a:t> with TypeScript in class component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A5C82E-5DF1-C842-9133-DA29C5B68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11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901D5-33D0-2E42-A224-004C53F9A603}"/>
              </a:ext>
            </a:extLst>
          </p:cNvPr>
          <p:cNvSpPr txBox="1"/>
          <p:nvPr/>
        </p:nvSpPr>
        <p:spPr>
          <a:xfrm>
            <a:off x="3260034" y="2591953"/>
            <a:ext cx="8722581" cy="39703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export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>
                <a:solidFill>
                  <a:srgbClr val="569CD6"/>
                </a:solidFill>
                <a:latin typeface="Menlo" panose="020B0609030804020204" pitchFamily="49" charset="0"/>
              </a:rPr>
              <a:t>class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>
                <a:solidFill>
                  <a:srgbClr val="4EC9B0"/>
                </a:solidFill>
                <a:latin typeface="Menlo" panose="020B0609030804020204" pitchFamily="49" charset="0"/>
              </a:rPr>
              <a:t>Stats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>
                <a:solidFill>
                  <a:srgbClr val="569CD6"/>
                </a:solidFill>
                <a:latin typeface="Menlo" panose="020B0609030804020204" pitchFamily="49" charset="0"/>
              </a:rPr>
              <a:t>extends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 err="1">
                <a:solidFill>
                  <a:srgbClr val="4EC9B0"/>
                </a:solidFill>
                <a:latin typeface="Menlo" panose="020B0609030804020204" pitchFamily="49" charset="0"/>
              </a:rPr>
              <a:t>React</a:t>
            </a:r>
            <a:r>
              <a:rPr lang="en-US" dirty="0" err="1">
                <a:solidFill>
                  <a:srgbClr val="D4D4D4"/>
                </a:solidFill>
                <a:latin typeface="Menlo" panose="020B0609030804020204" pitchFamily="49" charset="0"/>
              </a:rPr>
              <a:t>.</a:t>
            </a:r>
            <a:r>
              <a:rPr lang="en-US" dirty="0" err="1">
                <a:solidFill>
                  <a:srgbClr val="4EC9B0"/>
                </a:solidFill>
                <a:latin typeface="Menlo" panose="020B0609030804020204" pitchFamily="49" charset="0"/>
              </a:rPr>
              <a:t>Component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{</a:t>
            </a:r>
          </a:p>
          <a:p>
            <a:b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</a:b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</a:t>
            </a:r>
            <a:r>
              <a:rPr lang="en-US" dirty="0">
                <a:solidFill>
                  <a:srgbClr val="569CD6"/>
                </a:solidFill>
                <a:latin typeface="Menlo" panose="020B0609030804020204" pitchFamily="49" charset="0"/>
              </a:rPr>
              <a:t>static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 err="1">
                <a:solidFill>
                  <a:srgbClr val="9CDCFE"/>
                </a:solidFill>
                <a:latin typeface="Menlo" panose="020B0609030804020204" pitchFamily="49" charset="0"/>
              </a:rPr>
              <a:t>contextType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= </a:t>
            </a:r>
            <a:r>
              <a:rPr lang="en-US" dirty="0" err="1">
                <a:solidFill>
                  <a:srgbClr val="9CDCFE"/>
                </a:solidFill>
                <a:latin typeface="Menlo" panose="020B0609030804020204" pitchFamily="49" charset="0"/>
              </a:rPr>
              <a:t>AppContext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;</a:t>
            </a: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</a:t>
            </a:r>
            <a:r>
              <a:rPr lang="en-US" dirty="0">
                <a:solidFill>
                  <a:srgbClr val="9CDCFE"/>
                </a:solidFill>
                <a:latin typeface="Menlo" panose="020B0609030804020204" pitchFamily="49" charset="0"/>
              </a:rPr>
              <a:t>context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!: </a:t>
            </a:r>
            <a:r>
              <a:rPr lang="en-US" dirty="0" err="1">
                <a:solidFill>
                  <a:srgbClr val="4EC9B0"/>
                </a:solidFill>
                <a:latin typeface="Menlo" panose="020B0609030804020204" pitchFamily="49" charset="0"/>
              </a:rPr>
              <a:t>React</a:t>
            </a:r>
            <a:r>
              <a:rPr lang="en-US" dirty="0" err="1">
                <a:solidFill>
                  <a:srgbClr val="D4D4D4"/>
                </a:solidFill>
                <a:latin typeface="Menlo" panose="020B0609030804020204" pitchFamily="49" charset="0"/>
              </a:rPr>
              <a:t>.</a:t>
            </a:r>
            <a:r>
              <a:rPr lang="en-US" dirty="0" err="1">
                <a:solidFill>
                  <a:srgbClr val="4EC9B0"/>
                </a:solidFill>
                <a:latin typeface="Menlo" panose="020B0609030804020204" pitchFamily="49" charset="0"/>
              </a:rPr>
              <a:t>ContextType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&lt;</a:t>
            </a:r>
            <a:r>
              <a:rPr lang="en-US" dirty="0" err="1">
                <a:solidFill>
                  <a:srgbClr val="569CD6"/>
                </a:solidFill>
                <a:latin typeface="Menlo" panose="020B0609030804020204" pitchFamily="49" charset="0"/>
              </a:rPr>
              <a:t>typeof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 err="1">
                <a:solidFill>
                  <a:srgbClr val="4EC9B0"/>
                </a:solidFill>
                <a:latin typeface="Menlo" panose="020B0609030804020204" pitchFamily="49" charset="0"/>
              </a:rPr>
              <a:t>AppContext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&gt;;</a:t>
            </a:r>
          </a:p>
          <a:p>
            <a:b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</a:b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</a:t>
            </a:r>
            <a:r>
              <a:rPr lang="en-US" dirty="0">
                <a:solidFill>
                  <a:srgbClr val="DCDCAA"/>
                </a:solidFill>
                <a:latin typeface="Menlo" panose="020B0609030804020204" pitchFamily="49" charset="0"/>
              </a:rPr>
              <a:t>render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() {</a:t>
            </a: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    </a:t>
            </a:r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return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(</a:t>
            </a: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        </a:t>
            </a:r>
            <a:r>
              <a:rPr lang="en-US" dirty="0">
                <a:solidFill>
                  <a:srgbClr val="808080"/>
                </a:solidFill>
                <a:latin typeface="Menlo" panose="020B0609030804020204" pitchFamily="49" charset="0"/>
              </a:rPr>
              <a:t>&lt;</a:t>
            </a:r>
            <a:r>
              <a:rPr lang="en-US" dirty="0">
                <a:solidFill>
                  <a:srgbClr val="4EC9B0"/>
                </a:solidFill>
                <a:latin typeface="Menlo" panose="020B0609030804020204" pitchFamily="49" charset="0"/>
              </a:rPr>
              <a:t>View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>
                <a:solidFill>
                  <a:srgbClr val="9CDCFE"/>
                </a:solidFill>
                <a:latin typeface="Menlo" panose="020B0609030804020204" pitchFamily="49" charset="0"/>
              </a:rPr>
              <a:t>style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=</a:t>
            </a:r>
            <a:r>
              <a:rPr lang="en-US" dirty="0">
                <a:solidFill>
                  <a:srgbClr val="569CD6"/>
                </a:solidFill>
                <a:latin typeface="Menlo" panose="020B0609030804020204" pitchFamily="49" charset="0"/>
              </a:rPr>
              <a:t>{</a:t>
            </a:r>
            <a:r>
              <a:rPr lang="en-US" dirty="0" err="1">
                <a:solidFill>
                  <a:srgbClr val="9CDCFE"/>
                </a:solidFill>
                <a:latin typeface="Menlo" panose="020B0609030804020204" pitchFamily="49" charset="0"/>
              </a:rPr>
              <a:t>styles</a:t>
            </a:r>
            <a:r>
              <a:rPr lang="en-US" dirty="0" err="1">
                <a:solidFill>
                  <a:srgbClr val="D4D4D4"/>
                </a:solidFill>
                <a:latin typeface="Menlo" panose="020B0609030804020204" pitchFamily="49" charset="0"/>
              </a:rPr>
              <a:t>.</a:t>
            </a:r>
            <a:r>
              <a:rPr lang="en-US" dirty="0" err="1">
                <a:solidFill>
                  <a:srgbClr val="9CDCFE"/>
                </a:solidFill>
                <a:latin typeface="Menlo" panose="020B0609030804020204" pitchFamily="49" charset="0"/>
              </a:rPr>
              <a:t>main</a:t>
            </a:r>
            <a:r>
              <a:rPr lang="en-US" dirty="0">
                <a:solidFill>
                  <a:srgbClr val="569CD6"/>
                </a:solidFill>
                <a:latin typeface="Menlo" panose="020B0609030804020204" pitchFamily="49" charset="0"/>
              </a:rPr>
              <a:t>}</a:t>
            </a:r>
            <a:r>
              <a:rPr lang="en-US" dirty="0">
                <a:solidFill>
                  <a:srgbClr val="808080"/>
                </a:solidFill>
                <a:latin typeface="Menlo" panose="020B0609030804020204" pitchFamily="49" charset="0"/>
              </a:rPr>
              <a:t>&gt;</a:t>
            </a:r>
            <a:endParaRPr lang="en-US" dirty="0">
              <a:solidFill>
                <a:srgbClr val="D4D4D4"/>
              </a:solidFill>
              <a:latin typeface="Menlo" panose="020B0609030804020204" pitchFamily="49" charset="0"/>
            </a:endParaRP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            </a:t>
            </a:r>
            <a:r>
              <a:rPr lang="en-US" dirty="0">
                <a:solidFill>
                  <a:srgbClr val="808080"/>
                </a:solidFill>
                <a:latin typeface="Menlo" panose="020B0609030804020204" pitchFamily="49" charset="0"/>
              </a:rPr>
              <a:t>&lt;</a:t>
            </a:r>
            <a:r>
              <a:rPr lang="en-US" dirty="0">
                <a:solidFill>
                  <a:srgbClr val="4EC9B0"/>
                </a:solidFill>
                <a:latin typeface="Menlo" panose="020B0609030804020204" pitchFamily="49" charset="0"/>
              </a:rPr>
              <a:t>Text</a:t>
            </a:r>
            <a:r>
              <a:rPr lang="en-US" dirty="0">
                <a:solidFill>
                  <a:srgbClr val="808080"/>
                </a:solidFill>
                <a:latin typeface="Menlo" panose="020B0609030804020204" pitchFamily="49" charset="0"/>
              </a:rPr>
              <a:t>&gt;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Stats: </a:t>
            </a:r>
            <a:r>
              <a:rPr lang="en-US" dirty="0">
                <a:solidFill>
                  <a:srgbClr val="569CD6"/>
                </a:solidFill>
                <a:latin typeface="Menlo" panose="020B0609030804020204" pitchFamily="49" charset="0"/>
              </a:rPr>
              <a:t>{</a:t>
            </a:r>
            <a:r>
              <a:rPr lang="en-US" dirty="0" err="1">
                <a:solidFill>
                  <a:srgbClr val="569CD6"/>
                </a:solidFill>
                <a:latin typeface="Menlo" panose="020B0609030804020204" pitchFamily="49" charset="0"/>
              </a:rPr>
              <a:t>this</a:t>
            </a:r>
            <a:r>
              <a:rPr lang="en-US" dirty="0" err="1">
                <a:solidFill>
                  <a:srgbClr val="D4D4D4"/>
                </a:solidFill>
                <a:latin typeface="Menlo" panose="020B0609030804020204" pitchFamily="49" charset="0"/>
              </a:rPr>
              <a:t>.</a:t>
            </a:r>
            <a:r>
              <a:rPr lang="en-US" dirty="0" err="1">
                <a:solidFill>
                  <a:srgbClr val="9CDCFE"/>
                </a:solidFill>
                <a:latin typeface="Menlo" panose="020B0609030804020204" pitchFamily="49" charset="0"/>
              </a:rPr>
              <a:t>context</a:t>
            </a:r>
            <a:r>
              <a:rPr lang="en-US" dirty="0" err="1">
                <a:solidFill>
                  <a:srgbClr val="D4D4D4"/>
                </a:solidFill>
                <a:latin typeface="Menlo" panose="020B0609030804020204" pitchFamily="49" charset="0"/>
              </a:rPr>
              <a:t>.</a:t>
            </a:r>
            <a:r>
              <a:rPr lang="en-US" dirty="0" err="1">
                <a:solidFill>
                  <a:srgbClr val="9CDCFE"/>
                </a:solidFill>
                <a:latin typeface="Menlo" panose="020B0609030804020204" pitchFamily="49" charset="0"/>
              </a:rPr>
              <a:t>moves</a:t>
            </a:r>
            <a:r>
              <a:rPr lang="en-US" dirty="0">
                <a:solidFill>
                  <a:srgbClr val="569CD6"/>
                </a:solidFill>
                <a:latin typeface="Menlo" panose="020B0609030804020204" pitchFamily="49" charset="0"/>
              </a:rPr>
              <a:t>}</a:t>
            </a:r>
            <a:r>
              <a:rPr lang="en-US" dirty="0">
                <a:solidFill>
                  <a:srgbClr val="808080"/>
                </a:solidFill>
                <a:latin typeface="Menlo" panose="020B0609030804020204" pitchFamily="49" charset="0"/>
              </a:rPr>
              <a:t>&lt;/</a:t>
            </a:r>
            <a:r>
              <a:rPr lang="en-US" dirty="0">
                <a:solidFill>
                  <a:srgbClr val="4EC9B0"/>
                </a:solidFill>
                <a:latin typeface="Menlo" panose="020B0609030804020204" pitchFamily="49" charset="0"/>
              </a:rPr>
              <a:t>Text</a:t>
            </a:r>
            <a:r>
              <a:rPr lang="en-US" dirty="0">
                <a:solidFill>
                  <a:srgbClr val="808080"/>
                </a:solidFill>
                <a:latin typeface="Menlo" panose="020B0609030804020204" pitchFamily="49" charset="0"/>
              </a:rPr>
              <a:t>&gt;</a:t>
            </a:r>
            <a:endParaRPr lang="en-US" dirty="0">
              <a:solidFill>
                <a:srgbClr val="D4D4D4"/>
              </a:solidFill>
              <a:latin typeface="Menlo" panose="020B0609030804020204" pitchFamily="49" charset="0"/>
            </a:endParaRP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        </a:t>
            </a:r>
            <a:r>
              <a:rPr lang="en-US" dirty="0">
                <a:solidFill>
                  <a:srgbClr val="808080"/>
                </a:solidFill>
                <a:latin typeface="Menlo" panose="020B0609030804020204" pitchFamily="49" charset="0"/>
              </a:rPr>
              <a:t>&lt;/</a:t>
            </a:r>
            <a:r>
              <a:rPr lang="en-US" dirty="0">
                <a:solidFill>
                  <a:srgbClr val="4EC9B0"/>
                </a:solidFill>
                <a:latin typeface="Menlo" panose="020B0609030804020204" pitchFamily="49" charset="0"/>
              </a:rPr>
              <a:t>View</a:t>
            </a:r>
            <a:r>
              <a:rPr lang="en-US" dirty="0">
                <a:solidFill>
                  <a:srgbClr val="808080"/>
                </a:solidFill>
                <a:latin typeface="Menlo" panose="020B0609030804020204" pitchFamily="49" charset="0"/>
              </a:rPr>
              <a:t>&gt;</a:t>
            </a:r>
            <a:endParaRPr lang="en-US" dirty="0">
              <a:solidFill>
                <a:srgbClr val="D4D4D4"/>
              </a:solidFill>
              <a:latin typeface="Menlo" panose="020B0609030804020204" pitchFamily="49" charset="0"/>
            </a:endParaRP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    );</a:t>
            </a: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}</a:t>
            </a: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}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4613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E0E5E-37C7-AE4A-B476-5EBC4AF7D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React N – Context API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622FC4-9EEB-A44E-B39D-FF59CB9C6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Functional component can use Hook</a:t>
            </a:r>
            <a:br>
              <a:rPr lang="en-US" dirty="0"/>
            </a:br>
            <a:br>
              <a:rPr lang="en-US" dirty="0"/>
            </a:br>
            <a:r>
              <a:rPr lang="en-US" dirty="0"/>
              <a:t>board = () =&gt; { </a:t>
            </a:r>
            <a:br>
              <a:rPr lang="en-US" dirty="0"/>
            </a:br>
            <a:r>
              <a:rPr lang="en-US" dirty="0"/>
              <a:t>		const user = </a:t>
            </a:r>
            <a:r>
              <a:rPr lang="en-US" dirty="0" err="1"/>
              <a:t>useContext</a:t>
            </a:r>
            <a:r>
              <a:rPr lang="en-US" dirty="0"/>
              <a:t>(</a:t>
            </a:r>
            <a:r>
              <a:rPr lang="en-US" dirty="0" err="1"/>
              <a:t>UserContext</a:t>
            </a:r>
            <a:r>
              <a:rPr lang="en-US" dirty="0"/>
              <a:t>);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A5C82E-5DF1-C842-9133-DA29C5B68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1427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E0E5E-37C7-AE4A-B476-5EBC4AF7D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React N – Context API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622FC4-9EEB-A44E-B39D-FF59CB9C6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Mutating context from child components</a:t>
            </a:r>
          </a:p>
          <a:p>
            <a:pPr lvl="1"/>
            <a:r>
              <a:rPr lang="en-US" dirty="0"/>
              <a:t>Include methods for updating the state in the Context object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A5C82E-5DF1-C842-9133-DA29C5B68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D27261-21C8-1C41-9EAB-51DE7955AA4A}"/>
              </a:ext>
            </a:extLst>
          </p:cNvPr>
          <p:cNvSpPr txBox="1"/>
          <p:nvPr/>
        </p:nvSpPr>
        <p:spPr>
          <a:xfrm>
            <a:off x="2669720" y="3172570"/>
            <a:ext cx="9233384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export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>
                <a:solidFill>
                  <a:srgbClr val="569CD6"/>
                </a:solidFill>
                <a:latin typeface="Menlo" panose="020B0609030804020204" pitchFamily="49" charset="0"/>
              </a:rPr>
              <a:t>interface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 err="1">
                <a:solidFill>
                  <a:srgbClr val="4EC9B0"/>
                </a:solidFill>
                <a:latin typeface="Menlo" panose="020B0609030804020204" pitchFamily="49" charset="0"/>
              </a:rPr>
              <a:t>IAppContext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{</a:t>
            </a: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</a:t>
            </a:r>
            <a:r>
              <a:rPr lang="en-US" dirty="0">
                <a:solidFill>
                  <a:srgbClr val="9CDCFE"/>
                </a:solidFill>
                <a:latin typeface="Menlo" panose="020B0609030804020204" pitchFamily="49" charset="0"/>
              </a:rPr>
              <a:t>moves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: </a:t>
            </a:r>
            <a:r>
              <a:rPr lang="en-US" dirty="0">
                <a:solidFill>
                  <a:srgbClr val="4EC9B0"/>
                </a:solidFill>
                <a:latin typeface="Menlo" panose="020B0609030804020204" pitchFamily="49" charset="0"/>
              </a:rPr>
              <a:t>number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,</a:t>
            </a: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</a:t>
            </a:r>
            <a:r>
              <a:rPr lang="en-US" dirty="0" err="1">
                <a:solidFill>
                  <a:srgbClr val="DCDCAA"/>
                </a:solidFill>
                <a:latin typeface="Menlo" panose="020B0609030804020204" pitchFamily="49" charset="0"/>
              </a:rPr>
              <a:t>changeMoves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: (</a:t>
            </a:r>
            <a:r>
              <a:rPr lang="en-US" dirty="0">
                <a:solidFill>
                  <a:srgbClr val="9CDCFE"/>
                </a:solidFill>
                <a:latin typeface="Menlo" panose="020B0609030804020204" pitchFamily="49" charset="0"/>
              </a:rPr>
              <a:t>amount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: </a:t>
            </a:r>
            <a:r>
              <a:rPr lang="en-US" dirty="0">
                <a:solidFill>
                  <a:srgbClr val="4EC9B0"/>
                </a:solidFill>
                <a:latin typeface="Menlo" panose="020B0609030804020204" pitchFamily="49" charset="0"/>
              </a:rPr>
              <a:t>number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) </a:t>
            </a:r>
            <a:r>
              <a:rPr lang="en-US" dirty="0">
                <a:solidFill>
                  <a:srgbClr val="569CD6"/>
                </a:solidFill>
                <a:latin typeface="Menlo" panose="020B0609030804020204" pitchFamily="49" charset="0"/>
              </a:rPr>
              <a:t>=&gt;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>
                <a:solidFill>
                  <a:srgbClr val="4EC9B0"/>
                </a:solidFill>
                <a:latin typeface="Menlo" panose="020B0609030804020204" pitchFamily="49" charset="0"/>
              </a:rPr>
              <a:t>void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,</a:t>
            </a: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</a:t>
            </a:r>
            <a:r>
              <a:rPr lang="en-US" dirty="0" err="1">
                <a:solidFill>
                  <a:srgbClr val="DCDCAA"/>
                </a:solidFill>
                <a:latin typeface="Menlo" panose="020B0609030804020204" pitchFamily="49" charset="0"/>
              </a:rPr>
              <a:t>setMoves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: (</a:t>
            </a:r>
            <a:r>
              <a:rPr lang="en-US" dirty="0">
                <a:solidFill>
                  <a:srgbClr val="9CDCFE"/>
                </a:solidFill>
                <a:latin typeface="Menlo" panose="020B0609030804020204" pitchFamily="49" charset="0"/>
              </a:rPr>
              <a:t>amount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: </a:t>
            </a:r>
            <a:r>
              <a:rPr lang="en-US" dirty="0">
                <a:solidFill>
                  <a:srgbClr val="4EC9B0"/>
                </a:solidFill>
                <a:latin typeface="Menlo" panose="020B0609030804020204" pitchFamily="49" charset="0"/>
              </a:rPr>
              <a:t>number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) </a:t>
            </a:r>
            <a:r>
              <a:rPr lang="en-US" dirty="0">
                <a:solidFill>
                  <a:srgbClr val="569CD6"/>
                </a:solidFill>
                <a:latin typeface="Menlo" panose="020B0609030804020204" pitchFamily="49" charset="0"/>
              </a:rPr>
              <a:t>=&gt;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>
                <a:solidFill>
                  <a:srgbClr val="4EC9B0"/>
                </a:solidFill>
                <a:latin typeface="Menlo" panose="020B0609030804020204" pitchFamily="49" charset="0"/>
              </a:rPr>
              <a:t>void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,</a:t>
            </a: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}</a:t>
            </a:r>
          </a:p>
          <a:p>
            <a:b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</a:br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export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>
                <a:solidFill>
                  <a:srgbClr val="569CD6"/>
                </a:solidFill>
                <a:latin typeface="Menlo" panose="020B0609030804020204" pitchFamily="49" charset="0"/>
              </a:rPr>
              <a:t>const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 err="1">
                <a:solidFill>
                  <a:srgbClr val="9CDCFE"/>
                </a:solidFill>
                <a:latin typeface="Menlo" panose="020B0609030804020204" pitchFamily="49" charset="0"/>
              </a:rPr>
              <a:t>AppContext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= </a:t>
            </a:r>
            <a:r>
              <a:rPr lang="en-US" dirty="0" err="1">
                <a:solidFill>
                  <a:srgbClr val="9CDCFE"/>
                </a:solidFill>
                <a:latin typeface="Menlo" panose="020B0609030804020204" pitchFamily="49" charset="0"/>
              </a:rPr>
              <a:t>React</a:t>
            </a:r>
            <a:r>
              <a:rPr lang="en-US" dirty="0" err="1">
                <a:solidFill>
                  <a:srgbClr val="D4D4D4"/>
                </a:solidFill>
                <a:latin typeface="Menlo" panose="020B0609030804020204" pitchFamily="49" charset="0"/>
              </a:rPr>
              <a:t>.</a:t>
            </a:r>
            <a:r>
              <a:rPr lang="en-US" dirty="0" err="1">
                <a:solidFill>
                  <a:srgbClr val="DCDCAA"/>
                </a:solidFill>
                <a:latin typeface="Menlo" panose="020B0609030804020204" pitchFamily="49" charset="0"/>
              </a:rPr>
              <a:t>createContext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&lt;</a:t>
            </a:r>
            <a:r>
              <a:rPr lang="en-US" dirty="0" err="1">
                <a:solidFill>
                  <a:srgbClr val="4EC9B0"/>
                </a:solidFill>
                <a:latin typeface="Menlo" panose="020B0609030804020204" pitchFamily="49" charset="0"/>
              </a:rPr>
              <a:t>IAppContext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&gt;(</a:t>
            </a: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</a:t>
            </a:r>
            <a:r>
              <a:rPr lang="en-US" dirty="0">
                <a:solidFill>
                  <a:srgbClr val="569CD6"/>
                </a:solidFill>
                <a:latin typeface="Menlo" panose="020B0609030804020204" pitchFamily="49" charset="0"/>
              </a:rPr>
              <a:t>null</a:t>
            </a:r>
            <a:endParaRPr lang="en-US" dirty="0">
              <a:solidFill>
                <a:srgbClr val="D4D4D4"/>
              </a:solidFill>
              <a:latin typeface="Menlo" panose="020B0609030804020204" pitchFamily="49" charset="0"/>
            </a:endParaRP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);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6904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D8DF0-5F8C-BC4B-A654-229D6CE0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React N – Context API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DEDF81-C050-8B4A-9F10-EAF1F75C25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BF3E36-CB1F-5842-83D8-3ED00039C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AAFD9E-DF16-664F-A682-B078165BF064}"/>
              </a:ext>
            </a:extLst>
          </p:cNvPr>
          <p:cNvSpPr txBox="1"/>
          <p:nvPr/>
        </p:nvSpPr>
        <p:spPr>
          <a:xfrm>
            <a:off x="1" y="1225689"/>
            <a:ext cx="12191999" cy="56323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export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>
                <a:solidFill>
                  <a:srgbClr val="569CD6"/>
                </a:solidFill>
                <a:latin typeface="Menlo" panose="020B0609030804020204" pitchFamily="49" charset="0"/>
              </a:rPr>
              <a:t>interface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>
                <a:solidFill>
                  <a:srgbClr val="4EC9B0"/>
                </a:solidFill>
                <a:latin typeface="Menlo" panose="020B0609030804020204" pitchFamily="49" charset="0"/>
              </a:rPr>
              <a:t>State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>
                <a:solidFill>
                  <a:srgbClr val="569CD6"/>
                </a:solidFill>
                <a:latin typeface="Menlo" panose="020B0609030804020204" pitchFamily="49" charset="0"/>
              </a:rPr>
              <a:t>extends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 err="1">
                <a:solidFill>
                  <a:srgbClr val="4EC9B0"/>
                </a:solidFill>
                <a:latin typeface="Menlo" panose="020B0609030804020204" pitchFamily="49" charset="0"/>
              </a:rPr>
              <a:t>IAppContext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{}</a:t>
            </a:r>
          </a:p>
          <a:p>
            <a:r>
              <a:rPr lang="en-US" dirty="0">
                <a:solidFill>
                  <a:srgbClr val="569CD6"/>
                </a:solidFill>
                <a:latin typeface="Menlo" panose="020B0609030804020204" pitchFamily="49" charset="0"/>
              </a:rPr>
              <a:t>class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>
                <a:solidFill>
                  <a:srgbClr val="4EC9B0"/>
                </a:solidFill>
                <a:latin typeface="Menlo" panose="020B0609030804020204" pitchFamily="49" charset="0"/>
              </a:rPr>
              <a:t>App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>
                <a:solidFill>
                  <a:srgbClr val="569CD6"/>
                </a:solidFill>
                <a:latin typeface="Menlo" panose="020B0609030804020204" pitchFamily="49" charset="0"/>
              </a:rPr>
              <a:t>extends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 err="1">
                <a:solidFill>
                  <a:srgbClr val="4EC9B0"/>
                </a:solidFill>
                <a:latin typeface="Menlo" panose="020B0609030804020204" pitchFamily="49" charset="0"/>
              </a:rPr>
              <a:t>React</a:t>
            </a:r>
            <a:r>
              <a:rPr lang="en-US" dirty="0" err="1">
                <a:solidFill>
                  <a:srgbClr val="D4D4D4"/>
                </a:solidFill>
                <a:latin typeface="Menlo" panose="020B0609030804020204" pitchFamily="49" charset="0"/>
              </a:rPr>
              <a:t>.</a:t>
            </a:r>
            <a:r>
              <a:rPr lang="en-US" dirty="0" err="1">
                <a:solidFill>
                  <a:srgbClr val="4EC9B0"/>
                </a:solidFill>
                <a:latin typeface="Menlo" panose="020B0609030804020204" pitchFamily="49" charset="0"/>
              </a:rPr>
              <a:t>Component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&lt;</a:t>
            </a:r>
            <a:r>
              <a:rPr lang="en-US" dirty="0">
                <a:solidFill>
                  <a:srgbClr val="4EC9B0"/>
                </a:solidFill>
                <a:latin typeface="Menlo" panose="020B0609030804020204" pitchFamily="49" charset="0"/>
              </a:rPr>
              <a:t>Props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, </a:t>
            </a:r>
            <a:r>
              <a:rPr lang="en-US" dirty="0">
                <a:solidFill>
                  <a:srgbClr val="4EC9B0"/>
                </a:solidFill>
                <a:latin typeface="Menlo" panose="020B0609030804020204" pitchFamily="49" charset="0"/>
              </a:rPr>
              <a:t>State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&gt;{</a:t>
            </a: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</a:t>
            </a:r>
            <a:r>
              <a:rPr lang="en-US" dirty="0">
                <a:solidFill>
                  <a:srgbClr val="569CD6"/>
                </a:solidFill>
                <a:latin typeface="Menlo" panose="020B0609030804020204" pitchFamily="49" charset="0"/>
              </a:rPr>
              <a:t>constructor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(</a:t>
            </a:r>
            <a:r>
              <a:rPr lang="en-US" dirty="0">
                <a:solidFill>
                  <a:srgbClr val="9CDCFE"/>
                </a:solidFill>
                <a:latin typeface="Menlo" panose="020B0609030804020204" pitchFamily="49" charset="0"/>
              </a:rPr>
              <a:t>props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) {</a:t>
            </a: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</a:t>
            </a:r>
            <a:r>
              <a:rPr lang="en-US" dirty="0">
                <a:solidFill>
                  <a:srgbClr val="569CD6"/>
                </a:solidFill>
                <a:latin typeface="Menlo" panose="020B0609030804020204" pitchFamily="49" charset="0"/>
              </a:rPr>
              <a:t>super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(</a:t>
            </a:r>
            <a:r>
              <a:rPr lang="en-US" dirty="0">
                <a:solidFill>
                  <a:srgbClr val="9CDCFE"/>
                </a:solidFill>
                <a:latin typeface="Menlo" panose="020B0609030804020204" pitchFamily="49" charset="0"/>
              </a:rPr>
              <a:t>props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);</a:t>
            </a: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</a:t>
            </a:r>
            <a:r>
              <a:rPr lang="en-US" dirty="0" err="1">
                <a:solidFill>
                  <a:srgbClr val="569CD6"/>
                </a:solidFill>
                <a:latin typeface="Menlo" panose="020B0609030804020204" pitchFamily="49" charset="0"/>
              </a:rPr>
              <a:t>this</a:t>
            </a:r>
            <a:r>
              <a:rPr lang="en-US" dirty="0" err="1">
                <a:solidFill>
                  <a:srgbClr val="D4D4D4"/>
                </a:solidFill>
                <a:latin typeface="Menlo" panose="020B0609030804020204" pitchFamily="49" charset="0"/>
              </a:rPr>
              <a:t>.</a:t>
            </a:r>
            <a:r>
              <a:rPr lang="en-US" dirty="0" err="1">
                <a:solidFill>
                  <a:srgbClr val="9CDCFE"/>
                </a:solidFill>
                <a:latin typeface="Menlo" panose="020B0609030804020204" pitchFamily="49" charset="0"/>
              </a:rPr>
              <a:t>state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= {</a:t>
            </a: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  </a:t>
            </a:r>
            <a:r>
              <a:rPr lang="en-US" dirty="0">
                <a:solidFill>
                  <a:srgbClr val="9CDCFE"/>
                </a:solidFill>
                <a:latin typeface="Menlo" panose="020B0609030804020204" pitchFamily="49" charset="0"/>
              </a:rPr>
              <a:t>moves: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>
                <a:solidFill>
                  <a:srgbClr val="B5CEA8"/>
                </a:solidFill>
                <a:latin typeface="Menlo" panose="020B0609030804020204" pitchFamily="49" charset="0"/>
              </a:rPr>
              <a:t>0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,</a:t>
            </a: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  </a:t>
            </a:r>
            <a:r>
              <a:rPr lang="en-US" dirty="0" err="1">
                <a:solidFill>
                  <a:srgbClr val="9CDCFE"/>
                </a:solidFill>
                <a:latin typeface="Menlo" panose="020B0609030804020204" pitchFamily="49" charset="0"/>
              </a:rPr>
              <a:t>changeMoves</a:t>
            </a:r>
            <a:r>
              <a:rPr lang="en-US" dirty="0">
                <a:solidFill>
                  <a:srgbClr val="9CDCFE"/>
                </a:solidFill>
                <a:latin typeface="Menlo" panose="020B0609030804020204" pitchFamily="49" charset="0"/>
              </a:rPr>
              <a:t>: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 err="1">
                <a:solidFill>
                  <a:srgbClr val="569CD6"/>
                </a:solidFill>
                <a:latin typeface="Menlo" panose="020B0609030804020204" pitchFamily="49" charset="0"/>
              </a:rPr>
              <a:t>this</a:t>
            </a:r>
            <a:r>
              <a:rPr lang="en-US" dirty="0" err="1">
                <a:solidFill>
                  <a:srgbClr val="D4D4D4"/>
                </a:solidFill>
                <a:latin typeface="Menlo" panose="020B0609030804020204" pitchFamily="49" charset="0"/>
              </a:rPr>
              <a:t>.</a:t>
            </a:r>
            <a:r>
              <a:rPr lang="en-US" dirty="0" err="1">
                <a:solidFill>
                  <a:srgbClr val="9CDCFE"/>
                </a:solidFill>
                <a:latin typeface="Menlo" panose="020B0609030804020204" pitchFamily="49" charset="0"/>
              </a:rPr>
              <a:t>changeMoves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,</a:t>
            </a: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  </a:t>
            </a:r>
            <a:r>
              <a:rPr lang="en-US" dirty="0" err="1">
                <a:solidFill>
                  <a:srgbClr val="9CDCFE"/>
                </a:solidFill>
                <a:latin typeface="Menlo" panose="020B0609030804020204" pitchFamily="49" charset="0"/>
              </a:rPr>
              <a:t>setMoves</a:t>
            </a:r>
            <a:r>
              <a:rPr lang="en-US" dirty="0">
                <a:solidFill>
                  <a:srgbClr val="9CDCFE"/>
                </a:solidFill>
                <a:latin typeface="Menlo" panose="020B0609030804020204" pitchFamily="49" charset="0"/>
              </a:rPr>
              <a:t>: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 err="1">
                <a:solidFill>
                  <a:srgbClr val="569CD6"/>
                </a:solidFill>
                <a:latin typeface="Menlo" panose="020B0609030804020204" pitchFamily="49" charset="0"/>
              </a:rPr>
              <a:t>this</a:t>
            </a:r>
            <a:r>
              <a:rPr lang="en-US" dirty="0" err="1">
                <a:solidFill>
                  <a:srgbClr val="D4D4D4"/>
                </a:solidFill>
                <a:latin typeface="Menlo" panose="020B0609030804020204" pitchFamily="49" charset="0"/>
              </a:rPr>
              <a:t>.</a:t>
            </a:r>
            <a:r>
              <a:rPr lang="en-US" dirty="0" err="1">
                <a:solidFill>
                  <a:srgbClr val="9CDCFE"/>
                </a:solidFill>
                <a:latin typeface="Menlo" panose="020B0609030804020204" pitchFamily="49" charset="0"/>
              </a:rPr>
              <a:t>setMoves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,</a:t>
            </a: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}</a:t>
            </a: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}</a:t>
            </a:r>
          </a:p>
          <a:p>
            <a:b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</a:b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</a:t>
            </a:r>
            <a:r>
              <a:rPr lang="en-US" dirty="0" err="1">
                <a:solidFill>
                  <a:srgbClr val="DCDCAA"/>
                </a:solidFill>
                <a:latin typeface="Menlo" panose="020B0609030804020204" pitchFamily="49" charset="0"/>
              </a:rPr>
              <a:t>changeMoves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= (</a:t>
            </a:r>
            <a:r>
              <a:rPr lang="en-US" dirty="0">
                <a:solidFill>
                  <a:srgbClr val="9CDCFE"/>
                </a:solidFill>
                <a:latin typeface="Menlo" panose="020B0609030804020204" pitchFamily="49" charset="0"/>
              </a:rPr>
              <a:t>amount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: </a:t>
            </a:r>
            <a:r>
              <a:rPr lang="en-US" dirty="0">
                <a:solidFill>
                  <a:srgbClr val="4EC9B0"/>
                </a:solidFill>
                <a:latin typeface="Menlo" panose="020B0609030804020204" pitchFamily="49" charset="0"/>
              </a:rPr>
              <a:t>number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) </a:t>
            </a:r>
            <a:r>
              <a:rPr lang="en-US" dirty="0">
                <a:solidFill>
                  <a:srgbClr val="569CD6"/>
                </a:solidFill>
                <a:latin typeface="Menlo" panose="020B0609030804020204" pitchFamily="49" charset="0"/>
              </a:rPr>
              <a:t>=&gt;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{</a:t>
            </a: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    </a:t>
            </a:r>
            <a:r>
              <a:rPr lang="en-US" dirty="0" err="1">
                <a:solidFill>
                  <a:srgbClr val="569CD6"/>
                </a:solidFill>
                <a:latin typeface="Menlo" panose="020B0609030804020204" pitchFamily="49" charset="0"/>
              </a:rPr>
              <a:t>this</a:t>
            </a:r>
            <a:r>
              <a:rPr lang="en-US" dirty="0" err="1">
                <a:solidFill>
                  <a:srgbClr val="D4D4D4"/>
                </a:solidFill>
                <a:latin typeface="Menlo" panose="020B0609030804020204" pitchFamily="49" charset="0"/>
              </a:rPr>
              <a:t>.</a:t>
            </a:r>
            <a:r>
              <a:rPr lang="en-US" dirty="0" err="1">
                <a:solidFill>
                  <a:srgbClr val="DCDCAA"/>
                </a:solidFill>
                <a:latin typeface="Menlo" panose="020B0609030804020204" pitchFamily="49" charset="0"/>
              </a:rPr>
              <a:t>setState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({ </a:t>
            </a:r>
            <a:r>
              <a:rPr lang="en-US" dirty="0">
                <a:solidFill>
                  <a:srgbClr val="9CDCFE"/>
                </a:solidFill>
                <a:latin typeface="Menlo" panose="020B0609030804020204" pitchFamily="49" charset="0"/>
              </a:rPr>
              <a:t>moves: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 err="1">
                <a:solidFill>
                  <a:srgbClr val="569CD6"/>
                </a:solidFill>
                <a:latin typeface="Menlo" panose="020B0609030804020204" pitchFamily="49" charset="0"/>
              </a:rPr>
              <a:t>this</a:t>
            </a:r>
            <a:r>
              <a:rPr lang="en-US" dirty="0" err="1">
                <a:solidFill>
                  <a:srgbClr val="D4D4D4"/>
                </a:solidFill>
                <a:latin typeface="Menlo" panose="020B0609030804020204" pitchFamily="49" charset="0"/>
              </a:rPr>
              <a:t>.</a:t>
            </a:r>
            <a:r>
              <a:rPr lang="en-US" dirty="0" err="1">
                <a:solidFill>
                  <a:srgbClr val="9CDCFE"/>
                </a:solidFill>
                <a:latin typeface="Menlo" panose="020B0609030804020204" pitchFamily="49" charset="0"/>
              </a:rPr>
              <a:t>state</a:t>
            </a:r>
            <a:r>
              <a:rPr lang="en-US" dirty="0" err="1">
                <a:solidFill>
                  <a:srgbClr val="D4D4D4"/>
                </a:solidFill>
                <a:latin typeface="Menlo" panose="020B0609030804020204" pitchFamily="49" charset="0"/>
              </a:rPr>
              <a:t>.</a:t>
            </a:r>
            <a:r>
              <a:rPr lang="en-US" dirty="0" err="1">
                <a:solidFill>
                  <a:srgbClr val="9CDCFE"/>
                </a:solidFill>
                <a:latin typeface="Menlo" panose="020B0609030804020204" pitchFamily="49" charset="0"/>
              </a:rPr>
              <a:t>moves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+ </a:t>
            </a:r>
            <a:r>
              <a:rPr lang="en-US" dirty="0">
                <a:solidFill>
                  <a:srgbClr val="9CDCFE"/>
                </a:solidFill>
                <a:latin typeface="Menlo" panose="020B0609030804020204" pitchFamily="49" charset="0"/>
              </a:rPr>
              <a:t>amount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});</a:t>
            </a: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}</a:t>
            </a:r>
          </a:p>
          <a:p>
            <a:b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</a:b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</a:t>
            </a:r>
            <a:r>
              <a:rPr lang="en-US" dirty="0" err="1">
                <a:solidFill>
                  <a:srgbClr val="DCDCAA"/>
                </a:solidFill>
                <a:latin typeface="Menlo" panose="020B0609030804020204" pitchFamily="49" charset="0"/>
              </a:rPr>
              <a:t>setMoves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= (</a:t>
            </a:r>
            <a:r>
              <a:rPr lang="en-US" dirty="0">
                <a:solidFill>
                  <a:srgbClr val="9CDCFE"/>
                </a:solidFill>
                <a:latin typeface="Menlo" panose="020B0609030804020204" pitchFamily="49" charset="0"/>
              </a:rPr>
              <a:t>amount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: </a:t>
            </a:r>
            <a:r>
              <a:rPr lang="en-US" dirty="0">
                <a:solidFill>
                  <a:srgbClr val="4EC9B0"/>
                </a:solidFill>
                <a:latin typeface="Menlo" panose="020B0609030804020204" pitchFamily="49" charset="0"/>
              </a:rPr>
              <a:t>number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) </a:t>
            </a:r>
            <a:r>
              <a:rPr lang="en-US" dirty="0">
                <a:solidFill>
                  <a:srgbClr val="569CD6"/>
                </a:solidFill>
                <a:latin typeface="Menlo" panose="020B0609030804020204" pitchFamily="49" charset="0"/>
              </a:rPr>
              <a:t>=&gt;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{ </a:t>
            </a:r>
            <a:r>
              <a:rPr lang="en-US" dirty="0" err="1">
                <a:solidFill>
                  <a:srgbClr val="569CD6"/>
                </a:solidFill>
                <a:latin typeface="Menlo" panose="020B0609030804020204" pitchFamily="49" charset="0"/>
              </a:rPr>
              <a:t>this</a:t>
            </a:r>
            <a:r>
              <a:rPr lang="en-US" dirty="0" err="1">
                <a:solidFill>
                  <a:srgbClr val="D4D4D4"/>
                </a:solidFill>
                <a:latin typeface="Menlo" panose="020B0609030804020204" pitchFamily="49" charset="0"/>
              </a:rPr>
              <a:t>.</a:t>
            </a:r>
            <a:r>
              <a:rPr lang="en-US" dirty="0" err="1">
                <a:solidFill>
                  <a:srgbClr val="DCDCAA"/>
                </a:solidFill>
                <a:latin typeface="Menlo" panose="020B0609030804020204" pitchFamily="49" charset="0"/>
              </a:rPr>
              <a:t>setState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({ </a:t>
            </a:r>
            <a:r>
              <a:rPr lang="en-US" dirty="0">
                <a:solidFill>
                  <a:srgbClr val="9CDCFE"/>
                </a:solidFill>
                <a:latin typeface="Menlo" panose="020B0609030804020204" pitchFamily="49" charset="0"/>
              </a:rPr>
              <a:t>moves: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>
                <a:solidFill>
                  <a:srgbClr val="9CDCFE"/>
                </a:solidFill>
                <a:latin typeface="Menlo" panose="020B0609030804020204" pitchFamily="49" charset="0"/>
              </a:rPr>
              <a:t>amount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}); }</a:t>
            </a:r>
          </a:p>
          <a:p>
            <a:b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</a:b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</a:t>
            </a:r>
            <a:r>
              <a:rPr lang="en-US" dirty="0">
                <a:solidFill>
                  <a:srgbClr val="DCDCAA"/>
                </a:solidFill>
                <a:latin typeface="Menlo" panose="020B0609030804020204" pitchFamily="49" charset="0"/>
              </a:rPr>
              <a:t>render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() {</a:t>
            </a: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</a:t>
            </a:r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return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(</a:t>
            </a: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  </a:t>
            </a:r>
            <a:r>
              <a:rPr lang="en-US" dirty="0">
                <a:solidFill>
                  <a:srgbClr val="808080"/>
                </a:solidFill>
                <a:latin typeface="Menlo" panose="020B0609030804020204" pitchFamily="49" charset="0"/>
              </a:rPr>
              <a:t>&lt;</a:t>
            </a:r>
            <a:r>
              <a:rPr lang="en-US" dirty="0" err="1">
                <a:solidFill>
                  <a:srgbClr val="4EC9B0"/>
                </a:solidFill>
                <a:latin typeface="Menlo" panose="020B0609030804020204" pitchFamily="49" charset="0"/>
              </a:rPr>
              <a:t>AppContextProvider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>
                <a:solidFill>
                  <a:srgbClr val="9CDCFE"/>
                </a:solidFill>
                <a:latin typeface="Menlo" panose="020B0609030804020204" pitchFamily="49" charset="0"/>
              </a:rPr>
              <a:t>value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=</a:t>
            </a:r>
            <a:r>
              <a:rPr lang="en-US" dirty="0">
                <a:solidFill>
                  <a:srgbClr val="569CD6"/>
                </a:solidFill>
                <a:latin typeface="Menlo" panose="020B0609030804020204" pitchFamily="49" charset="0"/>
              </a:rPr>
              <a:t>{</a:t>
            </a:r>
            <a:r>
              <a:rPr lang="en-US" dirty="0" err="1">
                <a:solidFill>
                  <a:srgbClr val="569CD6"/>
                </a:solidFill>
                <a:latin typeface="Menlo" panose="020B0609030804020204" pitchFamily="49" charset="0"/>
              </a:rPr>
              <a:t>this</a:t>
            </a:r>
            <a:r>
              <a:rPr lang="en-US" dirty="0" err="1">
                <a:solidFill>
                  <a:srgbClr val="D4D4D4"/>
                </a:solidFill>
                <a:latin typeface="Menlo" panose="020B0609030804020204" pitchFamily="49" charset="0"/>
              </a:rPr>
              <a:t>.</a:t>
            </a:r>
            <a:r>
              <a:rPr lang="en-US" dirty="0" err="1">
                <a:solidFill>
                  <a:srgbClr val="9CDCFE"/>
                </a:solidFill>
                <a:latin typeface="Menlo" panose="020B0609030804020204" pitchFamily="49" charset="0"/>
              </a:rPr>
              <a:t>state</a:t>
            </a:r>
            <a:r>
              <a:rPr lang="en-US" dirty="0">
                <a:solidFill>
                  <a:srgbClr val="569CD6"/>
                </a:solidFill>
                <a:latin typeface="Menlo" panose="020B0609030804020204" pitchFamily="49" charset="0"/>
              </a:rPr>
              <a:t>}</a:t>
            </a:r>
            <a:r>
              <a:rPr lang="en-US" dirty="0">
                <a:solidFill>
                  <a:srgbClr val="808080"/>
                </a:solidFill>
                <a:latin typeface="Menlo" panose="020B0609030804020204" pitchFamily="49" charset="0"/>
              </a:rPr>
              <a:t>&gt;</a:t>
            </a:r>
            <a:endParaRPr lang="en-US" dirty="0">
              <a:solidFill>
                <a:srgbClr val="D4D4D4"/>
              </a:solidFill>
              <a:latin typeface="Menlo" panose="020B06090308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1829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E0E5E-37C7-AE4A-B476-5EBC4AF7D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React N – Context API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622FC4-9EEB-A44E-B39D-FF59CB9C6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Recap</a:t>
            </a:r>
          </a:p>
          <a:p>
            <a:pPr lvl="1"/>
            <a:r>
              <a:rPr lang="en-US" dirty="0"/>
              <a:t>Use </a:t>
            </a:r>
            <a:r>
              <a:rPr lang="en-US" dirty="0" err="1">
                <a:highlight>
                  <a:srgbClr val="000000"/>
                </a:highlight>
              </a:rPr>
              <a:t>ctx</a:t>
            </a:r>
            <a:r>
              <a:rPr lang="en-US" dirty="0">
                <a:highlight>
                  <a:srgbClr val="000000"/>
                </a:highlight>
              </a:rPr>
              <a:t> = </a:t>
            </a:r>
            <a:r>
              <a:rPr lang="en-US" dirty="0" err="1">
                <a:highlight>
                  <a:srgbClr val="000000"/>
                </a:highlight>
              </a:rPr>
              <a:t>React.createContext</a:t>
            </a:r>
            <a:r>
              <a:rPr lang="en-US" dirty="0">
                <a:highlight>
                  <a:srgbClr val="000000"/>
                </a:highlight>
              </a:rPr>
              <a:t>()</a:t>
            </a:r>
            <a:r>
              <a:rPr lang="en-US" dirty="0"/>
              <a:t> to create context</a:t>
            </a:r>
          </a:p>
          <a:p>
            <a:pPr lvl="1"/>
            <a:r>
              <a:rPr lang="en-US" dirty="0"/>
              <a:t>Pull </a:t>
            </a:r>
            <a:r>
              <a:rPr lang="en-US" dirty="0" err="1">
                <a:highlight>
                  <a:srgbClr val="000000"/>
                </a:highlight>
              </a:rPr>
              <a:t>ctx.Provider</a:t>
            </a:r>
            <a:r>
              <a:rPr lang="en-US" dirty="0"/>
              <a:t> and </a:t>
            </a:r>
            <a:r>
              <a:rPr lang="en-US" dirty="0" err="1">
                <a:highlight>
                  <a:srgbClr val="000000"/>
                </a:highlight>
              </a:rPr>
              <a:t>ctx.Consumer</a:t>
            </a:r>
            <a:r>
              <a:rPr lang="en-US" dirty="0"/>
              <a:t> out of </a:t>
            </a:r>
            <a:r>
              <a:rPr lang="en-US" dirty="0" err="1">
                <a:highlight>
                  <a:srgbClr val="000000"/>
                </a:highlight>
              </a:rPr>
              <a:t>ctx</a:t>
            </a:r>
            <a:endParaRPr lang="en-US" dirty="0">
              <a:highlight>
                <a:srgbClr val="000000"/>
              </a:highlight>
            </a:endParaRPr>
          </a:p>
          <a:p>
            <a:pPr lvl="1"/>
            <a:r>
              <a:rPr lang="en-US" dirty="0"/>
              <a:t>Wrap </a:t>
            </a:r>
            <a:r>
              <a:rPr lang="en-US" dirty="0">
                <a:highlight>
                  <a:srgbClr val="000000"/>
                </a:highlight>
              </a:rPr>
              <a:t>Provider</a:t>
            </a:r>
            <a:r>
              <a:rPr lang="en-US" dirty="0"/>
              <a:t> around parent component</a:t>
            </a:r>
          </a:p>
          <a:p>
            <a:pPr lvl="1"/>
            <a:r>
              <a:rPr lang="en-US" dirty="0"/>
              <a:t>Consuming – 3 alternatives</a:t>
            </a:r>
          </a:p>
          <a:p>
            <a:pPr lvl="2"/>
            <a:r>
              <a:rPr lang="en-US" dirty="0"/>
              <a:t>Wrap </a:t>
            </a:r>
            <a:r>
              <a:rPr lang="en-US" dirty="0">
                <a:highlight>
                  <a:srgbClr val="000000"/>
                </a:highlight>
              </a:rPr>
              <a:t>&lt;Consumer&gt;{</a:t>
            </a:r>
            <a:r>
              <a:rPr lang="en-US" dirty="0" err="1">
                <a:highlight>
                  <a:srgbClr val="000000"/>
                </a:highlight>
              </a:rPr>
              <a:t>ctx</a:t>
            </a:r>
            <a:r>
              <a:rPr lang="en-US" dirty="0">
                <a:highlight>
                  <a:srgbClr val="000000"/>
                </a:highlight>
              </a:rPr>
              <a:t> =&gt; &lt;&gt;&lt;/&gt;… </a:t>
            </a:r>
            <a:r>
              <a:rPr lang="en-US" dirty="0"/>
              <a:t> around context usage.  </a:t>
            </a:r>
          </a:p>
          <a:p>
            <a:pPr lvl="3"/>
            <a:r>
              <a:rPr lang="en-US" dirty="0"/>
              <a:t>Use this option, when multiple contexts are needed simultaneously</a:t>
            </a:r>
          </a:p>
          <a:p>
            <a:pPr lvl="2"/>
            <a:r>
              <a:rPr lang="en-US" dirty="0"/>
              <a:t>A class can consume with </a:t>
            </a:r>
            <a:r>
              <a:rPr lang="en-US" dirty="0">
                <a:highlight>
                  <a:srgbClr val="000000"/>
                </a:highlight>
              </a:rPr>
              <a:t>static </a:t>
            </a:r>
            <a:r>
              <a:rPr lang="en-US" dirty="0" err="1">
                <a:highlight>
                  <a:srgbClr val="000000"/>
                </a:highlight>
              </a:rPr>
              <a:t>contextType</a:t>
            </a:r>
            <a:r>
              <a:rPr lang="en-US" dirty="0">
                <a:highlight>
                  <a:srgbClr val="000000"/>
                </a:highlight>
              </a:rPr>
              <a:t> = </a:t>
            </a:r>
            <a:r>
              <a:rPr lang="en-US" dirty="0" err="1">
                <a:highlight>
                  <a:srgbClr val="000000"/>
                </a:highlight>
              </a:rPr>
              <a:t>ctx</a:t>
            </a:r>
            <a:endParaRPr lang="en-US" dirty="0">
              <a:highlight>
                <a:srgbClr val="000000"/>
              </a:highlight>
            </a:endParaRPr>
          </a:p>
          <a:p>
            <a:pPr lvl="2"/>
            <a:r>
              <a:rPr lang="en-US" dirty="0"/>
              <a:t>A functional component with </a:t>
            </a:r>
            <a:r>
              <a:rPr lang="en-US" dirty="0">
                <a:highlight>
                  <a:srgbClr val="000000"/>
                </a:highlight>
              </a:rPr>
              <a:t>const x = </a:t>
            </a:r>
            <a:r>
              <a:rPr lang="en-US" dirty="0" err="1">
                <a:highlight>
                  <a:srgbClr val="000000"/>
                </a:highlight>
              </a:rPr>
              <a:t>useContext</a:t>
            </a:r>
            <a:r>
              <a:rPr lang="en-US" dirty="0">
                <a:highlight>
                  <a:srgbClr val="000000"/>
                </a:highlight>
              </a:rPr>
              <a:t>(</a:t>
            </a:r>
            <a:r>
              <a:rPr lang="en-US" dirty="0" err="1">
                <a:highlight>
                  <a:srgbClr val="000000"/>
                </a:highlight>
              </a:rPr>
              <a:t>ctx</a:t>
            </a:r>
            <a:r>
              <a:rPr lang="en-US" dirty="0">
                <a:highlight>
                  <a:srgbClr val="000000"/>
                </a:highlight>
              </a:rPr>
              <a:t>)</a:t>
            </a:r>
          </a:p>
          <a:p>
            <a:pPr lvl="1"/>
            <a:r>
              <a:rPr lang="en-US" dirty="0"/>
              <a:t>Updating context from child component – include methods in context.</a:t>
            </a:r>
            <a:br>
              <a:rPr lang="en-US" dirty="0"/>
            </a:br>
            <a:r>
              <a:rPr lang="en-US" dirty="0"/>
              <a:t>Take care of triggering rendering updates (no deep object monitoring)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A5C82E-5DF1-C842-9133-DA29C5B68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6768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E20F1-9C94-B24F-8286-CD54FE362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React N - Redux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9502D2-2F9E-8246-A9BC-681E0DBF5B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0201B-5191-7E4D-B783-87D39E003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BA1865-A694-7047-BDB4-C684D43F6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279" y="2167139"/>
            <a:ext cx="7060383" cy="396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414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E2F3A-E12C-D54D-A220-66E9A00D8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React N – Redux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0971C-D542-9847-834A-52C6D09C1A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Redux allows you to manage your entire application state in one object, called the Store.</a:t>
            </a:r>
          </a:p>
          <a:p>
            <a:r>
              <a:rPr lang="en-US" dirty="0"/>
              <a:t>Updates to the Store will trigger re-renders of components that are connected to the part of the store that was updated. </a:t>
            </a:r>
          </a:p>
          <a:p>
            <a:r>
              <a:rPr lang="en-US" dirty="0"/>
              <a:t>To update something, emit an Action (type and data).</a:t>
            </a:r>
            <a:br>
              <a:rPr lang="en-US" dirty="0"/>
            </a:br>
            <a:r>
              <a:rPr lang="en-US" dirty="0"/>
              <a:t>Actions are created by Action Creators. </a:t>
            </a:r>
          </a:p>
          <a:p>
            <a:r>
              <a:rPr lang="en-US" dirty="0"/>
              <a:t>Functions to handle Actions and return the updated Store are called Reducers.</a:t>
            </a:r>
          </a:p>
          <a:p>
            <a:r>
              <a:rPr lang="en-US" dirty="0"/>
              <a:t>All the reducers are combined into one container - </a:t>
            </a:r>
            <a:r>
              <a:rPr lang="en-US" dirty="0" err="1"/>
              <a:t>combinedReducers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2DBB2F-001F-294C-8BAD-95C24B51C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2605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5107A-9336-E145-AA1B-3EE0647EA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React N – Redux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9D1D9F-185D-3641-899B-35FA0E7CA9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Presentational and Container Components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1CEF69-0542-664E-BA94-E7DB338DC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518761-4C78-3D47-B3C2-02115852BA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382" y="3025047"/>
            <a:ext cx="10058400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87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A4230-EEC7-2044-AEFA-FFF0AD02D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React N – Redux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AB4FE-F5D6-704C-951D-9774D58151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Install required components</a:t>
            </a:r>
            <a:br>
              <a:rPr lang="en-US" dirty="0"/>
            </a:br>
            <a:r>
              <a:rPr lang="en-US" dirty="0"/>
              <a:t>&gt; yarn add redux react-redux @types/react-redux </a:t>
            </a:r>
            <a:br>
              <a:rPr lang="en-US" dirty="0"/>
            </a:br>
            <a:r>
              <a:rPr lang="en-US" dirty="0"/>
              <a:t>or</a:t>
            </a:r>
            <a:br>
              <a:rPr lang="en-US" dirty="0"/>
            </a:br>
            <a:r>
              <a:rPr lang="en-US" dirty="0"/>
              <a:t>&gt; </a:t>
            </a:r>
            <a:r>
              <a:rPr lang="en-US" dirty="0" err="1"/>
              <a:t>npm</a:t>
            </a:r>
            <a:r>
              <a:rPr lang="en-US" dirty="0"/>
              <a:t> install redux react-redux @types/react-redux --save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37FBEE-A49A-474A-BB23-DCB9D61E5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453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React N - State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111" y="1424765"/>
            <a:ext cx="8946541" cy="4195481"/>
          </a:xfrm>
        </p:spPr>
        <p:txBody>
          <a:bodyPr/>
          <a:lstStyle/>
          <a:p>
            <a:r>
              <a:rPr lang="en-US" dirty="0"/>
              <a:t>Local state within component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9E5097-015A-0847-A6EB-FAE46CEAB41F}"/>
              </a:ext>
            </a:extLst>
          </p:cNvPr>
          <p:cNvSpPr txBox="1"/>
          <p:nvPr/>
        </p:nvSpPr>
        <p:spPr>
          <a:xfrm>
            <a:off x="1548586" y="2101867"/>
            <a:ext cx="10568763" cy="42473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69CD6"/>
                </a:solidFill>
                <a:latin typeface="Menlo" panose="020B0609030804020204" pitchFamily="49" charset="0"/>
              </a:rPr>
              <a:t>interface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>
                <a:solidFill>
                  <a:srgbClr val="4EC9B0"/>
                </a:solidFill>
                <a:latin typeface="Menlo" panose="020B0609030804020204" pitchFamily="49" charset="0"/>
              </a:rPr>
              <a:t>State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{</a:t>
            </a: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</a:t>
            </a:r>
            <a:r>
              <a:rPr lang="en-US" dirty="0">
                <a:solidFill>
                  <a:srgbClr val="9CDCFE"/>
                </a:solidFill>
                <a:latin typeface="Menlo" panose="020B0609030804020204" pitchFamily="49" charset="0"/>
              </a:rPr>
              <a:t>level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: </a:t>
            </a:r>
            <a:r>
              <a:rPr lang="en-US" dirty="0">
                <a:solidFill>
                  <a:srgbClr val="4EC9B0"/>
                </a:solidFill>
                <a:latin typeface="Menlo" panose="020B0609030804020204" pitchFamily="49" charset="0"/>
              </a:rPr>
              <a:t>number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;</a:t>
            </a: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}</a:t>
            </a:r>
          </a:p>
          <a:p>
            <a:b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</a:br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export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>
                <a:solidFill>
                  <a:srgbClr val="569CD6"/>
                </a:solidFill>
                <a:latin typeface="Menlo" panose="020B0609030804020204" pitchFamily="49" charset="0"/>
              </a:rPr>
              <a:t>class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>
                <a:solidFill>
                  <a:srgbClr val="4EC9B0"/>
                </a:solidFill>
                <a:latin typeface="Menlo" panose="020B0609030804020204" pitchFamily="49" charset="0"/>
              </a:rPr>
              <a:t>Hello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>
                <a:solidFill>
                  <a:srgbClr val="569CD6"/>
                </a:solidFill>
                <a:latin typeface="Menlo" panose="020B0609030804020204" pitchFamily="49" charset="0"/>
              </a:rPr>
              <a:t>extends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 err="1">
                <a:solidFill>
                  <a:srgbClr val="4EC9B0"/>
                </a:solidFill>
                <a:latin typeface="Menlo" panose="020B0609030804020204" pitchFamily="49" charset="0"/>
              </a:rPr>
              <a:t>React</a:t>
            </a:r>
            <a:r>
              <a:rPr lang="en-US" dirty="0" err="1">
                <a:solidFill>
                  <a:srgbClr val="D4D4D4"/>
                </a:solidFill>
                <a:latin typeface="Menlo" panose="020B0609030804020204" pitchFamily="49" charset="0"/>
              </a:rPr>
              <a:t>.</a:t>
            </a:r>
            <a:r>
              <a:rPr lang="en-US" dirty="0" err="1">
                <a:solidFill>
                  <a:srgbClr val="4EC9B0"/>
                </a:solidFill>
                <a:latin typeface="Menlo" panose="020B0609030804020204" pitchFamily="49" charset="0"/>
              </a:rPr>
              <a:t>Component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&lt;</a:t>
            </a:r>
            <a:r>
              <a:rPr lang="en-US" dirty="0">
                <a:solidFill>
                  <a:srgbClr val="4EC9B0"/>
                </a:solidFill>
                <a:latin typeface="Menlo" panose="020B0609030804020204" pitchFamily="49" charset="0"/>
              </a:rPr>
              <a:t>Props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, </a:t>
            </a:r>
            <a:r>
              <a:rPr lang="en-US" dirty="0">
                <a:solidFill>
                  <a:srgbClr val="4EC9B0"/>
                </a:solidFill>
                <a:latin typeface="Menlo" panose="020B0609030804020204" pitchFamily="49" charset="0"/>
              </a:rPr>
              <a:t>State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&gt;{</a:t>
            </a:r>
          </a:p>
          <a:p>
            <a:b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</a:b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</a:t>
            </a:r>
            <a:r>
              <a:rPr lang="en-US" dirty="0">
                <a:solidFill>
                  <a:srgbClr val="569CD6"/>
                </a:solidFill>
                <a:latin typeface="Menlo" panose="020B0609030804020204" pitchFamily="49" charset="0"/>
              </a:rPr>
              <a:t>constructor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(</a:t>
            </a:r>
            <a:r>
              <a:rPr lang="en-US" dirty="0">
                <a:solidFill>
                  <a:srgbClr val="9CDCFE"/>
                </a:solidFill>
                <a:latin typeface="Menlo" panose="020B0609030804020204" pitchFamily="49" charset="0"/>
              </a:rPr>
              <a:t>props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: </a:t>
            </a:r>
            <a:r>
              <a:rPr lang="en-US" dirty="0">
                <a:solidFill>
                  <a:srgbClr val="4EC9B0"/>
                </a:solidFill>
                <a:latin typeface="Menlo" panose="020B0609030804020204" pitchFamily="49" charset="0"/>
              </a:rPr>
              <a:t>Props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) {</a:t>
            </a: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    </a:t>
            </a:r>
            <a:r>
              <a:rPr lang="en-US" dirty="0">
                <a:solidFill>
                  <a:srgbClr val="569CD6"/>
                </a:solidFill>
                <a:latin typeface="Menlo" panose="020B0609030804020204" pitchFamily="49" charset="0"/>
              </a:rPr>
              <a:t>super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(</a:t>
            </a:r>
            <a:r>
              <a:rPr lang="en-US" dirty="0">
                <a:solidFill>
                  <a:srgbClr val="9CDCFE"/>
                </a:solidFill>
                <a:latin typeface="Menlo" panose="020B0609030804020204" pitchFamily="49" charset="0"/>
              </a:rPr>
              <a:t>props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);</a:t>
            </a: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    </a:t>
            </a:r>
            <a:r>
              <a:rPr lang="en-US" dirty="0" err="1">
                <a:solidFill>
                  <a:srgbClr val="569CD6"/>
                </a:solidFill>
                <a:latin typeface="Menlo" panose="020B0609030804020204" pitchFamily="49" charset="0"/>
              </a:rPr>
              <a:t>this</a:t>
            </a:r>
            <a:r>
              <a:rPr lang="en-US" dirty="0" err="1">
                <a:solidFill>
                  <a:srgbClr val="D4D4D4"/>
                </a:solidFill>
                <a:latin typeface="Menlo" panose="020B0609030804020204" pitchFamily="49" charset="0"/>
              </a:rPr>
              <a:t>.</a:t>
            </a:r>
            <a:r>
              <a:rPr lang="en-US" dirty="0" err="1">
                <a:solidFill>
                  <a:srgbClr val="9CDCFE"/>
                </a:solidFill>
                <a:latin typeface="Menlo" panose="020B0609030804020204" pitchFamily="49" charset="0"/>
              </a:rPr>
              <a:t>state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= { </a:t>
            </a:r>
            <a:r>
              <a:rPr lang="en-US" dirty="0">
                <a:solidFill>
                  <a:srgbClr val="9CDCFE"/>
                </a:solidFill>
                <a:latin typeface="Menlo" panose="020B0609030804020204" pitchFamily="49" charset="0"/>
              </a:rPr>
              <a:t>level: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 err="1">
                <a:solidFill>
                  <a:srgbClr val="9CDCFE"/>
                </a:solidFill>
                <a:latin typeface="Menlo" panose="020B0609030804020204" pitchFamily="49" charset="0"/>
              </a:rPr>
              <a:t>props</a:t>
            </a:r>
            <a:r>
              <a:rPr lang="en-US" dirty="0" err="1">
                <a:solidFill>
                  <a:srgbClr val="D4D4D4"/>
                </a:solidFill>
                <a:latin typeface="Menlo" panose="020B0609030804020204" pitchFamily="49" charset="0"/>
              </a:rPr>
              <a:t>.</a:t>
            </a:r>
            <a:r>
              <a:rPr lang="en-US" dirty="0" err="1">
                <a:solidFill>
                  <a:srgbClr val="9CDCFE"/>
                </a:solidFill>
                <a:latin typeface="Menlo" panose="020B0609030804020204" pitchFamily="49" charset="0"/>
              </a:rPr>
              <a:t>level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}</a:t>
            </a: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}</a:t>
            </a:r>
          </a:p>
          <a:p>
            <a:b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</a:b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</a:t>
            </a:r>
            <a:r>
              <a:rPr lang="en-US" dirty="0" err="1">
                <a:solidFill>
                  <a:srgbClr val="DCDCAA"/>
                </a:solidFill>
                <a:latin typeface="Menlo" panose="020B0609030804020204" pitchFamily="49" charset="0"/>
              </a:rPr>
              <a:t>onIcrement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= () </a:t>
            </a:r>
            <a:r>
              <a:rPr lang="en-US" dirty="0">
                <a:solidFill>
                  <a:srgbClr val="569CD6"/>
                </a:solidFill>
                <a:latin typeface="Menlo" panose="020B0609030804020204" pitchFamily="49" charset="0"/>
              </a:rPr>
              <a:t>=&gt;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 err="1">
                <a:solidFill>
                  <a:srgbClr val="569CD6"/>
                </a:solidFill>
                <a:latin typeface="Menlo" panose="020B0609030804020204" pitchFamily="49" charset="0"/>
              </a:rPr>
              <a:t>this</a:t>
            </a:r>
            <a:r>
              <a:rPr lang="en-US" dirty="0" err="1">
                <a:solidFill>
                  <a:srgbClr val="D4D4D4"/>
                </a:solidFill>
                <a:latin typeface="Menlo" panose="020B0609030804020204" pitchFamily="49" charset="0"/>
              </a:rPr>
              <a:t>.</a:t>
            </a:r>
            <a:r>
              <a:rPr lang="en-US" dirty="0" err="1">
                <a:solidFill>
                  <a:srgbClr val="DCDCAA"/>
                </a:solidFill>
                <a:latin typeface="Menlo" panose="020B0609030804020204" pitchFamily="49" charset="0"/>
              </a:rPr>
              <a:t>setState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({ </a:t>
            </a:r>
            <a:r>
              <a:rPr lang="en-US" dirty="0">
                <a:solidFill>
                  <a:srgbClr val="9CDCFE"/>
                </a:solidFill>
                <a:latin typeface="Menlo" panose="020B0609030804020204" pitchFamily="49" charset="0"/>
              </a:rPr>
              <a:t>level: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 err="1">
                <a:solidFill>
                  <a:srgbClr val="569CD6"/>
                </a:solidFill>
                <a:latin typeface="Menlo" panose="020B0609030804020204" pitchFamily="49" charset="0"/>
              </a:rPr>
              <a:t>this</a:t>
            </a:r>
            <a:r>
              <a:rPr lang="en-US" dirty="0" err="1">
                <a:solidFill>
                  <a:srgbClr val="D4D4D4"/>
                </a:solidFill>
                <a:latin typeface="Menlo" panose="020B0609030804020204" pitchFamily="49" charset="0"/>
              </a:rPr>
              <a:t>.</a:t>
            </a:r>
            <a:r>
              <a:rPr lang="en-US" dirty="0" err="1">
                <a:solidFill>
                  <a:srgbClr val="9CDCFE"/>
                </a:solidFill>
                <a:latin typeface="Menlo" panose="020B0609030804020204" pitchFamily="49" charset="0"/>
              </a:rPr>
              <a:t>state</a:t>
            </a:r>
            <a:r>
              <a:rPr lang="en-US" dirty="0" err="1">
                <a:solidFill>
                  <a:srgbClr val="D4D4D4"/>
                </a:solidFill>
                <a:latin typeface="Menlo" panose="020B0609030804020204" pitchFamily="49" charset="0"/>
              </a:rPr>
              <a:t>.</a:t>
            </a:r>
            <a:r>
              <a:rPr lang="en-US" dirty="0" err="1">
                <a:solidFill>
                  <a:srgbClr val="9CDCFE"/>
                </a:solidFill>
                <a:latin typeface="Menlo" panose="020B0609030804020204" pitchFamily="49" charset="0"/>
              </a:rPr>
              <a:t>level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+ </a:t>
            </a:r>
            <a:r>
              <a:rPr lang="en-US" dirty="0">
                <a:solidFill>
                  <a:srgbClr val="B5CEA8"/>
                </a:solidFill>
                <a:latin typeface="Menlo" panose="020B0609030804020204" pitchFamily="49" charset="0"/>
              </a:rPr>
              <a:t>1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});</a:t>
            </a: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</a:t>
            </a:r>
            <a:r>
              <a:rPr lang="en-US" dirty="0" err="1">
                <a:solidFill>
                  <a:srgbClr val="DCDCAA"/>
                </a:solidFill>
                <a:latin typeface="Menlo" panose="020B0609030804020204" pitchFamily="49" charset="0"/>
              </a:rPr>
              <a:t>onDecrement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= () </a:t>
            </a:r>
            <a:r>
              <a:rPr lang="en-US" dirty="0">
                <a:solidFill>
                  <a:srgbClr val="569CD6"/>
                </a:solidFill>
                <a:latin typeface="Menlo" panose="020B0609030804020204" pitchFamily="49" charset="0"/>
              </a:rPr>
              <a:t>=&gt;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 err="1">
                <a:solidFill>
                  <a:srgbClr val="569CD6"/>
                </a:solidFill>
                <a:latin typeface="Menlo" panose="020B0609030804020204" pitchFamily="49" charset="0"/>
              </a:rPr>
              <a:t>this</a:t>
            </a:r>
            <a:r>
              <a:rPr lang="en-US" dirty="0" err="1">
                <a:solidFill>
                  <a:srgbClr val="D4D4D4"/>
                </a:solidFill>
                <a:latin typeface="Menlo" panose="020B0609030804020204" pitchFamily="49" charset="0"/>
              </a:rPr>
              <a:t>.</a:t>
            </a:r>
            <a:r>
              <a:rPr lang="en-US" dirty="0" err="1">
                <a:solidFill>
                  <a:srgbClr val="DCDCAA"/>
                </a:solidFill>
                <a:latin typeface="Menlo" panose="020B0609030804020204" pitchFamily="49" charset="0"/>
              </a:rPr>
              <a:t>setState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({ </a:t>
            </a:r>
            <a:r>
              <a:rPr lang="en-US" dirty="0">
                <a:solidFill>
                  <a:srgbClr val="9CDCFE"/>
                </a:solidFill>
                <a:latin typeface="Menlo" panose="020B0609030804020204" pitchFamily="49" charset="0"/>
              </a:rPr>
              <a:t>level: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 err="1">
                <a:solidFill>
                  <a:srgbClr val="569CD6"/>
                </a:solidFill>
                <a:latin typeface="Menlo" panose="020B0609030804020204" pitchFamily="49" charset="0"/>
              </a:rPr>
              <a:t>this</a:t>
            </a:r>
            <a:r>
              <a:rPr lang="en-US" dirty="0" err="1">
                <a:solidFill>
                  <a:srgbClr val="D4D4D4"/>
                </a:solidFill>
                <a:latin typeface="Menlo" panose="020B0609030804020204" pitchFamily="49" charset="0"/>
              </a:rPr>
              <a:t>.</a:t>
            </a:r>
            <a:r>
              <a:rPr lang="en-US" dirty="0" err="1">
                <a:solidFill>
                  <a:srgbClr val="9CDCFE"/>
                </a:solidFill>
                <a:latin typeface="Menlo" panose="020B0609030804020204" pitchFamily="49" charset="0"/>
              </a:rPr>
              <a:t>state</a:t>
            </a:r>
            <a:r>
              <a:rPr lang="en-US" dirty="0" err="1">
                <a:solidFill>
                  <a:srgbClr val="D4D4D4"/>
                </a:solidFill>
                <a:latin typeface="Menlo" panose="020B0609030804020204" pitchFamily="49" charset="0"/>
              </a:rPr>
              <a:t>.</a:t>
            </a:r>
            <a:r>
              <a:rPr lang="en-US" dirty="0" err="1">
                <a:solidFill>
                  <a:srgbClr val="9CDCFE"/>
                </a:solidFill>
                <a:latin typeface="Menlo" panose="020B0609030804020204" pitchFamily="49" charset="0"/>
              </a:rPr>
              <a:t>level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- </a:t>
            </a:r>
            <a:r>
              <a:rPr lang="en-US" dirty="0">
                <a:solidFill>
                  <a:srgbClr val="B5CEA8"/>
                </a:solidFill>
                <a:latin typeface="Menlo" panose="020B0609030804020204" pitchFamily="49" charset="0"/>
              </a:rPr>
              <a:t>1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});</a:t>
            </a:r>
          </a:p>
          <a:p>
            <a:b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</a:b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</a:t>
            </a:r>
            <a:r>
              <a:rPr lang="en-US" dirty="0">
                <a:solidFill>
                  <a:srgbClr val="DCDCAA"/>
                </a:solidFill>
                <a:latin typeface="Menlo" panose="020B0609030804020204" pitchFamily="49" charset="0"/>
              </a:rPr>
              <a:t>render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() {……</a:t>
            </a:r>
          </a:p>
        </p:txBody>
      </p:sp>
    </p:spTree>
    <p:extLst>
      <p:ext uri="{BB962C8B-B14F-4D97-AF65-F5344CB8AC3E}">
        <p14:creationId xmlns:p14="http://schemas.microsoft.com/office/powerpoint/2010/main" val="34390556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A4230-EEC7-2044-AEFA-FFF0AD02D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React N – Redux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AB4FE-F5D6-704C-951D-9774D58151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3" y="2052918"/>
            <a:ext cx="8580736" cy="4195481"/>
          </a:xfrm>
        </p:spPr>
        <p:txBody>
          <a:bodyPr/>
          <a:lstStyle/>
          <a:p>
            <a:r>
              <a:rPr lang="en-US" dirty="0"/>
              <a:t>Declare types for global state object and sub-state objects in </a:t>
            </a:r>
            <a:r>
              <a:rPr lang="en-US" dirty="0" err="1"/>
              <a:t>types.tsx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37FBEE-A49A-474A-BB23-DCB9D61E5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A1DB16-83E5-5746-9CF2-BEE17D733E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5335" y="1263086"/>
            <a:ext cx="2362200" cy="335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F02C29-885E-504B-B1F0-02D4875D8023}"/>
              </a:ext>
            </a:extLst>
          </p:cNvPr>
          <p:cNvSpPr txBox="1"/>
          <p:nvPr/>
        </p:nvSpPr>
        <p:spPr>
          <a:xfrm>
            <a:off x="1423764" y="3177897"/>
            <a:ext cx="7241557" cy="31393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6A9955"/>
                </a:solidFill>
                <a:latin typeface="Menlo" panose="020B0609030804020204" pitchFamily="49" charset="0"/>
              </a:rPr>
              <a:t>// this is our sub-state object type</a:t>
            </a:r>
            <a:endParaRPr lang="en-US" dirty="0">
              <a:solidFill>
                <a:srgbClr val="D4D4D4"/>
              </a:solidFill>
              <a:latin typeface="Menlo" panose="020B0609030804020204" pitchFamily="49" charset="0"/>
            </a:endParaRPr>
          </a:p>
          <a:p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export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>
                <a:solidFill>
                  <a:srgbClr val="569CD6"/>
                </a:solidFill>
                <a:latin typeface="Menlo" panose="020B0609030804020204" pitchFamily="49" charset="0"/>
              </a:rPr>
              <a:t>type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 err="1">
                <a:solidFill>
                  <a:srgbClr val="4EC9B0"/>
                </a:solidFill>
                <a:latin typeface="Menlo" panose="020B0609030804020204" pitchFamily="49" charset="0"/>
              </a:rPr>
              <a:t>GameMoves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= {</a:t>
            </a: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</a:t>
            </a:r>
            <a:r>
              <a:rPr lang="en-US" dirty="0">
                <a:solidFill>
                  <a:srgbClr val="9CDCFE"/>
                </a:solidFill>
                <a:latin typeface="Menlo" panose="020B0609030804020204" pitchFamily="49" charset="0"/>
              </a:rPr>
              <a:t>moves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: </a:t>
            </a:r>
            <a:r>
              <a:rPr lang="en-US" dirty="0">
                <a:solidFill>
                  <a:srgbClr val="4EC9B0"/>
                </a:solidFill>
                <a:latin typeface="Menlo" panose="020B0609030804020204" pitchFamily="49" charset="0"/>
              </a:rPr>
              <a:t>number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;</a:t>
            </a: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</a:t>
            </a:r>
            <a:r>
              <a:rPr lang="en-US" dirty="0" err="1">
                <a:solidFill>
                  <a:srgbClr val="9CDCFE"/>
                </a:solidFill>
                <a:latin typeface="Menlo" panose="020B0609030804020204" pitchFamily="49" charset="0"/>
              </a:rPr>
              <a:t>totalMoves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: </a:t>
            </a:r>
            <a:r>
              <a:rPr lang="en-US" dirty="0">
                <a:solidFill>
                  <a:srgbClr val="4EC9B0"/>
                </a:solidFill>
                <a:latin typeface="Menlo" panose="020B0609030804020204" pitchFamily="49" charset="0"/>
              </a:rPr>
              <a:t>number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;</a:t>
            </a: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}</a:t>
            </a:r>
          </a:p>
          <a:p>
            <a:r>
              <a:rPr lang="en-US" dirty="0">
                <a:solidFill>
                  <a:srgbClr val="6A9955"/>
                </a:solidFill>
                <a:latin typeface="Menlo" panose="020B0609030804020204" pitchFamily="49" charset="0"/>
              </a:rPr>
              <a:t>// big overall state</a:t>
            </a:r>
            <a:endParaRPr lang="en-US" dirty="0">
              <a:solidFill>
                <a:srgbClr val="D4D4D4"/>
              </a:solidFill>
              <a:latin typeface="Menlo" panose="020B0609030804020204" pitchFamily="49" charset="0"/>
            </a:endParaRPr>
          </a:p>
          <a:p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export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>
                <a:solidFill>
                  <a:srgbClr val="569CD6"/>
                </a:solidFill>
                <a:latin typeface="Menlo" panose="020B0609030804020204" pitchFamily="49" charset="0"/>
              </a:rPr>
              <a:t>type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 err="1">
                <a:solidFill>
                  <a:srgbClr val="4EC9B0"/>
                </a:solidFill>
                <a:latin typeface="Menlo" panose="020B0609030804020204" pitchFamily="49" charset="0"/>
              </a:rPr>
              <a:t>AppState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= {</a:t>
            </a: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</a:t>
            </a:r>
            <a:r>
              <a:rPr lang="en-US" dirty="0" err="1">
                <a:solidFill>
                  <a:srgbClr val="9CDCFE"/>
                </a:solidFill>
                <a:latin typeface="Menlo" panose="020B0609030804020204" pitchFamily="49" charset="0"/>
              </a:rPr>
              <a:t>gameMoves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: </a:t>
            </a:r>
            <a:r>
              <a:rPr lang="en-US" dirty="0" err="1">
                <a:solidFill>
                  <a:srgbClr val="4EC9B0"/>
                </a:solidFill>
                <a:latin typeface="Menlo" panose="020B0609030804020204" pitchFamily="49" charset="0"/>
              </a:rPr>
              <a:t>GameMoves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,</a:t>
            </a: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</a:t>
            </a:r>
            <a:r>
              <a:rPr lang="en-US" dirty="0">
                <a:solidFill>
                  <a:srgbClr val="6A9955"/>
                </a:solidFill>
                <a:latin typeface="Menlo" panose="020B0609030804020204" pitchFamily="49" charset="0"/>
              </a:rPr>
              <a:t>// add more sub-states here</a:t>
            </a:r>
            <a:endParaRPr lang="en-US" dirty="0">
              <a:solidFill>
                <a:srgbClr val="D4D4D4"/>
              </a:solidFill>
              <a:latin typeface="Menlo" panose="020B0609030804020204" pitchFamily="49" charset="0"/>
            </a:endParaRP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}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6621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A4230-EEC7-2044-AEFA-FFF0AD02D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React N – Redux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AB4FE-F5D6-704C-951D-9774D58151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Define types for actions and combined action type (</a:t>
            </a:r>
            <a:r>
              <a:rPr lang="en-US" dirty="0" err="1"/>
              <a:t>types.tsx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Action – identifier(command) and data to be used for state manipulation. Similar to Intent object in Android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37FBEE-A49A-474A-BB23-DCB9D61E5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21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F62E28-0067-4041-8351-8C75F3AE3651}"/>
              </a:ext>
            </a:extLst>
          </p:cNvPr>
          <p:cNvSpPr txBox="1"/>
          <p:nvPr/>
        </p:nvSpPr>
        <p:spPr>
          <a:xfrm>
            <a:off x="239339" y="3296593"/>
            <a:ext cx="11549670" cy="34163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6A9955"/>
                </a:solidFill>
                <a:latin typeface="Menlo" panose="020B0609030804020204" pitchFamily="49" charset="0"/>
              </a:rPr>
              <a:t>// our action types</a:t>
            </a:r>
            <a:endParaRPr lang="en-US" dirty="0">
              <a:solidFill>
                <a:srgbClr val="D4D4D4"/>
              </a:solidFill>
              <a:latin typeface="Menlo" panose="020B0609030804020204" pitchFamily="49" charset="0"/>
            </a:endParaRPr>
          </a:p>
          <a:p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export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>
                <a:solidFill>
                  <a:srgbClr val="569CD6"/>
                </a:solidFill>
                <a:latin typeface="Menlo" panose="020B0609030804020204" pitchFamily="49" charset="0"/>
              </a:rPr>
              <a:t>type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 err="1">
                <a:solidFill>
                  <a:srgbClr val="4EC9B0"/>
                </a:solidFill>
                <a:latin typeface="Menlo" panose="020B0609030804020204" pitchFamily="49" charset="0"/>
              </a:rPr>
              <a:t>AddGameMovesAction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= {</a:t>
            </a: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</a:t>
            </a:r>
            <a:r>
              <a:rPr lang="en-US" dirty="0">
                <a:solidFill>
                  <a:srgbClr val="9CDCFE"/>
                </a:solidFill>
                <a:latin typeface="Menlo" panose="020B0609030804020204" pitchFamily="49" charset="0"/>
              </a:rPr>
              <a:t>type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: </a:t>
            </a:r>
            <a:r>
              <a:rPr lang="en-US" dirty="0">
                <a:solidFill>
                  <a:srgbClr val="4EC9B0"/>
                </a:solidFill>
                <a:latin typeface="Menlo" panose="020B0609030804020204" pitchFamily="49" charset="0"/>
              </a:rPr>
              <a:t>string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;</a:t>
            </a: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</a:t>
            </a:r>
            <a:r>
              <a:rPr lang="en-US" dirty="0">
                <a:solidFill>
                  <a:srgbClr val="9CDCFE"/>
                </a:solidFill>
                <a:latin typeface="Menlo" panose="020B0609030804020204" pitchFamily="49" charset="0"/>
              </a:rPr>
              <a:t>amount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: </a:t>
            </a:r>
            <a:r>
              <a:rPr lang="en-US" dirty="0">
                <a:solidFill>
                  <a:srgbClr val="4EC9B0"/>
                </a:solidFill>
                <a:latin typeface="Menlo" panose="020B0609030804020204" pitchFamily="49" charset="0"/>
              </a:rPr>
              <a:t>number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;</a:t>
            </a: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}</a:t>
            </a:r>
          </a:p>
          <a:p>
            <a:b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</a:br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export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>
                <a:solidFill>
                  <a:srgbClr val="569CD6"/>
                </a:solidFill>
                <a:latin typeface="Menlo" panose="020B0609030804020204" pitchFamily="49" charset="0"/>
              </a:rPr>
              <a:t>type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 err="1">
                <a:solidFill>
                  <a:srgbClr val="4EC9B0"/>
                </a:solidFill>
                <a:latin typeface="Menlo" panose="020B0609030804020204" pitchFamily="49" charset="0"/>
              </a:rPr>
              <a:t>ResetGameMovesAction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= {</a:t>
            </a: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</a:t>
            </a:r>
            <a:r>
              <a:rPr lang="en-US" dirty="0">
                <a:solidFill>
                  <a:srgbClr val="9CDCFE"/>
                </a:solidFill>
                <a:latin typeface="Menlo" panose="020B0609030804020204" pitchFamily="49" charset="0"/>
              </a:rPr>
              <a:t>type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: </a:t>
            </a:r>
            <a:r>
              <a:rPr lang="en-US" dirty="0">
                <a:solidFill>
                  <a:srgbClr val="4EC9B0"/>
                </a:solidFill>
                <a:latin typeface="Menlo" panose="020B0609030804020204" pitchFamily="49" charset="0"/>
              </a:rPr>
              <a:t>string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;</a:t>
            </a: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}</a:t>
            </a:r>
          </a:p>
          <a:p>
            <a:b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</a:br>
            <a:r>
              <a:rPr lang="en-US" dirty="0">
                <a:solidFill>
                  <a:srgbClr val="6A9955"/>
                </a:solidFill>
                <a:latin typeface="Menlo" panose="020B0609030804020204" pitchFamily="49" charset="0"/>
              </a:rPr>
              <a:t>// combined type of Actions</a:t>
            </a:r>
            <a:endParaRPr lang="en-US" dirty="0">
              <a:solidFill>
                <a:srgbClr val="D4D4D4"/>
              </a:solidFill>
              <a:latin typeface="Menlo" panose="020B0609030804020204" pitchFamily="49" charset="0"/>
            </a:endParaRPr>
          </a:p>
          <a:p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export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>
                <a:solidFill>
                  <a:srgbClr val="569CD6"/>
                </a:solidFill>
                <a:latin typeface="Menlo" panose="020B0609030804020204" pitchFamily="49" charset="0"/>
              </a:rPr>
              <a:t>type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 err="1">
                <a:solidFill>
                  <a:srgbClr val="4EC9B0"/>
                </a:solidFill>
                <a:latin typeface="Menlo" panose="020B0609030804020204" pitchFamily="49" charset="0"/>
              </a:rPr>
              <a:t>GameMovesActions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= </a:t>
            </a:r>
            <a:r>
              <a:rPr lang="en-US" dirty="0" err="1">
                <a:solidFill>
                  <a:srgbClr val="4EC9B0"/>
                </a:solidFill>
                <a:latin typeface="Menlo" panose="020B0609030804020204" pitchFamily="49" charset="0"/>
              </a:rPr>
              <a:t>AddGameMovesAction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| </a:t>
            </a:r>
            <a:r>
              <a:rPr lang="en-US" dirty="0" err="1">
                <a:solidFill>
                  <a:srgbClr val="4EC9B0"/>
                </a:solidFill>
                <a:latin typeface="Menlo" panose="020B0609030804020204" pitchFamily="49" charset="0"/>
              </a:rPr>
              <a:t>ResetGameMovesAction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28785118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A4230-EEC7-2044-AEFA-FFF0AD02D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React N – Redux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AB4FE-F5D6-704C-951D-9774D58151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4877" y="1224435"/>
            <a:ext cx="8946541" cy="4195481"/>
          </a:xfrm>
        </p:spPr>
        <p:txBody>
          <a:bodyPr/>
          <a:lstStyle/>
          <a:p>
            <a:r>
              <a:rPr lang="en-US" dirty="0"/>
              <a:t>Create a catalog for sub-state code pieces.</a:t>
            </a:r>
          </a:p>
          <a:p>
            <a:r>
              <a:rPr lang="en-US" dirty="0"/>
              <a:t>Define action creators in &lt;sub-state name&gt;/</a:t>
            </a:r>
            <a:r>
              <a:rPr lang="en-US" dirty="0" err="1"/>
              <a:t>actions.tsx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37FBEE-A49A-474A-BB23-DCB9D61E5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0BA84C-0FE1-5E47-8808-1B101350C15E}"/>
              </a:ext>
            </a:extLst>
          </p:cNvPr>
          <p:cNvSpPr txBox="1"/>
          <p:nvPr/>
        </p:nvSpPr>
        <p:spPr>
          <a:xfrm>
            <a:off x="814877" y="2178604"/>
            <a:ext cx="11093803" cy="45243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import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{ </a:t>
            </a:r>
            <a:r>
              <a:rPr lang="en-US" dirty="0" err="1">
                <a:solidFill>
                  <a:srgbClr val="9CDCFE"/>
                </a:solidFill>
                <a:latin typeface="Menlo" panose="020B0609030804020204" pitchFamily="49" charset="0"/>
              </a:rPr>
              <a:t>AddGameMovesAction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, </a:t>
            </a:r>
            <a:r>
              <a:rPr lang="en-US" dirty="0" err="1">
                <a:solidFill>
                  <a:srgbClr val="9CDCFE"/>
                </a:solidFill>
                <a:latin typeface="Menlo" panose="020B0609030804020204" pitchFamily="49" charset="0"/>
              </a:rPr>
              <a:t>ResetGameMovesAction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} </a:t>
            </a:r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from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>
                <a:solidFill>
                  <a:srgbClr val="CE9178"/>
                </a:solidFill>
                <a:latin typeface="Menlo" panose="020B0609030804020204" pitchFamily="49" charset="0"/>
              </a:rPr>
              <a:t>"../types"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;</a:t>
            </a:r>
          </a:p>
          <a:p>
            <a:b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</a:br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export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 err="1">
                <a:solidFill>
                  <a:srgbClr val="569CD6"/>
                </a:solidFill>
                <a:latin typeface="Menlo" panose="020B0609030804020204" pitchFamily="49" charset="0"/>
              </a:rPr>
              <a:t>enum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>
                <a:solidFill>
                  <a:srgbClr val="4EC9B0"/>
                </a:solidFill>
                <a:latin typeface="Menlo" panose="020B0609030804020204" pitchFamily="49" charset="0"/>
              </a:rPr>
              <a:t>GAME_MOVES_ACTION_TYPES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{</a:t>
            </a: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</a:t>
            </a:r>
            <a:r>
              <a:rPr lang="en-US" dirty="0">
                <a:solidFill>
                  <a:srgbClr val="9CDCFE"/>
                </a:solidFill>
                <a:latin typeface="Menlo" panose="020B0609030804020204" pitchFamily="49" charset="0"/>
              </a:rPr>
              <a:t>ADD_MOVES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= </a:t>
            </a:r>
            <a:r>
              <a:rPr lang="en-US" dirty="0">
                <a:solidFill>
                  <a:srgbClr val="CE9178"/>
                </a:solidFill>
                <a:latin typeface="Menlo" panose="020B0609030804020204" pitchFamily="49" charset="0"/>
              </a:rPr>
              <a:t>'GAME_MOVES:ADD'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,</a:t>
            </a: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</a:t>
            </a:r>
            <a:r>
              <a:rPr lang="en-US" dirty="0">
                <a:solidFill>
                  <a:srgbClr val="9CDCFE"/>
                </a:solidFill>
                <a:latin typeface="Menlo" panose="020B0609030804020204" pitchFamily="49" charset="0"/>
              </a:rPr>
              <a:t>RESET_MOVES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= </a:t>
            </a:r>
            <a:r>
              <a:rPr lang="en-US" dirty="0">
                <a:solidFill>
                  <a:srgbClr val="CE9178"/>
                </a:solidFill>
                <a:latin typeface="Menlo" panose="020B0609030804020204" pitchFamily="49" charset="0"/>
              </a:rPr>
              <a:t>'GAME_MOVES:RESET'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,</a:t>
            </a: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}</a:t>
            </a:r>
          </a:p>
          <a:p>
            <a:b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</a:br>
            <a:r>
              <a:rPr lang="en-US" dirty="0">
                <a:solidFill>
                  <a:srgbClr val="6A9955"/>
                </a:solidFill>
                <a:latin typeface="Menlo" panose="020B0609030804020204" pitchFamily="49" charset="0"/>
              </a:rPr>
              <a:t>// action creators</a:t>
            </a:r>
            <a:endParaRPr lang="en-US" dirty="0">
              <a:solidFill>
                <a:srgbClr val="D4D4D4"/>
              </a:solidFill>
              <a:latin typeface="Menlo" panose="020B0609030804020204" pitchFamily="49" charset="0"/>
            </a:endParaRPr>
          </a:p>
          <a:p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export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>
                <a:solidFill>
                  <a:srgbClr val="569CD6"/>
                </a:solidFill>
                <a:latin typeface="Menlo" panose="020B0609030804020204" pitchFamily="49" charset="0"/>
              </a:rPr>
              <a:t>const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 err="1">
                <a:solidFill>
                  <a:srgbClr val="DCDCAA"/>
                </a:solidFill>
                <a:latin typeface="Menlo" panose="020B0609030804020204" pitchFamily="49" charset="0"/>
              </a:rPr>
              <a:t>addGameMoves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= (</a:t>
            </a:r>
            <a:r>
              <a:rPr lang="en-US" dirty="0">
                <a:solidFill>
                  <a:srgbClr val="9CDCFE"/>
                </a:solidFill>
                <a:latin typeface="Menlo" panose="020B0609030804020204" pitchFamily="49" charset="0"/>
              </a:rPr>
              <a:t>amount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: </a:t>
            </a:r>
            <a:r>
              <a:rPr lang="en-US" dirty="0">
                <a:solidFill>
                  <a:srgbClr val="4EC9B0"/>
                </a:solidFill>
                <a:latin typeface="Menlo" panose="020B0609030804020204" pitchFamily="49" charset="0"/>
              </a:rPr>
              <a:t>number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): </a:t>
            </a:r>
            <a:r>
              <a:rPr lang="en-US" dirty="0" err="1">
                <a:solidFill>
                  <a:srgbClr val="4EC9B0"/>
                </a:solidFill>
                <a:latin typeface="Menlo" panose="020B0609030804020204" pitchFamily="49" charset="0"/>
              </a:rPr>
              <a:t>AddGameMovesAction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>
                <a:solidFill>
                  <a:srgbClr val="569CD6"/>
                </a:solidFill>
                <a:latin typeface="Menlo" panose="020B0609030804020204" pitchFamily="49" charset="0"/>
              </a:rPr>
              <a:t>=&gt;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({</a:t>
            </a: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</a:t>
            </a:r>
            <a:r>
              <a:rPr lang="en-US" dirty="0">
                <a:solidFill>
                  <a:srgbClr val="9CDCFE"/>
                </a:solidFill>
                <a:latin typeface="Menlo" panose="020B0609030804020204" pitchFamily="49" charset="0"/>
              </a:rPr>
              <a:t>type: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>
                <a:solidFill>
                  <a:srgbClr val="9CDCFE"/>
                </a:solidFill>
                <a:latin typeface="Menlo" panose="020B0609030804020204" pitchFamily="49" charset="0"/>
              </a:rPr>
              <a:t>GAME_MOVES_ACTION_TYPES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.</a:t>
            </a:r>
            <a:r>
              <a:rPr lang="en-US" dirty="0">
                <a:solidFill>
                  <a:srgbClr val="9CDCFE"/>
                </a:solidFill>
                <a:latin typeface="Menlo" panose="020B0609030804020204" pitchFamily="49" charset="0"/>
              </a:rPr>
              <a:t>ADD_MOVES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,</a:t>
            </a: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</a:t>
            </a:r>
            <a:r>
              <a:rPr lang="en-US" dirty="0">
                <a:solidFill>
                  <a:srgbClr val="9CDCFE"/>
                </a:solidFill>
                <a:latin typeface="Menlo" panose="020B0609030804020204" pitchFamily="49" charset="0"/>
              </a:rPr>
              <a:t>amount: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>
                <a:solidFill>
                  <a:srgbClr val="9CDCFE"/>
                </a:solidFill>
                <a:latin typeface="Menlo" panose="020B0609030804020204" pitchFamily="49" charset="0"/>
              </a:rPr>
              <a:t>amount</a:t>
            </a:r>
            <a:endParaRPr lang="en-US" dirty="0">
              <a:solidFill>
                <a:srgbClr val="D4D4D4"/>
              </a:solidFill>
              <a:latin typeface="Menlo" panose="020B0609030804020204" pitchFamily="49" charset="0"/>
            </a:endParaRP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});</a:t>
            </a:r>
          </a:p>
          <a:p>
            <a:b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</a:br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export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>
                <a:solidFill>
                  <a:srgbClr val="569CD6"/>
                </a:solidFill>
                <a:latin typeface="Menlo" panose="020B0609030804020204" pitchFamily="49" charset="0"/>
              </a:rPr>
              <a:t>const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 err="1">
                <a:solidFill>
                  <a:srgbClr val="DCDCAA"/>
                </a:solidFill>
                <a:latin typeface="Menlo" panose="020B0609030804020204" pitchFamily="49" charset="0"/>
              </a:rPr>
              <a:t>resetGameMoves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= (): </a:t>
            </a:r>
            <a:r>
              <a:rPr lang="en-US" dirty="0" err="1">
                <a:solidFill>
                  <a:srgbClr val="4EC9B0"/>
                </a:solidFill>
                <a:latin typeface="Menlo" panose="020B0609030804020204" pitchFamily="49" charset="0"/>
              </a:rPr>
              <a:t>ResetGameMovesAction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>
                <a:solidFill>
                  <a:srgbClr val="569CD6"/>
                </a:solidFill>
                <a:latin typeface="Menlo" panose="020B0609030804020204" pitchFamily="49" charset="0"/>
              </a:rPr>
              <a:t>=&gt;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({</a:t>
            </a: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</a:t>
            </a:r>
            <a:r>
              <a:rPr lang="en-US" dirty="0">
                <a:solidFill>
                  <a:srgbClr val="9CDCFE"/>
                </a:solidFill>
                <a:latin typeface="Menlo" panose="020B0609030804020204" pitchFamily="49" charset="0"/>
              </a:rPr>
              <a:t>type: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>
                <a:solidFill>
                  <a:srgbClr val="9CDCFE"/>
                </a:solidFill>
                <a:latin typeface="Menlo" panose="020B0609030804020204" pitchFamily="49" charset="0"/>
              </a:rPr>
              <a:t>GAME_MOVES_ACTION_TYPES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.</a:t>
            </a:r>
            <a:r>
              <a:rPr lang="en-US" dirty="0">
                <a:solidFill>
                  <a:srgbClr val="9CDCFE"/>
                </a:solidFill>
                <a:latin typeface="Menlo" panose="020B0609030804020204" pitchFamily="49" charset="0"/>
              </a:rPr>
              <a:t>RESET_MOVES</a:t>
            </a:r>
            <a:endParaRPr lang="en-US" dirty="0">
              <a:solidFill>
                <a:srgbClr val="D4D4D4"/>
              </a:solidFill>
              <a:latin typeface="Menlo" panose="020B0609030804020204" pitchFamily="49" charset="0"/>
            </a:endParaRP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});</a:t>
            </a:r>
          </a:p>
        </p:txBody>
      </p:sp>
    </p:spTree>
    <p:extLst>
      <p:ext uri="{BB962C8B-B14F-4D97-AF65-F5344CB8AC3E}">
        <p14:creationId xmlns:p14="http://schemas.microsoft.com/office/powerpoint/2010/main" val="34412028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A4230-EEC7-2044-AEFA-FFF0AD02D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React N – Redux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AB4FE-F5D6-704C-951D-9774D58151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9205" y="1331259"/>
            <a:ext cx="8946541" cy="4195481"/>
          </a:xfrm>
        </p:spPr>
        <p:txBody>
          <a:bodyPr/>
          <a:lstStyle/>
          <a:p>
            <a:r>
              <a:rPr lang="en-US" dirty="0"/>
              <a:t>Create initial state and reducer (state manipulator – receivers state and action, return new state) in &lt;sub-state&gt;/</a:t>
            </a:r>
            <a:r>
              <a:rPr lang="en-US" dirty="0" err="1"/>
              <a:t>reducer.tsx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37FBEE-A49A-474A-BB23-DCB9D61E5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6FB81B-C504-FD47-895E-85C4B242B2F0}"/>
              </a:ext>
            </a:extLst>
          </p:cNvPr>
          <p:cNvSpPr txBox="1"/>
          <p:nvPr/>
        </p:nvSpPr>
        <p:spPr>
          <a:xfrm>
            <a:off x="61369" y="2203152"/>
            <a:ext cx="12130631" cy="45243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import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{ </a:t>
            </a:r>
            <a:r>
              <a:rPr lang="en-US" dirty="0" err="1">
                <a:solidFill>
                  <a:srgbClr val="9CDCFE"/>
                </a:solidFill>
                <a:latin typeface="Menlo" panose="020B0609030804020204" pitchFamily="49" charset="0"/>
              </a:rPr>
              <a:t>GameMovesActions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, </a:t>
            </a:r>
            <a:r>
              <a:rPr lang="en-US" dirty="0" err="1">
                <a:solidFill>
                  <a:srgbClr val="9CDCFE"/>
                </a:solidFill>
                <a:latin typeface="Menlo" panose="020B0609030804020204" pitchFamily="49" charset="0"/>
              </a:rPr>
              <a:t>AddGameMovesAction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, </a:t>
            </a:r>
            <a:r>
              <a:rPr lang="en-US" dirty="0" err="1">
                <a:solidFill>
                  <a:srgbClr val="9CDCFE"/>
                </a:solidFill>
                <a:latin typeface="Menlo" panose="020B0609030804020204" pitchFamily="49" charset="0"/>
              </a:rPr>
              <a:t>GameMoves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} </a:t>
            </a:r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from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>
                <a:solidFill>
                  <a:srgbClr val="CE9178"/>
                </a:solidFill>
                <a:latin typeface="Menlo" panose="020B0609030804020204" pitchFamily="49" charset="0"/>
              </a:rPr>
              <a:t>"../types"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;</a:t>
            </a:r>
          </a:p>
          <a:p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import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{ </a:t>
            </a:r>
            <a:r>
              <a:rPr lang="en-US" dirty="0">
                <a:solidFill>
                  <a:srgbClr val="9CDCFE"/>
                </a:solidFill>
                <a:latin typeface="Menlo" panose="020B0609030804020204" pitchFamily="49" charset="0"/>
              </a:rPr>
              <a:t>GAME_MOVES_ACTION_TYPES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} </a:t>
            </a:r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from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>
                <a:solidFill>
                  <a:srgbClr val="CE9178"/>
                </a:solidFill>
                <a:latin typeface="Menlo" panose="020B0609030804020204" pitchFamily="49" charset="0"/>
              </a:rPr>
              <a:t>"./actions"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;</a:t>
            </a:r>
          </a:p>
          <a:p>
            <a:b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</a:br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export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>
                <a:solidFill>
                  <a:srgbClr val="569CD6"/>
                </a:solidFill>
                <a:latin typeface="Menlo" panose="020B0609030804020204" pitchFamily="49" charset="0"/>
              </a:rPr>
              <a:t>const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 err="1">
                <a:solidFill>
                  <a:srgbClr val="9CDCFE"/>
                </a:solidFill>
                <a:latin typeface="Menlo" panose="020B0609030804020204" pitchFamily="49" charset="0"/>
              </a:rPr>
              <a:t>initialState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: </a:t>
            </a:r>
            <a:r>
              <a:rPr lang="en-US" dirty="0" err="1">
                <a:solidFill>
                  <a:srgbClr val="4EC9B0"/>
                </a:solidFill>
                <a:latin typeface="Menlo" panose="020B0609030804020204" pitchFamily="49" charset="0"/>
              </a:rPr>
              <a:t>GameMoves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= { </a:t>
            </a:r>
            <a:r>
              <a:rPr lang="en-US" dirty="0">
                <a:solidFill>
                  <a:srgbClr val="9CDCFE"/>
                </a:solidFill>
                <a:latin typeface="Menlo" panose="020B0609030804020204" pitchFamily="49" charset="0"/>
              </a:rPr>
              <a:t>moves: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>
                <a:solidFill>
                  <a:srgbClr val="B5CEA8"/>
                </a:solidFill>
                <a:latin typeface="Menlo" panose="020B0609030804020204" pitchFamily="49" charset="0"/>
              </a:rPr>
              <a:t>7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, </a:t>
            </a:r>
            <a:r>
              <a:rPr lang="en-US" dirty="0" err="1">
                <a:solidFill>
                  <a:srgbClr val="9CDCFE"/>
                </a:solidFill>
                <a:latin typeface="Menlo" panose="020B0609030804020204" pitchFamily="49" charset="0"/>
              </a:rPr>
              <a:t>totalMoves</a:t>
            </a:r>
            <a:r>
              <a:rPr lang="en-US" dirty="0">
                <a:solidFill>
                  <a:srgbClr val="9CDCFE"/>
                </a:solidFill>
                <a:latin typeface="Menlo" panose="020B0609030804020204" pitchFamily="49" charset="0"/>
              </a:rPr>
              <a:t>: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>
                <a:solidFill>
                  <a:srgbClr val="B5CEA8"/>
                </a:solidFill>
                <a:latin typeface="Menlo" panose="020B0609030804020204" pitchFamily="49" charset="0"/>
              </a:rPr>
              <a:t>21 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}</a:t>
            </a:r>
          </a:p>
          <a:p>
            <a:b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</a:br>
            <a:r>
              <a:rPr lang="en-US" dirty="0">
                <a:solidFill>
                  <a:srgbClr val="6A9955"/>
                </a:solidFill>
                <a:latin typeface="Menlo" panose="020B0609030804020204" pitchFamily="49" charset="0"/>
              </a:rPr>
              <a:t>// this reducer has to have the same name, as </a:t>
            </a:r>
            <a:r>
              <a:rPr lang="en-US" dirty="0" err="1">
                <a:solidFill>
                  <a:srgbClr val="6A9955"/>
                </a:solidFill>
                <a:latin typeface="Menlo" panose="020B0609030804020204" pitchFamily="49" charset="0"/>
              </a:rPr>
              <a:t>AppState</a:t>
            </a:r>
            <a:r>
              <a:rPr lang="en-US" dirty="0">
                <a:solidFill>
                  <a:srgbClr val="6A9955"/>
                </a:solidFill>
                <a:latin typeface="Menlo" panose="020B0609030804020204" pitchFamily="49" charset="0"/>
              </a:rPr>
              <a:t> sub-state it manages!!!!</a:t>
            </a:r>
            <a:endParaRPr lang="en-US" dirty="0">
              <a:solidFill>
                <a:srgbClr val="D4D4D4"/>
              </a:solidFill>
              <a:latin typeface="Menlo" panose="020B0609030804020204" pitchFamily="49" charset="0"/>
            </a:endParaRPr>
          </a:p>
          <a:p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export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>
                <a:solidFill>
                  <a:srgbClr val="569CD6"/>
                </a:solidFill>
                <a:latin typeface="Menlo" panose="020B0609030804020204" pitchFamily="49" charset="0"/>
              </a:rPr>
              <a:t>const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 err="1">
                <a:solidFill>
                  <a:srgbClr val="DCDCAA"/>
                </a:solidFill>
                <a:latin typeface="Menlo" panose="020B0609030804020204" pitchFamily="49" charset="0"/>
              </a:rPr>
              <a:t>gameMoves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= (</a:t>
            </a: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</a:t>
            </a:r>
            <a:r>
              <a:rPr lang="en-US" dirty="0">
                <a:solidFill>
                  <a:srgbClr val="9CDCFE"/>
                </a:solidFill>
                <a:latin typeface="Menlo" panose="020B0609030804020204" pitchFamily="49" charset="0"/>
              </a:rPr>
              <a:t>state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: </a:t>
            </a:r>
            <a:r>
              <a:rPr lang="en-US" dirty="0" err="1">
                <a:solidFill>
                  <a:srgbClr val="4EC9B0"/>
                </a:solidFill>
                <a:latin typeface="Menlo" panose="020B0609030804020204" pitchFamily="49" charset="0"/>
              </a:rPr>
              <a:t>GameMoves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= </a:t>
            </a:r>
            <a:r>
              <a:rPr lang="en-US" dirty="0" err="1">
                <a:solidFill>
                  <a:srgbClr val="9CDCFE"/>
                </a:solidFill>
                <a:latin typeface="Menlo" panose="020B0609030804020204" pitchFamily="49" charset="0"/>
              </a:rPr>
              <a:t>initialState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,</a:t>
            </a: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</a:t>
            </a:r>
            <a:r>
              <a:rPr lang="en-US" dirty="0">
                <a:solidFill>
                  <a:srgbClr val="9CDCFE"/>
                </a:solidFill>
                <a:latin typeface="Menlo" panose="020B0609030804020204" pitchFamily="49" charset="0"/>
              </a:rPr>
              <a:t>action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: </a:t>
            </a:r>
            <a:r>
              <a:rPr lang="en-US" dirty="0" err="1">
                <a:solidFill>
                  <a:srgbClr val="4EC9B0"/>
                </a:solidFill>
                <a:latin typeface="Menlo" panose="020B0609030804020204" pitchFamily="49" charset="0"/>
              </a:rPr>
              <a:t>GameMovesActions</a:t>
            </a:r>
            <a:endParaRPr lang="en-US" dirty="0">
              <a:solidFill>
                <a:srgbClr val="D4D4D4"/>
              </a:solidFill>
              <a:latin typeface="Menlo" panose="020B0609030804020204" pitchFamily="49" charset="0"/>
            </a:endParaRP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) </a:t>
            </a:r>
            <a:r>
              <a:rPr lang="en-US" dirty="0">
                <a:solidFill>
                  <a:srgbClr val="569CD6"/>
                </a:solidFill>
                <a:latin typeface="Menlo" panose="020B0609030804020204" pitchFamily="49" charset="0"/>
              </a:rPr>
              <a:t>=&gt;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{</a:t>
            </a: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</a:t>
            </a:r>
            <a:r>
              <a:rPr lang="en-US" dirty="0">
                <a:solidFill>
                  <a:srgbClr val="6A9955"/>
                </a:solidFill>
                <a:latin typeface="Menlo" panose="020B0609030804020204" pitchFamily="49" charset="0"/>
              </a:rPr>
              <a:t>// create deep copy of state</a:t>
            </a:r>
            <a:endParaRPr lang="en-US" dirty="0">
              <a:solidFill>
                <a:srgbClr val="D4D4D4"/>
              </a:solidFill>
              <a:latin typeface="Menlo" panose="020B0609030804020204" pitchFamily="49" charset="0"/>
            </a:endParaRP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</a:t>
            </a:r>
            <a:r>
              <a:rPr lang="en-US" dirty="0">
                <a:solidFill>
                  <a:srgbClr val="569CD6"/>
                </a:solidFill>
                <a:latin typeface="Menlo" panose="020B0609030804020204" pitchFamily="49" charset="0"/>
              </a:rPr>
              <a:t>const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 err="1">
                <a:solidFill>
                  <a:srgbClr val="9CDCFE"/>
                </a:solidFill>
                <a:latin typeface="Menlo" panose="020B0609030804020204" pitchFamily="49" charset="0"/>
              </a:rPr>
              <a:t>newState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: </a:t>
            </a:r>
            <a:r>
              <a:rPr lang="en-US" dirty="0" err="1">
                <a:solidFill>
                  <a:srgbClr val="4EC9B0"/>
                </a:solidFill>
                <a:latin typeface="Menlo" panose="020B0609030804020204" pitchFamily="49" charset="0"/>
              </a:rPr>
              <a:t>GameMoves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= {</a:t>
            </a: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        </a:t>
            </a:r>
            <a:r>
              <a:rPr lang="en-US" dirty="0">
                <a:solidFill>
                  <a:srgbClr val="9CDCFE"/>
                </a:solidFill>
                <a:latin typeface="Menlo" panose="020B0609030804020204" pitchFamily="49" charset="0"/>
              </a:rPr>
              <a:t>moves: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 err="1">
                <a:solidFill>
                  <a:srgbClr val="9CDCFE"/>
                </a:solidFill>
                <a:latin typeface="Menlo" panose="020B0609030804020204" pitchFamily="49" charset="0"/>
              </a:rPr>
              <a:t>state</a:t>
            </a:r>
            <a:r>
              <a:rPr lang="en-US" dirty="0" err="1">
                <a:solidFill>
                  <a:srgbClr val="D4D4D4"/>
                </a:solidFill>
                <a:latin typeface="Menlo" panose="020B0609030804020204" pitchFamily="49" charset="0"/>
              </a:rPr>
              <a:t>.</a:t>
            </a:r>
            <a:r>
              <a:rPr lang="en-US" dirty="0" err="1">
                <a:solidFill>
                  <a:srgbClr val="9CDCFE"/>
                </a:solidFill>
                <a:latin typeface="Menlo" panose="020B0609030804020204" pitchFamily="49" charset="0"/>
              </a:rPr>
              <a:t>moves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,</a:t>
            </a: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        </a:t>
            </a:r>
            <a:r>
              <a:rPr lang="en-US" dirty="0" err="1">
                <a:solidFill>
                  <a:srgbClr val="9CDCFE"/>
                </a:solidFill>
                <a:latin typeface="Menlo" panose="020B0609030804020204" pitchFamily="49" charset="0"/>
              </a:rPr>
              <a:t>totalMoves</a:t>
            </a:r>
            <a:r>
              <a:rPr lang="en-US" dirty="0">
                <a:solidFill>
                  <a:srgbClr val="9CDCFE"/>
                </a:solidFill>
                <a:latin typeface="Menlo" panose="020B0609030804020204" pitchFamily="49" charset="0"/>
              </a:rPr>
              <a:t>: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 err="1">
                <a:solidFill>
                  <a:srgbClr val="9CDCFE"/>
                </a:solidFill>
                <a:latin typeface="Menlo" panose="020B0609030804020204" pitchFamily="49" charset="0"/>
              </a:rPr>
              <a:t>state</a:t>
            </a:r>
            <a:r>
              <a:rPr lang="en-US" dirty="0" err="1">
                <a:solidFill>
                  <a:srgbClr val="D4D4D4"/>
                </a:solidFill>
                <a:latin typeface="Menlo" panose="020B0609030804020204" pitchFamily="49" charset="0"/>
              </a:rPr>
              <a:t>.</a:t>
            </a:r>
            <a:r>
              <a:rPr lang="en-US" dirty="0" err="1">
                <a:solidFill>
                  <a:srgbClr val="9CDCFE"/>
                </a:solidFill>
                <a:latin typeface="Menlo" panose="020B0609030804020204" pitchFamily="49" charset="0"/>
              </a:rPr>
              <a:t>totalMoves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,</a:t>
            </a: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}</a:t>
            </a: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39568625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A4230-EEC7-2044-AEFA-FFF0AD02D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React N – Redux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AB4FE-F5D6-704C-951D-9774D58151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508" y="1152983"/>
            <a:ext cx="10961858" cy="4195481"/>
          </a:xfrm>
        </p:spPr>
        <p:txBody>
          <a:bodyPr/>
          <a:lstStyle/>
          <a:p>
            <a:r>
              <a:rPr lang="en-US" dirty="0"/>
              <a:t>continued… Switch over </a:t>
            </a:r>
            <a:r>
              <a:rPr lang="en-US" dirty="0" err="1"/>
              <a:t>action.type</a:t>
            </a:r>
            <a:r>
              <a:rPr lang="en-US" dirty="0"/>
              <a:t>, cast with (action as </a:t>
            </a:r>
            <a:r>
              <a:rPr lang="en-US" dirty="0" err="1"/>
              <a:t>SomeAction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37FBEE-A49A-474A-BB23-DCB9D61E5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0FE4C3-508F-7E49-B152-CFA26CCE09EA}"/>
              </a:ext>
            </a:extLst>
          </p:cNvPr>
          <p:cNvSpPr txBox="1"/>
          <p:nvPr/>
        </p:nvSpPr>
        <p:spPr>
          <a:xfrm>
            <a:off x="0" y="1763681"/>
            <a:ext cx="12192000" cy="50783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</a:t>
            </a:r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switch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(</a:t>
            </a:r>
            <a:r>
              <a:rPr lang="en-US" dirty="0" err="1">
                <a:solidFill>
                  <a:srgbClr val="9CDCFE"/>
                </a:solidFill>
                <a:latin typeface="Menlo" panose="020B0609030804020204" pitchFamily="49" charset="0"/>
              </a:rPr>
              <a:t>action</a:t>
            </a:r>
            <a:r>
              <a:rPr lang="en-US" dirty="0" err="1">
                <a:solidFill>
                  <a:srgbClr val="D4D4D4"/>
                </a:solidFill>
                <a:latin typeface="Menlo" panose="020B0609030804020204" pitchFamily="49" charset="0"/>
              </a:rPr>
              <a:t>.</a:t>
            </a:r>
            <a:r>
              <a:rPr lang="en-US" dirty="0" err="1">
                <a:solidFill>
                  <a:srgbClr val="9CDCFE"/>
                </a:solidFill>
                <a:latin typeface="Menlo" panose="020B0609030804020204" pitchFamily="49" charset="0"/>
              </a:rPr>
              <a:t>type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) {</a:t>
            </a: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    </a:t>
            </a:r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case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>
                <a:solidFill>
                  <a:srgbClr val="9CDCFE"/>
                </a:solidFill>
                <a:latin typeface="Menlo" panose="020B0609030804020204" pitchFamily="49" charset="0"/>
              </a:rPr>
              <a:t>GAME_MOVES_ACTION_TYPES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.</a:t>
            </a:r>
            <a:r>
              <a:rPr lang="en-US" dirty="0">
                <a:solidFill>
                  <a:srgbClr val="9CDCFE"/>
                </a:solidFill>
                <a:latin typeface="Menlo" panose="020B0609030804020204" pitchFamily="49" charset="0"/>
              </a:rPr>
              <a:t>ADD_MOVES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:</a:t>
            </a: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        </a:t>
            </a:r>
            <a:r>
              <a:rPr lang="en-US" dirty="0" err="1">
                <a:solidFill>
                  <a:srgbClr val="9CDCFE"/>
                </a:solidFill>
                <a:latin typeface="Menlo" panose="020B0609030804020204" pitchFamily="49" charset="0"/>
              </a:rPr>
              <a:t>newState</a:t>
            </a:r>
            <a:r>
              <a:rPr lang="en-US" dirty="0" err="1">
                <a:solidFill>
                  <a:srgbClr val="D4D4D4"/>
                </a:solidFill>
                <a:latin typeface="Menlo" panose="020B0609030804020204" pitchFamily="49" charset="0"/>
              </a:rPr>
              <a:t>.</a:t>
            </a:r>
            <a:r>
              <a:rPr lang="en-US" dirty="0" err="1">
                <a:solidFill>
                  <a:srgbClr val="9CDCFE"/>
                </a:solidFill>
                <a:latin typeface="Menlo" panose="020B0609030804020204" pitchFamily="49" charset="0"/>
              </a:rPr>
              <a:t>moves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+= (</a:t>
            </a:r>
            <a:r>
              <a:rPr lang="en-US" dirty="0">
                <a:solidFill>
                  <a:srgbClr val="9CDCFE"/>
                </a:solidFill>
                <a:latin typeface="Menlo" panose="020B0609030804020204" pitchFamily="49" charset="0"/>
              </a:rPr>
              <a:t>action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as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 err="1">
                <a:solidFill>
                  <a:srgbClr val="4EC9B0"/>
                </a:solidFill>
                <a:latin typeface="Menlo" panose="020B0609030804020204" pitchFamily="49" charset="0"/>
              </a:rPr>
              <a:t>AddGameMovesAction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).</a:t>
            </a:r>
            <a:r>
              <a:rPr lang="en-US" dirty="0">
                <a:solidFill>
                  <a:srgbClr val="9CDCFE"/>
                </a:solidFill>
                <a:latin typeface="Menlo" panose="020B0609030804020204" pitchFamily="49" charset="0"/>
              </a:rPr>
              <a:t>amount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;</a:t>
            </a: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        </a:t>
            </a:r>
            <a:r>
              <a:rPr lang="en-US" dirty="0" err="1">
                <a:solidFill>
                  <a:srgbClr val="9CDCFE"/>
                </a:solidFill>
                <a:latin typeface="Menlo" panose="020B0609030804020204" pitchFamily="49" charset="0"/>
              </a:rPr>
              <a:t>newState</a:t>
            </a:r>
            <a:r>
              <a:rPr lang="en-US" dirty="0" err="1">
                <a:solidFill>
                  <a:srgbClr val="D4D4D4"/>
                </a:solidFill>
                <a:latin typeface="Menlo" panose="020B0609030804020204" pitchFamily="49" charset="0"/>
              </a:rPr>
              <a:t>.</a:t>
            </a:r>
            <a:r>
              <a:rPr lang="en-US" dirty="0" err="1">
                <a:solidFill>
                  <a:srgbClr val="9CDCFE"/>
                </a:solidFill>
                <a:latin typeface="Menlo" panose="020B0609030804020204" pitchFamily="49" charset="0"/>
              </a:rPr>
              <a:t>totalMoves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+= </a:t>
            </a:r>
            <a:r>
              <a:rPr lang="en-US" dirty="0">
                <a:solidFill>
                  <a:srgbClr val="B5CEA8"/>
                </a:solidFill>
                <a:latin typeface="Menlo" panose="020B0609030804020204" pitchFamily="49" charset="0"/>
              </a:rPr>
              <a:t>1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;</a:t>
            </a: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        </a:t>
            </a:r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return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 err="1">
                <a:solidFill>
                  <a:srgbClr val="9CDCFE"/>
                </a:solidFill>
                <a:latin typeface="Menlo" panose="020B0609030804020204" pitchFamily="49" charset="0"/>
              </a:rPr>
              <a:t>newState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;</a:t>
            </a:r>
          </a:p>
          <a:p>
            <a:b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</a:b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    </a:t>
            </a:r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case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>
                <a:solidFill>
                  <a:srgbClr val="9CDCFE"/>
                </a:solidFill>
                <a:latin typeface="Menlo" panose="020B0609030804020204" pitchFamily="49" charset="0"/>
              </a:rPr>
              <a:t>GAME_MOVES_ACTION_TYPES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.</a:t>
            </a:r>
            <a:r>
              <a:rPr lang="en-US" dirty="0">
                <a:solidFill>
                  <a:srgbClr val="9CDCFE"/>
                </a:solidFill>
                <a:latin typeface="Menlo" panose="020B0609030804020204" pitchFamily="49" charset="0"/>
              </a:rPr>
              <a:t>RESET_MOVES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:</a:t>
            </a: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        </a:t>
            </a:r>
            <a:r>
              <a:rPr lang="en-US" dirty="0">
                <a:solidFill>
                  <a:srgbClr val="6A9955"/>
                </a:solidFill>
                <a:latin typeface="Menlo" panose="020B0609030804020204" pitchFamily="49" charset="0"/>
              </a:rPr>
              <a:t>// zip objects together</a:t>
            </a:r>
            <a:endParaRPr lang="en-US" dirty="0">
              <a:solidFill>
                <a:srgbClr val="D4D4D4"/>
              </a:solidFill>
              <a:latin typeface="Menlo" panose="020B0609030804020204" pitchFamily="49" charset="0"/>
            </a:endParaRP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        </a:t>
            </a:r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return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{ ...</a:t>
            </a:r>
            <a:r>
              <a:rPr lang="en-US" dirty="0" err="1">
                <a:solidFill>
                  <a:srgbClr val="9CDCFE"/>
                </a:solidFill>
                <a:latin typeface="Menlo" panose="020B0609030804020204" pitchFamily="49" charset="0"/>
              </a:rPr>
              <a:t>newState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, ...{</a:t>
            </a: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                    </a:t>
            </a:r>
            <a:r>
              <a:rPr lang="en-US" dirty="0">
                <a:solidFill>
                  <a:srgbClr val="9CDCFE"/>
                </a:solidFill>
                <a:latin typeface="Menlo" panose="020B0609030804020204" pitchFamily="49" charset="0"/>
              </a:rPr>
              <a:t>moves: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>
                <a:solidFill>
                  <a:srgbClr val="B5CEA8"/>
                </a:solidFill>
                <a:latin typeface="Menlo" panose="020B0609030804020204" pitchFamily="49" charset="0"/>
              </a:rPr>
              <a:t>0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,</a:t>
            </a: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                    </a:t>
            </a:r>
            <a:r>
              <a:rPr lang="en-US" dirty="0" err="1">
                <a:solidFill>
                  <a:srgbClr val="9CDCFE"/>
                </a:solidFill>
                <a:latin typeface="Menlo" panose="020B0609030804020204" pitchFamily="49" charset="0"/>
              </a:rPr>
              <a:t>totalMoves</a:t>
            </a:r>
            <a:r>
              <a:rPr lang="en-US" dirty="0">
                <a:solidFill>
                  <a:srgbClr val="9CDCFE"/>
                </a:solidFill>
                <a:latin typeface="Menlo" panose="020B0609030804020204" pitchFamily="49" charset="0"/>
              </a:rPr>
              <a:t>: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 err="1">
                <a:solidFill>
                  <a:srgbClr val="9CDCFE"/>
                </a:solidFill>
                <a:latin typeface="Menlo" panose="020B0609030804020204" pitchFamily="49" charset="0"/>
              </a:rPr>
              <a:t>newState</a:t>
            </a:r>
            <a:r>
              <a:rPr lang="en-US" dirty="0" err="1">
                <a:solidFill>
                  <a:srgbClr val="D4D4D4"/>
                </a:solidFill>
                <a:latin typeface="Menlo" panose="020B0609030804020204" pitchFamily="49" charset="0"/>
              </a:rPr>
              <a:t>.</a:t>
            </a:r>
            <a:r>
              <a:rPr lang="en-US" dirty="0" err="1">
                <a:solidFill>
                  <a:srgbClr val="9CDCFE"/>
                </a:solidFill>
                <a:latin typeface="Menlo" panose="020B0609030804020204" pitchFamily="49" charset="0"/>
              </a:rPr>
              <a:t>totalMoves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+ </a:t>
            </a:r>
            <a:r>
              <a:rPr lang="en-US" dirty="0">
                <a:solidFill>
                  <a:srgbClr val="B5CEA8"/>
                </a:solidFill>
                <a:latin typeface="Menlo" panose="020B0609030804020204" pitchFamily="49" charset="0"/>
              </a:rPr>
              <a:t>1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}</a:t>
            </a: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        };</a:t>
            </a:r>
          </a:p>
          <a:p>
            <a:b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</a:b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    </a:t>
            </a:r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default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:</a:t>
            </a: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        </a:t>
            </a:r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return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>
                <a:solidFill>
                  <a:srgbClr val="9CDCFE"/>
                </a:solidFill>
                <a:latin typeface="Menlo" panose="020B0609030804020204" pitchFamily="49" charset="0"/>
              </a:rPr>
              <a:t>state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;</a:t>
            </a: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}</a:t>
            </a: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};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8542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A4230-EEC7-2044-AEFA-FFF0AD02D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React N – Redux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AB4FE-F5D6-704C-951D-9774D58151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870181"/>
            <a:ext cx="8946541" cy="4195481"/>
          </a:xfrm>
        </p:spPr>
        <p:txBody>
          <a:bodyPr/>
          <a:lstStyle/>
          <a:p>
            <a:r>
              <a:rPr lang="en-US" dirty="0"/>
              <a:t>Create Redux store – holds global state and reducers in </a:t>
            </a:r>
            <a:r>
              <a:rPr lang="en-US" dirty="0" err="1"/>
              <a:t>store.tsx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37FBEE-A49A-474A-BB23-DCB9D61E5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25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43F601-CCEC-8F46-8EDD-F9A7A1E4F06D}"/>
              </a:ext>
            </a:extLst>
          </p:cNvPr>
          <p:cNvSpPr txBox="1"/>
          <p:nvPr/>
        </p:nvSpPr>
        <p:spPr>
          <a:xfrm>
            <a:off x="300055" y="3967922"/>
            <a:ext cx="11591890" cy="25853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import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{ </a:t>
            </a:r>
            <a:r>
              <a:rPr lang="en-US" dirty="0" err="1">
                <a:solidFill>
                  <a:srgbClr val="9CDCFE"/>
                </a:solidFill>
                <a:latin typeface="Menlo" panose="020B0609030804020204" pitchFamily="49" charset="0"/>
              </a:rPr>
              <a:t>createStore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, </a:t>
            </a:r>
            <a:r>
              <a:rPr lang="en-US" dirty="0" err="1">
                <a:solidFill>
                  <a:srgbClr val="9CDCFE"/>
                </a:solidFill>
                <a:latin typeface="Menlo" panose="020B0609030804020204" pitchFamily="49" charset="0"/>
              </a:rPr>
              <a:t>combineReducers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} </a:t>
            </a:r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from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>
                <a:solidFill>
                  <a:srgbClr val="CE9178"/>
                </a:solidFill>
                <a:latin typeface="Menlo" panose="020B0609030804020204" pitchFamily="49" charset="0"/>
              </a:rPr>
              <a:t>"redux"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;</a:t>
            </a:r>
          </a:p>
          <a:p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import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{ </a:t>
            </a:r>
            <a:r>
              <a:rPr lang="en-US" dirty="0" err="1">
                <a:solidFill>
                  <a:srgbClr val="9CDCFE"/>
                </a:solidFill>
                <a:latin typeface="Menlo" panose="020B0609030804020204" pitchFamily="49" charset="0"/>
              </a:rPr>
              <a:t>AppState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} </a:t>
            </a:r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from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>
                <a:solidFill>
                  <a:srgbClr val="CE9178"/>
                </a:solidFill>
                <a:latin typeface="Menlo" panose="020B0609030804020204" pitchFamily="49" charset="0"/>
              </a:rPr>
              <a:t>"./types"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;</a:t>
            </a:r>
          </a:p>
          <a:p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import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{ </a:t>
            </a:r>
            <a:r>
              <a:rPr lang="en-US" dirty="0" err="1">
                <a:solidFill>
                  <a:srgbClr val="9CDCFE"/>
                </a:solidFill>
                <a:latin typeface="Menlo" panose="020B0609030804020204" pitchFamily="49" charset="0"/>
              </a:rPr>
              <a:t>gameMoves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} </a:t>
            </a:r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from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>
                <a:solidFill>
                  <a:srgbClr val="CE9178"/>
                </a:solidFill>
                <a:latin typeface="Menlo" panose="020B0609030804020204" pitchFamily="49" charset="0"/>
              </a:rPr>
              <a:t>"./game-moves/reducer"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;</a:t>
            </a:r>
          </a:p>
          <a:p>
            <a:b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</a:br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export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default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 err="1">
                <a:solidFill>
                  <a:srgbClr val="DCDCAA"/>
                </a:solidFill>
                <a:latin typeface="Menlo" panose="020B0609030804020204" pitchFamily="49" charset="0"/>
              </a:rPr>
              <a:t>createStore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(</a:t>
            </a: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</a:t>
            </a:r>
            <a:r>
              <a:rPr lang="en-US" dirty="0" err="1">
                <a:solidFill>
                  <a:srgbClr val="DCDCAA"/>
                </a:solidFill>
                <a:latin typeface="Menlo" panose="020B0609030804020204" pitchFamily="49" charset="0"/>
              </a:rPr>
              <a:t>combineReducers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&lt;</a:t>
            </a:r>
            <a:r>
              <a:rPr lang="en-US" dirty="0" err="1">
                <a:solidFill>
                  <a:srgbClr val="4EC9B0"/>
                </a:solidFill>
                <a:latin typeface="Menlo" panose="020B0609030804020204" pitchFamily="49" charset="0"/>
              </a:rPr>
              <a:t>AppState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&gt;({</a:t>
            </a: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    </a:t>
            </a:r>
            <a:r>
              <a:rPr lang="en-US" dirty="0" err="1">
                <a:solidFill>
                  <a:srgbClr val="9CDCFE"/>
                </a:solidFill>
                <a:latin typeface="Menlo" panose="020B0609030804020204" pitchFamily="49" charset="0"/>
              </a:rPr>
              <a:t>gameMoves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,</a:t>
            </a: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})</a:t>
            </a: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474075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A4230-EEC7-2044-AEFA-FFF0AD02D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React N – Redux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AB4FE-F5D6-704C-951D-9774D58151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948" y="1451500"/>
            <a:ext cx="8946541" cy="4195481"/>
          </a:xfrm>
        </p:spPr>
        <p:txBody>
          <a:bodyPr/>
          <a:lstStyle/>
          <a:p>
            <a:r>
              <a:rPr lang="en-US" dirty="0"/>
              <a:t>Wrap main React component inside Redux provider. All the sub components can now access store.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37FBEE-A49A-474A-BB23-DCB9D61E5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26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115705-B8C8-754C-8A8D-2496BB938442}"/>
              </a:ext>
            </a:extLst>
          </p:cNvPr>
          <p:cNvSpPr txBox="1"/>
          <p:nvPr/>
        </p:nvSpPr>
        <p:spPr>
          <a:xfrm>
            <a:off x="0" y="2315470"/>
            <a:ext cx="12192000" cy="45243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import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>
                <a:solidFill>
                  <a:srgbClr val="9CDCFE"/>
                </a:solidFill>
                <a:latin typeface="Menlo" panose="020B0609030804020204" pitchFamily="49" charset="0"/>
              </a:rPr>
              <a:t>store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from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>
                <a:solidFill>
                  <a:srgbClr val="CE9178"/>
                </a:solidFill>
                <a:latin typeface="Menlo" panose="020B0609030804020204" pitchFamily="49" charset="0"/>
              </a:rPr>
              <a:t>'./</a:t>
            </a:r>
            <a:r>
              <a:rPr lang="en-US" dirty="0" err="1">
                <a:solidFill>
                  <a:srgbClr val="CE9178"/>
                </a:solidFill>
                <a:latin typeface="Menlo" panose="020B0609030804020204" pitchFamily="49" charset="0"/>
              </a:rPr>
              <a:t>src</a:t>
            </a:r>
            <a:r>
              <a:rPr lang="en-US" dirty="0">
                <a:solidFill>
                  <a:srgbClr val="CE9178"/>
                </a:solidFill>
                <a:latin typeface="Menlo" panose="020B0609030804020204" pitchFamily="49" charset="0"/>
              </a:rPr>
              <a:t>/redux/store'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;</a:t>
            </a:r>
          </a:p>
          <a:p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import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{ </a:t>
            </a:r>
            <a:r>
              <a:rPr lang="en-US" dirty="0">
                <a:solidFill>
                  <a:srgbClr val="9CDCFE"/>
                </a:solidFill>
                <a:latin typeface="Menlo" panose="020B0609030804020204" pitchFamily="49" charset="0"/>
              </a:rPr>
              <a:t>Provider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} </a:t>
            </a:r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from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>
                <a:solidFill>
                  <a:srgbClr val="CE9178"/>
                </a:solidFill>
                <a:latin typeface="Menlo" panose="020B0609030804020204" pitchFamily="49" charset="0"/>
              </a:rPr>
              <a:t>'react-redux’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;</a:t>
            </a:r>
          </a:p>
          <a:p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import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>
                <a:solidFill>
                  <a:srgbClr val="9CDCFE"/>
                </a:solidFill>
                <a:latin typeface="Menlo" panose="020B0609030804020204" pitchFamily="49" charset="0"/>
              </a:rPr>
              <a:t>Statistics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from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>
                <a:solidFill>
                  <a:srgbClr val="CE9178"/>
                </a:solidFill>
                <a:latin typeface="Menlo" panose="020B0609030804020204" pitchFamily="49" charset="0"/>
              </a:rPr>
              <a:t>'./</a:t>
            </a:r>
            <a:r>
              <a:rPr lang="en-US" dirty="0" err="1">
                <a:solidFill>
                  <a:srgbClr val="CE9178"/>
                </a:solidFill>
                <a:latin typeface="Menlo" panose="020B0609030804020204" pitchFamily="49" charset="0"/>
              </a:rPr>
              <a:t>src</a:t>
            </a:r>
            <a:r>
              <a:rPr lang="en-US" dirty="0">
                <a:solidFill>
                  <a:srgbClr val="CE9178"/>
                </a:solidFill>
                <a:latin typeface="Menlo" panose="020B0609030804020204" pitchFamily="49" charset="0"/>
              </a:rPr>
              <a:t>/components/Statistics'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;</a:t>
            </a:r>
          </a:p>
          <a:p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import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>
                <a:solidFill>
                  <a:srgbClr val="9CDCFE"/>
                </a:solidFill>
                <a:latin typeface="Menlo" panose="020B0609030804020204" pitchFamily="49" charset="0"/>
              </a:rPr>
              <a:t>Board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from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>
                <a:solidFill>
                  <a:srgbClr val="CE9178"/>
                </a:solidFill>
                <a:latin typeface="Menlo" panose="020B0609030804020204" pitchFamily="49" charset="0"/>
              </a:rPr>
              <a:t>'./</a:t>
            </a:r>
            <a:r>
              <a:rPr lang="en-US" dirty="0" err="1">
                <a:solidFill>
                  <a:srgbClr val="CE9178"/>
                </a:solidFill>
                <a:latin typeface="Menlo" panose="020B0609030804020204" pitchFamily="49" charset="0"/>
              </a:rPr>
              <a:t>src</a:t>
            </a:r>
            <a:r>
              <a:rPr lang="en-US" dirty="0">
                <a:solidFill>
                  <a:srgbClr val="CE9178"/>
                </a:solidFill>
                <a:latin typeface="Menlo" panose="020B0609030804020204" pitchFamily="49" charset="0"/>
              </a:rPr>
              <a:t>/components/Board'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;</a:t>
            </a: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...</a:t>
            </a:r>
            <a:b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</a:br>
            <a:endParaRPr lang="en-US" dirty="0">
              <a:solidFill>
                <a:srgbClr val="D4D4D4"/>
              </a:solidFill>
              <a:latin typeface="Menlo" panose="020B0609030804020204" pitchFamily="49" charset="0"/>
            </a:endParaRP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</a:t>
            </a:r>
            <a:r>
              <a:rPr lang="en-US" dirty="0">
                <a:solidFill>
                  <a:srgbClr val="DCDCAA"/>
                </a:solidFill>
                <a:latin typeface="Menlo" panose="020B0609030804020204" pitchFamily="49" charset="0"/>
              </a:rPr>
              <a:t>render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() {</a:t>
            </a: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</a:t>
            </a:r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return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(</a:t>
            </a: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  </a:t>
            </a:r>
            <a:r>
              <a:rPr lang="en-US" dirty="0">
                <a:solidFill>
                  <a:srgbClr val="808080"/>
                </a:solidFill>
                <a:latin typeface="Menlo" panose="020B0609030804020204" pitchFamily="49" charset="0"/>
              </a:rPr>
              <a:t>&lt;</a:t>
            </a:r>
            <a:r>
              <a:rPr lang="en-US" dirty="0">
                <a:solidFill>
                  <a:srgbClr val="4EC9B0"/>
                </a:solidFill>
                <a:latin typeface="Menlo" panose="020B0609030804020204" pitchFamily="49" charset="0"/>
              </a:rPr>
              <a:t>Provider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>
                <a:solidFill>
                  <a:srgbClr val="9CDCFE"/>
                </a:solidFill>
                <a:latin typeface="Menlo" panose="020B0609030804020204" pitchFamily="49" charset="0"/>
              </a:rPr>
              <a:t>store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=</a:t>
            </a:r>
            <a:r>
              <a:rPr lang="en-US" dirty="0">
                <a:solidFill>
                  <a:srgbClr val="569CD6"/>
                </a:solidFill>
                <a:latin typeface="Menlo" panose="020B0609030804020204" pitchFamily="49" charset="0"/>
              </a:rPr>
              <a:t>{</a:t>
            </a:r>
            <a:r>
              <a:rPr lang="en-US" dirty="0">
                <a:solidFill>
                  <a:srgbClr val="9CDCFE"/>
                </a:solidFill>
                <a:latin typeface="Menlo" panose="020B0609030804020204" pitchFamily="49" charset="0"/>
              </a:rPr>
              <a:t>store</a:t>
            </a:r>
            <a:r>
              <a:rPr lang="en-US" dirty="0">
                <a:solidFill>
                  <a:srgbClr val="569CD6"/>
                </a:solidFill>
                <a:latin typeface="Menlo" panose="020B0609030804020204" pitchFamily="49" charset="0"/>
              </a:rPr>
              <a:t>}</a:t>
            </a:r>
            <a:r>
              <a:rPr lang="en-US" dirty="0">
                <a:solidFill>
                  <a:srgbClr val="808080"/>
                </a:solidFill>
                <a:latin typeface="Menlo" panose="020B0609030804020204" pitchFamily="49" charset="0"/>
              </a:rPr>
              <a:t>&gt;</a:t>
            </a:r>
            <a:endParaRPr lang="en-US" dirty="0">
              <a:solidFill>
                <a:srgbClr val="D4D4D4"/>
              </a:solidFill>
              <a:latin typeface="Menlo" panose="020B0609030804020204" pitchFamily="49" charset="0"/>
            </a:endParaRP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    </a:t>
            </a:r>
            <a:r>
              <a:rPr lang="en-US" dirty="0">
                <a:solidFill>
                  <a:srgbClr val="808080"/>
                </a:solidFill>
                <a:latin typeface="Menlo" panose="020B0609030804020204" pitchFamily="49" charset="0"/>
              </a:rPr>
              <a:t>&lt;</a:t>
            </a:r>
            <a:r>
              <a:rPr lang="en-US" dirty="0">
                <a:solidFill>
                  <a:srgbClr val="4EC9B0"/>
                </a:solidFill>
                <a:latin typeface="Menlo" panose="020B0609030804020204" pitchFamily="49" charset="0"/>
              </a:rPr>
              <a:t>View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>
                <a:solidFill>
                  <a:srgbClr val="9CDCFE"/>
                </a:solidFill>
                <a:latin typeface="Menlo" panose="020B0609030804020204" pitchFamily="49" charset="0"/>
              </a:rPr>
              <a:t>style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=</a:t>
            </a:r>
            <a:r>
              <a:rPr lang="en-US" dirty="0">
                <a:solidFill>
                  <a:srgbClr val="569CD6"/>
                </a:solidFill>
                <a:latin typeface="Menlo" panose="020B0609030804020204" pitchFamily="49" charset="0"/>
              </a:rPr>
              <a:t>{</a:t>
            </a:r>
            <a:r>
              <a:rPr lang="en-US" dirty="0" err="1">
                <a:solidFill>
                  <a:srgbClr val="9CDCFE"/>
                </a:solidFill>
                <a:latin typeface="Menlo" panose="020B0609030804020204" pitchFamily="49" charset="0"/>
              </a:rPr>
              <a:t>styles</a:t>
            </a:r>
            <a:r>
              <a:rPr lang="en-US" dirty="0" err="1">
                <a:solidFill>
                  <a:srgbClr val="D4D4D4"/>
                </a:solidFill>
                <a:latin typeface="Menlo" panose="020B0609030804020204" pitchFamily="49" charset="0"/>
              </a:rPr>
              <a:t>.</a:t>
            </a:r>
            <a:r>
              <a:rPr lang="en-US" dirty="0" err="1">
                <a:solidFill>
                  <a:srgbClr val="9CDCFE"/>
                </a:solidFill>
                <a:latin typeface="Menlo" panose="020B0609030804020204" pitchFamily="49" charset="0"/>
              </a:rPr>
              <a:t>mainView</a:t>
            </a:r>
            <a:r>
              <a:rPr lang="en-US" dirty="0">
                <a:solidFill>
                  <a:srgbClr val="569CD6"/>
                </a:solidFill>
                <a:latin typeface="Menlo" panose="020B0609030804020204" pitchFamily="49" charset="0"/>
              </a:rPr>
              <a:t>}</a:t>
            </a:r>
            <a:r>
              <a:rPr lang="en-US" dirty="0">
                <a:solidFill>
                  <a:srgbClr val="808080"/>
                </a:solidFill>
                <a:latin typeface="Menlo" panose="020B0609030804020204" pitchFamily="49" charset="0"/>
              </a:rPr>
              <a:t>&gt;</a:t>
            </a:r>
            <a:endParaRPr lang="en-US" dirty="0">
              <a:solidFill>
                <a:srgbClr val="D4D4D4"/>
              </a:solidFill>
              <a:latin typeface="Menlo" panose="020B0609030804020204" pitchFamily="49" charset="0"/>
            </a:endParaRP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      </a:t>
            </a:r>
            <a:r>
              <a:rPr lang="en-US" dirty="0">
                <a:solidFill>
                  <a:srgbClr val="808080"/>
                </a:solidFill>
                <a:latin typeface="Menlo" panose="020B0609030804020204" pitchFamily="49" charset="0"/>
              </a:rPr>
              <a:t>&lt;</a:t>
            </a:r>
            <a:r>
              <a:rPr lang="en-US" dirty="0">
                <a:solidFill>
                  <a:srgbClr val="4EC9B0"/>
                </a:solidFill>
                <a:latin typeface="Menlo" panose="020B0609030804020204" pitchFamily="49" charset="0"/>
              </a:rPr>
              <a:t>Statistics</a:t>
            </a:r>
            <a:r>
              <a:rPr lang="en-US" dirty="0">
                <a:solidFill>
                  <a:srgbClr val="808080"/>
                </a:solidFill>
                <a:latin typeface="Menlo" panose="020B0609030804020204" pitchFamily="49" charset="0"/>
              </a:rPr>
              <a:t>&gt;&lt;/</a:t>
            </a:r>
            <a:r>
              <a:rPr lang="en-US" dirty="0">
                <a:solidFill>
                  <a:srgbClr val="4EC9B0"/>
                </a:solidFill>
                <a:latin typeface="Menlo" panose="020B0609030804020204" pitchFamily="49" charset="0"/>
              </a:rPr>
              <a:t>Statistics</a:t>
            </a:r>
            <a:r>
              <a:rPr lang="en-US" dirty="0">
                <a:solidFill>
                  <a:srgbClr val="808080"/>
                </a:solidFill>
                <a:latin typeface="Menlo" panose="020B0609030804020204" pitchFamily="49" charset="0"/>
              </a:rPr>
              <a:t>&gt;</a:t>
            </a:r>
            <a:endParaRPr lang="en-US" dirty="0">
              <a:solidFill>
                <a:srgbClr val="D4D4D4"/>
              </a:solidFill>
              <a:latin typeface="Menlo" panose="020B0609030804020204" pitchFamily="49" charset="0"/>
            </a:endParaRP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      </a:t>
            </a:r>
            <a:r>
              <a:rPr lang="en-US" dirty="0">
                <a:solidFill>
                  <a:srgbClr val="808080"/>
                </a:solidFill>
                <a:latin typeface="Menlo" panose="020B0609030804020204" pitchFamily="49" charset="0"/>
              </a:rPr>
              <a:t>&lt;</a:t>
            </a:r>
            <a:r>
              <a:rPr lang="en-US" dirty="0">
                <a:solidFill>
                  <a:srgbClr val="4EC9B0"/>
                </a:solidFill>
                <a:latin typeface="Menlo" panose="020B0609030804020204" pitchFamily="49" charset="0"/>
              </a:rPr>
              <a:t>Board</a:t>
            </a:r>
            <a:r>
              <a:rPr lang="en-US" dirty="0">
                <a:solidFill>
                  <a:srgbClr val="808080"/>
                </a:solidFill>
                <a:latin typeface="Menlo" panose="020B0609030804020204" pitchFamily="49" charset="0"/>
              </a:rPr>
              <a:t>&gt;&lt;/</a:t>
            </a:r>
            <a:r>
              <a:rPr lang="en-US" dirty="0">
                <a:solidFill>
                  <a:srgbClr val="4EC9B0"/>
                </a:solidFill>
                <a:latin typeface="Menlo" panose="020B0609030804020204" pitchFamily="49" charset="0"/>
              </a:rPr>
              <a:t>Board</a:t>
            </a:r>
            <a:r>
              <a:rPr lang="en-US" dirty="0">
                <a:solidFill>
                  <a:srgbClr val="808080"/>
                </a:solidFill>
                <a:latin typeface="Menlo" panose="020B0609030804020204" pitchFamily="49" charset="0"/>
              </a:rPr>
              <a:t>&gt;</a:t>
            </a:r>
            <a:endParaRPr lang="en-US" dirty="0">
              <a:solidFill>
                <a:srgbClr val="D4D4D4"/>
              </a:solidFill>
              <a:latin typeface="Menlo" panose="020B0609030804020204" pitchFamily="49" charset="0"/>
            </a:endParaRP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    </a:t>
            </a:r>
            <a:r>
              <a:rPr lang="en-US" dirty="0">
                <a:solidFill>
                  <a:srgbClr val="808080"/>
                </a:solidFill>
                <a:latin typeface="Menlo" panose="020B0609030804020204" pitchFamily="49" charset="0"/>
              </a:rPr>
              <a:t>&lt;/</a:t>
            </a:r>
            <a:r>
              <a:rPr lang="en-US" dirty="0">
                <a:solidFill>
                  <a:srgbClr val="4EC9B0"/>
                </a:solidFill>
                <a:latin typeface="Menlo" panose="020B0609030804020204" pitchFamily="49" charset="0"/>
              </a:rPr>
              <a:t>View</a:t>
            </a:r>
            <a:r>
              <a:rPr lang="en-US" dirty="0">
                <a:solidFill>
                  <a:srgbClr val="808080"/>
                </a:solidFill>
                <a:latin typeface="Menlo" panose="020B0609030804020204" pitchFamily="49" charset="0"/>
              </a:rPr>
              <a:t>&gt;</a:t>
            </a:r>
            <a:endParaRPr lang="en-US" dirty="0">
              <a:solidFill>
                <a:srgbClr val="D4D4D4"/>
              </a:solidFill>
              <a:latin typeface="Menlo" panose="020B0609030804020204" pitchFamily="49" charset="0"/>
            </a:endParaRP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  </a:t>
            </a:r>
            <a:r>
              <a:rPr lang="en-US" dirty="0">
                <a:solidFill>
                  <a:srgbClr val="808080"/>
                </a:solidFill>
                <a:latin typeface="Menlo" panose="020B0609030804020204" pitchFamily="49" charset="0"/>
              </a:rPr>
              <a:t>&lt;/</a:t>
            </a:r>
            <a:r>
              <a:rPr lang="en-US" dirty="0">
                <a:solidFill>
                  <a:srgbClr val="4EC9B0"/>
                </a:solidFill>
                <a:latin typeface="Menlo" panose="020B0609030804020204" pitchFamily="49" charset="0"/>
              </a:rPr>
              <a:t>Provider</a:t>
            </a:r>
            <a:r>
              <a:rPr lang="en-US" dirty="0">
                <a:solidFill>
                  <a:srgbClr val="808080"/>
                </a:solidFill>
                <a:latin typeface="Menlo" panose="020B0609030804020204" pitchFamily="49" charset="0"/>
              </a:rPr>
              <a:t>&gt;</a:t>
            </a:r>
            <a:endParaRPr lang="en-US" dirty="0">
              <a:solidFill>
                <a:srgbClr val="D4D4D4"/>
              </a:solidFill>
              <a:latin typeface="Menlo" panose="020B0609030804020204" pitchFamily="49" charset="0"/>
            </a:endParaRP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);</a:t>
            </a: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}</a:t>
            </a:r>
          </a:p>
        </p:txBody>
      </p:sp>
    </p:spTree>
    <p:extLst>
      <p:ext uri="{BB962C8B-B14F-4D97-AF65-F5344CB8AC3E}">
        <p14:creationId xmlns:p14="http://schemas.microsoft.com/office/powerpoint/2010/main" val="23087754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A4230-EEC7-2044-AEFA-FFF0AD02D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React N – Redux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AB4FE-F5D6-704C-951D-9774D58151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645" y="1331259"/>
            <a:ext cx="8946541" cy="4195481"/>
          </a:xfrm>
        </p:spPr>
        <p:txBody>
          <a:bodyPr/>
          <a:lstStyle/>
          <a:p>
            <a:r>
              <a:rPr lang="en-US" dirty="0"/>
              <a:t>Consume store in sub-component (presentational component)</a:t>
            </a:r>
          </a:p>
          <a:p>
            <a:r>
              <a:rPr lang="en-US" dirty="0"/>
              <a:t>Make state accessible via properties (this happens in runtime)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37FBEE-A49A-474A-BB23-DCB9D61E5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27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3E48F2-8A2D-3D4E-90E5-1607FDC04B3B}"/>
              </a:ext>
            </a:extLst>
          </p:cNvPr>
          <p:cNvSpPr txBox="1"/>
          <p:nvPr/>
        </p:nvSpPr>
        <p:spPr>
          <a:xfrm>
            <a:off x="78757" y="3995678"/>
            <a:ext cx="12034486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69CD6"/>
                </a:solidFill>
                <a:latin typeface="Menlo" panose="020B0609030804020204" pitchFamily="49" charset="0"/>
              </a:rPr>
              <a:t>const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 err="1">
                <a:solidFill>
                  <a:srgbClr val="DCDCAA"/>
                </a:solidFill>
                <a:latin typeface="Menlo" panose="020B0609030804020204" pitchFamily="49" charset="0"/>
              </a:rPr>
              <a:t>mapStateToProps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= (</a:t>
            </a:r>
            <a:r>
              <a:rPr lang="en-US" dirty="0">
                <a:solidFill>
                  <a:srgbClr val="9CDCFE"/>
                </a:solidFill>
                <a:latin typeface="Menlo" panose="020B0609030804020204" pitchFamily="49" charset="0"/>
              </a:rPr>
              <a:t>state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: </a:t>
            </a:r>
            <a:r>
              <a:rPr lang="en-US" dirty="0" err="1">
                <a:solidFill>
                  <a:srgbClr val="4EC9B0"/>
                </a:solidFill>
                <a:latin typeface="Menlo" panose="020B0609030804020204" pitchFamily="49" charset="0"/>
              </a:rPr>
              <a:t>AppState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, </a:t>
            </a:r>
            <a:r>
              <a:rPr lang="en-US" dirty="0" err="1">
                <a:solidFill>
                  <a:srgbClr val="9CDCFE"/>
                </a:solidFill>
                <a:latin typeface="Menlo" panose="020B0609030804020204" pitchFamily="49" charset="0"/>
              </a:rPr>
              <a:t>ownProps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: {}) </a:t>
            </a:r>
            <a:r>
              <a:rPr lang="en-US" dirty="0">
                <a:solidFill>
                  <a:srgbClr val="569CD6"/>
                </a:solidFill>
                <a:latin typeface="Menlo" panose="020B0609030804020204" pitchFamily="49" charset="0"/>
              </a:rPr>
              <a:t>=&gt;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({</a:t>
            </a: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</a:t>
            </a:r>
            <a:r>
              <a:rPr lang="en-US" dirty="0" err="1">
                <a:solidFill>
                  <a:srgbClr val="9CDCFE"/>
                </a:solidFill>
                <a:latin typeface="Menlo" panose="020B0609030804020204" pitchFamily="49" charset="0"/>
              </a:rPr>
              <a:t>gameMoves</a:t>
            </a:r>
            <a:r>
              <a:rPr lang="en-US" dirty="0">
                <a:solidFill>
                  <a:srgbClr val="9CDCFE"/>
                </a:solidFill>
                <a:latin typeface="Menlo" panose="020B0609030804020204" pitchFamily="49" charset="0"/>
              </a:rPr>
              <a:t>: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 err="1">
                <a:solidFill>
                  <a:srgbClr val="9CDCFE"/>
                </a:solidFill>
                <a:latin typeface="Menlo" panose="020B0609030804020204" pitchFamily="49" charset="0"/>
              </a:rPr>
              <a:t>state</a:t>
            </a:r>
            <a:r>
              <a:rPr lang="en-US" dirty="0" err="1">
                <a:solidFill>
                  <a:srgbClr val="D4D4D4"/>
                </a:solidFill>
                <a:latin typeface="Menlo" panose="020B0609030804020204" pitchFamily="49" charset="0"/>
              </a:rPr>
              <a:t>.</a:t>
            </a:r>
            <a:r>
              <a:rPr lang="en-US" dirty="0" err="1">
                <a:solidFill>
                  <a:srgbClr val="9CDCFE"/>
                </a:solidFill>
                <a:latin typeface="Menlo" panose="020B0609030804020204" pitchFamily="49" charset="0"/>
              </a:rPr>
              <a:t>gameMoves</a:t>
            </a:r>
            <a:endParaRPr lang="en-US" dirty="0">
              <a:solidFill>
                <a:srgbClr val="D4D4D4"/>
              </a:solidFill>
              <a:latin typeface="Menlo" panose="020B0609030804020204" pitchFamily="49" charset="0"/>
            </a:endParaRP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});</a:t>
            </a:r>
          </a:p>
          <a:p>
            <a:b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</a:br>
            <a:r>
              <a:rPr lang="en-US" dirty="0">
                <a:solidFill>
                  <a:srgbClr val="569CD6"/>
                </a:solidFill>
                <a:latin typeface="Menlo" panose="020B0609030804020204" pitchFamily="49" charset="0"/>
              </a:rPr>
              <a:t>const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 err="1">
                <a:solidFill>
                  <a:srgbClr val="DCDCAA"/>
                </a:solidFill>
                <a:latin typeface="Menlo" panose="020B0609030804020204" pitchFamily="49" charset="0"/>
              </a:rPr>
              <a:t>mapDispatchToProps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= (</a:t>
            </a:r>
            <a:r>
              <a:rPr lang="en-US" dirty="0">
                <a:solidFill>
                  <a:srgbClr val="9CDCFE"/>
                </a:solidFill>
                <a:latin typeface="Menlo" panose="020B0609030804020204" pitchFamily="49" charset="0"/>
              </a:rPr>
              <a:t>dispatch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: </a:t>
            </a:r>
            <a:r>
              <a:rPr lang="en-US" dirty="0">
                <a:solidFill>
                  <a:srgbClr val="4EC9B0"/>
                </a:solidFill>
                <a:latin typeface="Menlo" panose="020B0609030804020204" pitchFamily="49" charset="0"/>
              </a:rPr>
              <a:t>Dispatch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&lt;</a:t>
            </a:r>
            <a:r>
              <a:rPr lang="en-US" dirty="0" err="1">
                <a:solidFill>
                  <a:srgbClr val="4EC9B0"/>
                </a:solidFill>
                <a:latin typeface="Menlo" panose="020B0609030804020204" pitchFamily="49" charset="0"/>
              </a:rPr>
              <a:t>AnyAction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&gt;) </a:t>
            </a:r>
            <a:r>
              <a:rPr lang="en-US" dirty="0">
                <a:solidFill>
                  <a:srgbClr val="569CD6"/>
                </a:solidFill>
                <a:latin typeface="Menlo" panose="020B0609030804020204" pitchFamily="49" charset="0"/>
              </a:rPr>
              <a:t>=&gt;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({</a:t>
            </a: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</a:t>
            </a:r>
            <a:r>
              <a:rPr lang="en-US" dirty="0" err="1">
                <a:solidFill>
                  <a:srgbClr val="DCDCAA"/>
                </a:solidFill>
                <a:latin typeface="Menlo" panose="020B0609030804020204" pitchFamily="49" charset="0"/>
              </a:rPr>
              <a:t>onAddGameMoves</a:t>
            </a:r>
            <a:r>
              <a:rPr lang="en-US" dirty="0">
                <a:solidFill>
                  <a:srgbClr val="9CDCFE"/>
                </a:solidFill>
                <a:latin typeface="Menlo" panose="020B0609030804020204" pitchFamily="49" charset="0"/>
              </a:rPr>
              <a:t>: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(</a:t>
            </a:r>
            <a:r>
              <a:rPr lang="en-US" dirty="0">
                <a:solidFill>
                  <a:srgbClr val="9CDCFE"/>
                </a:solidFill>
                <a:latin typeface="Menlo" panose="020B0609030804020204" pitchFamily="49" charset="0"/>
              </a:rPr>
              <a:t>amount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: </a:t>
            </a:r>
            <a:r>
              <a:rPr lang="en-US" dirty="0">
                <a:solidFill>
                  <a:srgbClr val="4EC9B0"/>
                </a:solidFill>
                <a:latin typeface="Menlo" panose="020B0609030804020204" pitchFamily="49" charset="0"/>
              </a:rPr>
              <a:t>number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) </a:t>
            </a:r>
            <a:r>
              <a:rPr lang="en-US" dirty="0">
                <a:solidFill>
                  <a:srgbClr val="569CD6"/>
                </a:solidFill>
                <a:latin typeface="Menlo" panose="020B0609030804020204" pitchFamily="49" charset="0"/>
              </a:rPr>
              <a:t>=&gt;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{</a:t>
            </a:r>
            <a:r>
              <a:rPr lang="en-US" dirty="0">
                <a:solidFill>
                  <a:srgbClr val="DCDCAA"/>
                </a:solidFill>
                <a:latin typeface="Menlo" panose="020B0609030804020204" pitchFamily="49" charset="0"/>
              </a:rPr>
              <a:t>dispatch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(</a:t>
            </a:r>
            <a:r>
              <a:rPr lang="en-US" dirty="0" err="1">
                <a:solidFill>
                  <a:srgbClr val="DCDCAA"/>
                </a:solidFill>
                <a:latin typeface="Menlo" panose="020B0609030804020204" pitchFamily="49" charset="0"/>
              </a:rPr>
              <a:t>addGameMoves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(</a:t>
            </a:r>
            <a:r>
              <a:rPr lang="en-US" dirty="0">
                <a:solidFill>
                  <a:srgbClr val="9CDCFE"/>
                </a:solidFill>
                <a:latin typeface="Menlo" panose="020B0609030804020204" pitchFamily="49" charset="0"/>
              </a:rPr>
              <a:t>amount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))},</a:t>
            </a: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</a:t>
            </a:r>
            <a:r>
              <a:rPr lang="en-US" dirty="0" err="1">
                <a:solidFill>
                  <a:srgbClr val="DCDCAA"/>
                </a:solidFill>
                <a:latin typeface="Menlo" panose="020B0609030804020204" pitchFamily="49" charset="0"/>
              </a:rPr>
              <a:t>onResetGameMoves</a:t>
            </a:r>
            <a:r>
              <a:rPr lang="en-US" dirty="0">
                <a:solidFill>
                  <a:srgbClr val="9CDCFE"/>
                </a:solidFill>
                <a:latin typeface="Menlo" panose="020B0609030804020204" pitchFamily="49" charset="0"/>
              </a:rPr>
              <a:t>: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() </a:t>
            </a:r>
            <a:r>
              <a:rPr lang="en-US" dirty="0">
                <a:solidFill>
                  <a:srgbClr val="569CD6"/>
                </a:solidFill>
                <a:latin typeface="Menlo" panose="020B0609030804020204" pitchFamily="49" charset="0"/>
              </a:rPr>
              <a:t>=&gt;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{</a:t>
            </a:r>
            <a:r>
              <a:rPr lang="en-US" dirty="0">
                <a:solidFill>
                  <a:srgbClr val="DCDCAA"/>
                </a:solidFill>
                <a:latin typeface="Menlo" panose="020B0609030804020204" pitchFamily="49" charset="0"/>
              </a:rPr>
              <a:t>dispatch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(</a:t>
            </a:r>
            <a:r>
              <a:rPr lang="en-US" dirty="0" err="1">
                <a:solidFill>
                  <a:srgbClr val="DCDCAA"/>
                </a:solidFill>
                <a:latin typeface="Menlo" panose="020B0609030804020204" pitchFamily="49" charset="0"/>
              </a:rPr>
              <a:t>resetGameMoves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())},</a:t>
            </a: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});</a:t>
            </a:r>
          </a:p>
          <a:p>
            <a:b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</a:br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export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default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>
                <a:solidFill>
                  <a:srgbClr val="DCDCAA"/>
                </a:solidFill>
                <a:latin typeface="Menlo" panose="020B0609030804020204" pitchFamily="49" charset="0"/>
              </a:rPr>
              <a:t>connect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(</a:t>
            </a:r>
            <a:r>
              <a:rPr lang="en-US" dirty="0" err="1">
                <a:solidFill>
                  <a:srgbClr val="9CDCFE"/>
                </a:solidFill>
                <a:latin typeface="Menlo" panose="020B0609030804020204" pitchFamily="49" charset="0"/>
              </a:rPr>
              <a:t>mapStateToProps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, </a:t>
            </a:r>
            <a:r>
              <a:rPr lang="en-US" dirty="0" err="1">
                <a:solidFill>
                  <a:srgbClr val="9CDCFE"/>
                </a:solidFill>
                <a:latin typeface="Menlo" panose="020B0609030804020204" pitchFamily="49" charset="0"/>
              </a:rPr>
              <a:t>mapDispatchToProps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)(</a:t>
            </a:r>
            <a:r>
              <a:rPr lang="en-US" dirty="0">
                <a:solidFill>
                  <a:srgbClr val="9CDCFE"/>
                </a:solidFill>
                <a:latin typeface="Menlo" panose="020B0609030804020204" pitchFamily="49" charset="0"/>
              </a:rPr>
              <a:t>Board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);</a:t>
            </a:r>
          </a:p>
        </p:txBody>
      </p:sp>
    </p:spTree>
    <p:extLst>
      <p:ext uri="{BB962C8B-B14F-4D97-AF65-F5344CB8AC3E}">
        <p14:creationId xmlns:p14="http://schemas.microsoft.com/office/powerpoint/2010/main" val="31953449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A4230-EEC7-2044-AEFA-FFF0AD02D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React N – Redux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AB4FE-F5D6-704C-951D-9774D58151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139" y="1152983"/>
            <a:ext cx="11440538" cy="4195481"/>
          </a:xfrm>
        </p:spPr>
        <p:txBody>
          <a:bodyPr/>
          <a:lstStyle/>
          <a:p>
            <a:r>
              <a:rPr lang="en-US" dirty="0"/>
              <a:t>Let typescript know, that component properties will be enhanced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37FBEE-A49A-474A-BB23-DCB9D61E5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28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DB5C81-A046-9B4C-B8F9-4F0425D5F72B}"/>
              </a:ext>
            </a:extLst>
          </p:cNvPr>
          <p:cNvSpPr txBox="1"/>
          <p:nvPr/>
        </p:nvSpPr>
        <p:spPr>
          <a:xfrm>
            <a:off x="1" y="1595021"/>
            <a:ext cx="12191999" cy="5262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C586C0"/>
                </a:solidFill>
                <a:latin typeface="Menlo" panose="020B0609030804020204" pitchFamily="49" charset="0"/>
              </a:rPr>
              <a:t>export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sz="1400" dirty="0">
                <a:solidFill>
                  <a:srgbClr val="569CD6"/>
                </a:solidFill>
                <a:latin typeface="Menlo" panose="020B0609030804020204" pitchFamily="49" charset="0"/>
              </a:rPr>
              <a:t>interface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sz="1400" dirty="0">
                <a:solidFill>
                  <a:srgbClr val="4EC9B0"/>
                </a:solidFill>
                <a:latin typeface="Menlo" panose="020B0609030804020204" pitchFamily="49" charset="0"/>
              </a:rPr>
              <a:t>Props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 {</a:t>
            </a:r>
          </a:p>
          <a:p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    </a:t>
            </a:r>
            <a:r>
              <a:rPr lang="en-US" sz="1400" dirty="0" err="1">
                <a:solidFill>
                  <a:srgbClr val="9CDCFE"/>
                </a:solidFill>
                <a:latin typeface="Menlo" panose="020B0609030804020204" pitchFamily="49" charset="0"/>
              </a:rPr>
              <a:t>gameMoves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: </a:t>
            </a:r>
            <a:r>
              <a:rPr lang="en-US" sz="1400" dirty="0" err="1">
                <a:solidFill>
                  <a:srgbClr val="4EC9B0"/>
                </a:solidFill>
                <a:latin typeface="Menlo" panose="020B0609030804020204" pitchFamily="49" charset="0"/>
              </a:rPr>
              <a:t>GameMoves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,</a:t>
            </a:r>
          </a:p>
          <a:p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    </a:t>
            </a:r>
            <a:r>
              <a:rPr lang="en-US" sz="1400" dirty="0" err="1">
                <a:solidFill>
                  <a:srgbClr val="DCDCAA"/>
                </a:solidFill>
                <a:latin typeface="Menlo" panose="020B0609030804020204" pitchFamily="49" charset="0"/>
              </a:rPr>
              <a:t>onAddGameMoves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: (</a:t>
            </a:r>
            <a:r>
              <a:rPr lang="en-US" sz="1400" dirty="0">
                <a:solidFill>
                  <a:srgbClr val="9CDCFE"/>
                </a:solidFill>
                <a:latin typeface="Menlo" panose="020B0609030804020204" pitchFamily="49" charset="0"/>
              </a:rPr>
              <a:t>amount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: </a:t>
            </a:r>
            <a:r>
              <a:rPr lang="en-US" sz="1400" dirty="0">
                <a:solidFill>
                  <a:srgbClr val="4EC9B0"/>
                </a:solidFill>
                <a:latin typeface="Menlo" panose="020B0609030804020204" pitchFamily="49" charset="0"/>
              </a:rPr>
              <a:t>number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) </a:t>
            </a:r>
            <a:r>
              <a:rPr lang="en-US" sz="1400" dirty="0">
                <a:solidFill>
                  <a:srgbClr val="569CD6"/>
                </a:solidFill>
                <a:latin typeface="Menlo" panose="020B0609030804020204" pitchFamily="49" charset="0"/>
              </a:rPr>
              <a:t>=&gt;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sz="1400" dirty="0">
                <a:solidFill>
                  <a:srgbClr val="4EC9B0"/>
                </a:solidFill>
                <a:latin typeface="Menlo" panose="020B0609030804020204" pitchFamily="49" charset="0"/>
              </a:rPr>
              <a:t>Promise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&lt;</a:t>
            </a:r>
            <a:r>
              <a:rPr lang="en-US" sz="1400" dirty="0">
                <a:solidFill>
                  <a:srgbClr val="4EC9B0"/>
                </a:solidFill>
                <a:latin typeface="Menlo" panose="020B0609030804020204" pitchFamily="49" charset="0"/>
              </a:rPr>
              <a:t>void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&gt;,</a:t>
            </a:r>
          </a:p>
          <a:p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    </a:t>
            </a:r>
            <a:r>
              <a:rPr lang="en-US" sz="1400" dirty="0" err="1">
                <a:solidFill>
                  <a:srgbClr val="DCDCAA"/>
                </a:solidFill>
                <a:latin typeface="Menlo" panose="020B0609030804020204" pitchFamily="49" charset="0"/>
              </a:rPr>
              <a:t>onResetGameMoves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: () </a:t>
            </a:r>
            <a:r>
              <a:rPr lang="en-US" sz="1400" dirty="0">
                <a:solidFill>
                  <a:srgbClr val="569CD6"/>
                </a:solidFill>
                <a:latin typeface="Menlo" panose="020B0609030804020204" pitchFamily="49" charset="0"/>
              </a:rPr>
              <a:t>=&gt;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sz="1400" dirty="0">
                <a:solidFill>
                  <a:srgbClr val="4EC9B0"/>
                </a:solidFill>
                <a:latin typeface="Menlo" panose="020B0609030804020204" pitchFamily="49" charset="0"/>
              </a:rPr>
              <a:t>Promise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&lt;</a:t>
            </a:r>
            <a:r>
              <a:rPr lang="en-US" sz="1400" dirty="0">
                <a:solidFill>
                  <a:srgbClr val="4EC9B0"/>
                </a:solidFill>
                <a:latin typeface="Menlo" panose="020B0609030804020204" pitchFamily="49" charset="0"/>
              </a:rPr>
              <a:t>void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&gt;,</a:t>
            </a:r>
          </a:p>
          <a:p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}</a:t>
            </a:r>
          </a:p>
          <a:p>
            <a:r>
              <a:rPr lang="en-US" sz="1400" dirty="0">
                <a:solidFill>
                  <a:srgbClr val="C586C0"/>
                </a:solidFill>
                <a:latin typeface="Menlo" panose="020B0609030804020204" pitchFamily="49" charset="0"/>
              </a:rPr>
              <a:t>export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sz="1400" dirty="0">
                <a:solidFill>
                  <a:srgbClr val="569CD6"/>
                </a:solidFill>
                <a:latin typeface="Menlo" panose="020B0609030804020204" pitchFamily="49" charset="0"/>
              </a:rPr>
              <a:t>interface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sz="1400" dirty="0">
                <a:solidFill>
                  <a:srgbClr val="4EC9B0"/>
                </a:solidFill>
                <a:latin typeface="Menlo" panose="020B0609030804020204" pitchFamily="49" charset="0"/>
              </a:rPr>
              <a:t>State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 {}</a:t>
            </a:r>
          </a:p>
          <a:p>
            <a:r>
              <a:rPr lang="en-US" sz="1400" dirty="0">
                <a:solidFill>
                  <a:srgbClr val="569CD6"/>
                </a:solidFill>
                <a:latin typeface="Menlo" panose="020B0609030804020204" pitchFamily="49" charset="0"/>
              </a:rPr>
              <a:t>class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sz="1400" dirty="0">
                <a:solidFill>
                  <a:srgbClr val="4EC9B0"/>
                </a:solidFill>
                <a:latin typeface="Menlo" panose="020B0609030804020204" pitchFamily="49" charset="0"/>
              </a:rPr>
              <a:t>Board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sz="1400" dirty="0">
                <a:solidFill>
                  <a:srgbClr val="569CD6"/>
                </a:solidFill>
                <a:latin typeface="Menlo" panose="020B0609030804020204" pitchFamily="49" charset="0"/>
              </a:rPr>
              <a:t>extends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sz="1400" dirty="0" err="1">
                <a:solidFill>
                  <a:srgbClr val="4EC9B0"/>
                </a:solidFill>
                <a:latin typeface="Menlo" panose="020B0609030804020204" pitchFamily="49" charset="0"/>
              </a:rPr>
              <a:t>React</a:t>
            </a:r>
            <a:r>
              <a:rPr lang="en-US" sz="1400" dirty="0" err="1">
                <a:solidFill>
                  <a:srgbClr val="D4D4D4"/>
                </a:solidFill>
                <a:latin typeface="Menlo" panose="020B0609030804020204" pitchFamily="49" charset="0"/>
              </a:rPr>
              <a:t>.</a:t>
            </a:r>
            <a:r>
              <a:rPr lang="en-US" sz="1400" dirty="0" err="1">
                <a:solidFill>
                  <a:srgbClr val="4EC9B0"/>
                </a:solidFill>
                <a:latin typeface="Menlo" panose="020B0609030804020204" pitchFamily="49" charset="0"/>
              </a:rPr>
              <a:t>Component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&lt;</a:t>
            </a:r>
            <a:r>
              <a:rPr lang="en-US" sz="1400" dirty="0">
                <a:solidFill>
                  <a:srgbClr val="4EC9B0"/>
                </a:solidFill>
                <a:latin typeface="Menlo" panose="020B0609030804020204" pitchFamily="49" charset="0"/>
              </a:rPr>
              <a:t>Props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, </a:t>
            </a:r>
            <a:r>
              <a:rPr lang="en-US" sz="1400" dirty="0">
                <a:solidFill>
                  <a:srgbClr val="4EC9B0"/>
                </a:solidFill>
                <a:latin typeface="Menlo" panose="020B0609030804020204" pitchFamily="49" charset="0"/>
              </a:rPr>
              <a:t>State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&gt;{</a:t>
            </a:r>
          </a:p>
          <a:p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    </a:t>
            </a:r>
            <a:r>
              <a:rPr lang="en-US" sz="1400" dirty="0">
                <a:solidFill>
                  <a:srgbClr val="DCDCAA"/>
                </a:solidFill>
                <a:latin typeface="Menlo" panose="020B0609030804020204" pitchFamily="49" charset="0"/>
              </a:rPr>
              <a:t>render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() {</a:t>
            </a:r>
          </a:p>
          <a:p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        </a:t>
            </a:r>
            <a:r>
              <a:rPr lang="en-US" sz="1400" dirty="0">
                <a:solidFill>
                  <a:srgbClr val="C586C0"/>
                </a:solidFill>
                <a:latin typeface="Menlo" panose="020B0609030804020204" pitchFamily="49" charset="0"/>
              </a:rPr>
              <a:t>return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 (</a:t>
            </a:r>
          </a:p>
          <a:p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            </a:t>
            </a:r>
            <a:r>
              <a:rPr lang="en-US" sz="1400" dirty="0">
                <a:solidFill>
                  <a:srgbClr val="808080"/>
                </a:solidFill>
                <a:latin typeface="Menlo" panose="020B0609030804020204" pitchFamily="49" charset="0"/>
              </a:rPr>
              <a:t>&lt;</a:t>
            </a:r>
            <a:r>
              <a:rPr lang="en-US" sz="1400" dirty="0">
                <a:solidFill>
                  <a:srgbClr val="4EC9B0"/>
                </a:solidFill>
                <a:latin typeface="Menlo" panose="020B0609030804020204" pitchFamily="49" charset="0"/>
              </a:rPr>
              <a:t>View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sz="1400" dirty="0">
                <a:solidFill>
                  <a:srgbClr val="9CDCFE"/>
                </a:solidFill>
                <a:latin typeface="Menlo" panose="020B0609030804020204" pitchFamily="49" charset="0"/>
              </a:rPr>
              <a:t>style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=</a:t>
            </a:r>
            <a:r>
              <a:rPr lang="en-US" sz="1400" dirty="0">
                <a:solidFill>
                  <a:srgbClr val="569CD6"/>
                </a:solidFill>
                <a:latin typeface="Menlo" panose="020B0609030804020204" pitchFamily="49" charset="0"/>
              </a:rPr>
              <a:t>{</a:t>
            </a:r>
            <a:r>
              <a:rPr lang="en-US" sz="1400" dirty="0" err="1">
                <a:solidFill>
                  <a:srgbClr val="9CDCFE"/>
                </a:solidFill>
                <a:latin typeface="Menlo" panose="020B0609030804020204" pitchFamily="49" charset="0"/>
              </a:rPr>
              <a:t>styles</a:t>
            </a:r>
            <a:r>
              <a:rPr lang="en-US" sz="1400" dirty="0" err="1">
                <a:solidFill>
                  <a:srgbClr val="D4D4D4"/>
                </a:solidFill>
                <a:latin typeface="Menlo" panose="020B0609030804020204" pitchFamily="49" charset="0"/>
              </a:rPr>
              <a:t>.</a:t>
            </a:r>
            <a:r>
              <a:rPr lang="en-US" sz="1400" dirty="0" err="1">
                <a:solidFill>
                  <a:srgbClr val="9CDCFE"/>
                </a:solidFill>
                <a:latin typeface="Menlo" panose="020B0609030804020204" pitchFamily="49" charset="0"/>
              </a:rPr>
              <a:t>mainView</a:t>
            </a:r>
            <a:r>
              <a:rPr lang="en-US" sz="1400" dirty="0">
                <a:solidFill>
                  <a:srgbClr val="569CD6"/>
                </a:solidFill>
                <a:latin typeface="Menlo" panose="020B0609030804020204" pitchFamily="49" charset="0"/>
              </a:rPr>
              <a:t>}</a:t>
            </a:r>
            <a:r>
              <a:rPr lang="en-US" sz="1400" dirty="0">
                <a:solidFill>
                  <a:srgbClr val="808080"/>
                </a:solidFill>
                <a:latin typeface="Menlo" panose="020B0609030804020204" pitchFamily="49" charset="0"/>
              </a:rPr>
              <a:t>&gt;</a:t>
            </a:r>
            <a:endParaRPr lang="en-US" sz="1400" dirty="0">
              <a:solidFill>
                <a:srgbClr val="D4D4D4"/>
              </a:solidFill>
              <a:latin typeface="Menlo" panose="020B0609030804020204" pitchFamily="49" charset="0"/>
            </a:endParaRPr>
          </a:p>
          <a:p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                </a:t>
            </a:r>
            <a:r>
              <a:rPr lang="en-US" sz="1400" dirty="0">
                <a:solidFill>
                  <a:srgbClr val="808080"/>
                </a:solidFill>
                <a:latin typeface="Menlo" panose="020B0609030804020204" pitchFamily="49" charset="0"/>
              </a:rPr>
              <a:t>&lt;</a:t>
            </a:r>
            <a:r>
              <a:rPr lang="en-US" sz="1400" dirty="0">
                <a:solidFill>
                  <a:srgbClr val="4EC9B0"/>
                </a:solidFill>
                <a:latin typeface="Menlo" panose="020B0609030804020204" pitchFamily="49" charset="0"/>
              </a:rPr>
              <a:t>Text</a:t>
            </a:r>
            <a:r>
              <a:rPr lang="en-US" sz="1400" dirty="0">
                <a:solidFill>
                  <a:srgbClr val="808080"/>
                </a:solidFill>
                <a:latin typeface="Menlo" panose="020B0609030804020204" pitchFamily="49" charset="0"/>
              </a:rPr>
              <a:t>&gt;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Moves: </a:t>
            </a:r>
            <a:r>
              <a:rPr lang="en-US" sz="1400" dirty="0">
                <a:solidFill>
                  <a:srgbClr val="569CD6"/>
                </a:solidFill>
                <a:latin typeface="Menlo" panose="020B0609030804020204" pitchFamily="49" charset="0"/>
              </a:rPr>
              <a:t>{</a:t>
            </a:r>
            <a:r>
              <a:rPr lang="en-US" sz="1400" dirty="0" err="1">
                <a:solidFill>
                  <a:srgbClr val="569CD6"/>
                </a:solidFill>
                <a:latin typeface="Menlo" panose="020B0609030804020204" pitchFamily="49" charset="0"/>
              </a:rPr>
              <a:t>this</a:t>
            </a:r>
            <a:r>
              <a:rPr lang="en-US" sz="1400" dirty="0" err="1">
                <a:solidFill>
                  <a:srgbClr val="D4D4D4"/>
                </a:solidFill>
                <a:latin typeface="Menlo" panose="020B0609030804020204" pitchFamily="49" charset="0"/>
              </a:rPr>
              <a:t>.</a:t>
            </a:r>
            <a:r>
              <a:rPr lang="en-US" sz="1400" dirty="0" err="1">
                <a:solidFill>
                  <a:srgbClr val="9CDCFE"/>
                </a:solidFill>
                <a:latin typeface="Menlo" panose="020B0609030804020204" pitchFamily="49" charset="0"/>
              </a:rPr>
              <a:t>props</a:t>
            </a:r>
            <a:r>
              <a:rPr lang="en-US" sz="1400" dirty="0" err="1">
                <a:solidFill>
                  <a:srgbClr val="D4D4D4"/>
                </a:solidFill>
                <a:latin typeface="Menlo" panose="020B0609030804020204" pitchFamily="49" charset="0"/>
              </a:rPr>
              <a:t>.</a:t>
            </a:r>
            <a:r>
              <a:rPr lang="en-US" sz="1400" dirty="0" err="1">
                <a:solidFill>
                  <a:srgbClr val="9CDCFE"/>
                </a:solidFill>
                <a:latin typeface="Menlo" panose="020B0609030804020204" pitchFamily="49" charset="0"/>
              </a:rPr>
              <a:t>gameMoves</a:t>
            </a:r>
            <a:r>
              <a:rPr lang="en-US" sz="1400" dirty="0" err="1">
                <a:solidFill>
                  <a:srgbClr val="D4D4D4"/>
                </a:solidFill>
                <a:latin typeface="Menlo" panose="020B0609030804020204" pitchFamily="49" charset="0"/>
              </a:rPr>
              <a:t>.</a:t>
            </a:r>
            <a:r>
              <a:rPr lang="en-US" sz="1400" dirty="0" err="1">
                <a:solidFill>
                  <a:srgbClr val="9CDCFE"/>
                </a:solidFill>
                <a:latin typeface="Menlo" panose="020B0609030804020204" pitchFamily="49" charset="0"/>
              </a:rPr>
              <a:t>moves</a:t>
            </a:r>
            <a:r>
              <a:rPr lang="en-US" sz="1400" dirty="0">
                <a:solidFill>
                  <a:srgbClr val="569CD6"/>
                </a:solidFill>
                <a:latin typeface="Menlo" panose="020B0609030804020204" pitchFamily="49" charset="0"/>
              </a:rPr>
              <a:t>}</a:t>
            </a:r>
            <a:r>
              <a:rPr lang="en-US" sz="1400" dirty="0">
                <a:solidFill>
                  <a:srgbClr val="808080"/>
                </a:solidFill>
                <a:latin typeface="Menlo" panose="020B0609030804020204" pitchFamily="49" charset="0"/>
              </a:rPr>
              <a:t>&lt;/</a:t>
            </a:r>
            <a:r>
              <a:rPr lang="en-US" sz="1400" dirty="0">
                <a:solidFill>
                  <a:srgbClr val="4EC9B0"/>
                </a:solidFill>
                <a:latin typeface="Menlo" panose="020B0609030804020204" pitchFamily="49" charset="0"/>
              </a:rPr>
              <a:t>Text</a:t>
            </a:r>
            <a:r>
              <a:rPr lang="en-US" sz="1400" dirty="0">
                <a:solidFill>
                  <a:srgbClr val="808080"/>
                </a:solidFill>
                <a:latin typeface="Menlo" panose="020B0609030804020204" pitchFamily="49" charset="0"/>
              </a:rPr>
              <a:t>&gt;</a:t>
            </a:r>
            <a:endParaRPr lang="en-US" sz="1400" dirty="0">
              <a:solidFill>
                <a:srgbClr val="D4D4D4"/>
              </a:solidFill>
              <a:latin typeface="Menlo" panose="020B0609030804020204" pitchFamily="49" charset="0"/>
            </a:endParaRPr>
          </a:p>
          <a:p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                </a:t>
            </a:r>
            <a:r>
              <a:rPr lang="en-US" sz="1400" dirty="0">
                <a:solidFill>
                  <a:srgbClr val="808080"/>
                </a:solidFill>
                <a:latin typeface="Menlo" panose="020B0609030804020204" pitchFamily="49" charset="0"/>
              </a:rPr>
              <a:t>&lt;</a:t>
            </a:r>
            <a:r>
              <a:rPr lang="en-US" sz="1400" dirty="0">
                <a:solidFill>
                  <a:srgbClr val="4EC9B0"/>
                </a:solidFill>
                <a:latin typeface="Menlo" panose="020B0609030804020204" pitchFamily="49" charset="0"/>
              </a:rPr>
              <a:t>Text</a:t>
            </a:r>
            <a:r>
              <a:rPr lang="en-US" sz="1400" dirty="0">
                <a:solidFill>
                  <a:srgbClr val="808080"/>
                </a:solidFill>
                <a:latin typeface="Menlo" panose="020B0609030804020204" pitchFamily="49" charset="0"/>
              </a:rPr>
              <a:t>&gt;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Total moves: </a:t>
            </a:r>
            <a:r>
              <a:rPr lang="en-US" sz="1400" dirty="0">
                <a:solidFill>
                  <a:srgbClr val="569CD6"/>
                </a:solidFill>
                <a:latin typeface="Menlo" panose="020B0609030804020204" pitchFamily="49" charset="0"/>
              </a:rPr>
              <a:t>{</a:t>
            </a:r>
            <a:r>
              <a:rPr lang="en-US" sz="1400" dirty="0" err="1">
                <a:solidFill>
                  <a:srgbClr val="569CD6"/>
                </a:solidFill>
                <a:latin typeface="Menlo" panose="020B0609030804020204" pitchFamily="49" charset="0"/>
              </a:rPr>
              <a:t>this</a:t>
            </a:r>
            <a:r>
              <a:rPr lang="en-US" sz="1400" dirty="0" err="1">
                <a:solidFill>
                  <a:srgbClr val="D4D4D4"/>
                </a:solidFill>
                <a:latin typeface="Menlo" panose="020B0609030804020204" pitchFamily="49" charset="0"/>
              </a:rPr>
              <a:t>.</a:t>
            </a:r>
            <a:r>
              <a:rPr lang="en-US" sz="1400" dirty="0" err="1">
                <a:solidFill>
                  <a:srgbClr val="9CDCFE"/>
                </a:solidFill>
                <a:latin typeface="Menlo" panose="020B0609030804020204" pitchFamily="49" charset="0"/>
              </a:rPr>
              <a:t>props</a:t>
            </a:r>
            <a:r>
              <a:rPr lang="en-US" sz="1400" dirty="0" err="1">
                <a:solidFill>
                  <a:srgbClr val="D4D4D4"/>
                </a:solidFill>
                <a:latin typeface="Menlo" panose="020B0609030804020204" pitchFamily="49" charset="0"/>
              </a:rPr>
              <a:t>.</a:t>
            </a:r>
            <a:r>
              <a:rPr lang="en-US" sz="1400" dirty="0" err="1">
                <a:solidFill>
                  <a:srgbClr val="9CDCFE"/>
                </a:solidFill>
                <a:latin typeface="Menlo" panose="020B0609030804020204" pitchFamily="49" charset="0"/>
              </a:rPr>
              <a:t>gameMoves</a:t>
            </a:r>
            <a:r>
              <a:rPr lang="en-US" sz="1400" dirty="0" err="1">
                <a:solidFill>
                  <a:srgbClr val="D4D4D4"/>
                </a:solidFill>
                <a:latin typeface="Menlo" panose="020B0609030804020204" pitchFamily="49" charset="0"/>
              </a:rPr>
              <a:t>.</a:t>
            </a:r>
            <a:r>
              <a:rPr lang="en-US" sz="1400" dirty="0" err="1">
                <a:solidFill>
                  <a:srgbClr val="9CDCFE"/>
                </a:solidFill>
                <a:latin typeface="Menlo" panose="020B0609030804020204" pitchFamily="49" charset="0"/>
              </a:rPr>
              <a:t>totalMoves</a:t>
            </a:r>
            <a:r>
              <a:rPr lang="en-US" sz="1400" dirty="0">
                <a:solidFill>
                  <a:srgbClr val="569CD6"/>
                </a:solidFill>
                <a:latin typeface="Menlo" panose="020B0609030804020204" pitchFamily="49" charset="0"/>
              </a:rPr>
              <a:t>}</a:t>
            </a:r>
            <a:r>
              <a:rPr lang="en-US" sz="1400" dirty="0">
                <a:solidFill>
                  <a:srgbClr val="808080"/>
                </a:solidFill>
                <a:latin typeface="Menlo" panose="020B0609030804020204" pitchFamily="49" charset="0"/>
              </a:rPr>
              <a:t>&lt;/</a:t>
            </a:r>
            <a:r>
              <a:rPr lang="en-US" sz="1400" dirty="0">
                <a:solidFill>
                  <a:srgbClr val="4EC9B0"/>
                </a:solidFill>
                <a:latin typeface="Menlo" panose="020B0609030804020204" pitchFamily="49" charset="0"/>
              </a:rPr>
              <a:t>Text</a:t>
            </a:r>
            <a:r>
              <a:rPr lang="en-US" sz="1400" dirty="0">
                <a:solidFill>
                  <a:srgbClr val="808080"/>
                </a:solidFill>
                <a:latin typeface="Menlo" panose="020B0609030804020204" pitchFamily="49" charset="0"/>
              </a:rPr>
              <a:t>&gt;</a:t>
            </a:r>
            <a:endParaRPr lang="en-US" sz="1400" dirty="0">
              <a:solidFill>
                <a:srgbClr val="D4D4D4"/>
              </a:solidFill>
              <a:latin typeface="Menlo" panose="020B0609030804020204" pitchFamily="49" charset="0"/>
            </a:endParaRPr>
          </a:p>
          <a:p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                </a:t>
            </a:r>
            <a:r>
              <a:rPr lang="en-US" sz="1400" dirty="0">
                <a:solidFill>
                  <a:srgbClr val="808080"/>
                </a:solidFill>
                <a:latin typeface="Menlo" panose="020B0609030804020204" pitchFamily="49" charset="0"/>
              </a:rPr>
              <a:t>&lt;</a:t>
            </a:r>
            <a:r>
              <a:rPr lang="en-US" sz="1400" dirty="0">
                <a:solidFill>
                  <a:srgbClr val="4EC9B0"/>
                </a:solidFill>
                <a:latin typeface="Menlo" panose="020B0609030804020204" pitchFamily="49" charset="0"/>
              </a:rPr>
              <a:t>View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sz="1400" dirty="0">
                <a:solidFill>
                  <a:srgbClr val="9CDCFE"/>
                </a:solidFill>
                <a:latin typeface="Menlo" panose="020B0609030804020204" pitchFamily="49" charset="0"/>
              </a:rPr>
              <a:t>style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=</a:t>
            </a:r>
            <a:r>
              <a:rPr lang="en-US" sz="1400" dirty="0">
                <a:solidFill>
                  <a:srgbClr val="569CD6"/>
                </a:solidFill>
                <a:latin typeface="Menlo" panose="020B0609030804020204" pitchFamily="49" charset="0"/>
              </a:rPr>
              <a:t>{</a:t>
            </a:r>
            <a:r>
              <a:rPr lang="en-US" sz="1400" dirty="0" err="1">
                <a:solidFill>
                  <a:srgbClr val="9CDCFE"/>
                </a:solidFill>
                <a:latin typeface="Menlo" panose="020B0609030804020204" pitchFamily="49" charset="0"/>
              </a:rPr>
              <a:t>styles</a:t>
            </a:r>
            <a:r>
              <a:rPr lang="en-US" sz="1400" dirty="0" err="1">
                <a:solidFill>
                  <a:srgbClr val="D4D4D4"/>
                </a:solidFill>
                <a:latin typeface="Menlo" panose="020B0609030804020204" pitchFamily="49" charset="0"/>
              </a:rPr>
              <a:t>.</a:t>
            </a:r>
            <a:r>
              <a:rPr lang="en-US" sz="1400" dirty="0" err="1">
                <a:solidFill>
                  <a:srgbClr val="9CDCFE"/>
                </a:solidFill>
                <a:latin typeface="Menlo" panose="020B0609030804020204" pitchFamily="49" charset="0"/>
              </a:rPr>
              <a:t>buttonView</a:t>
            </a:r>
            <a:r>
              <a:rPr lang="en-US" sz="1400" dirty="0">
                <a:solidFill>
                  <a:srgbClr val="569CD6"/>
                </a:solidFill>
                <a:latin typeface="Menlo" panose="020B0609030804020204" pitchFamily="49" charset="0"/>
              </a:rPr>
              <a:t>}</a:t>
            </a:r>
            <a:r>
              <a:rPr lang="en-US" sz="1400" dirty="0">
                <a:solidFill>
                  <a:srgbClr val="808080"/>
                </a:solidFill>
                <a:latin typeface="Menlo" panose="020B0609030804020204" pitchFamily="49" charset="0"/>
              </a:rPr>
              <a:t>&gt;</a:t>
            </a:r>
            <a:endParaRPr lang="en-US" sz="1400" dirty="0">
              <a:solidFill>
                <a:srgbClr val="D4D4D4"/>
              </a:solidFill>
              <a:latin typeface="Menlo" panose="020B0609030804020204" pitchFamily="49" charset="0"/>
            </a:endParaRPr>
          </a:p>
          <a:p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                    </a:t>
            </a:r>
            <a:r>
              <a:rPr lang="en-US" sz="1400" dirty="0">
                <a:solidFill>
                  <a:srgbClr val="808080"/>
                </a:solidFill>
                <a:latin typeface="Menlo" panose="020B0609030804020204" pitchFamily="49" charset="0"/>
              </a:rPr>
              <a:t>&lt;</a:t>
            </a:r>
            <a:r>
              <a:rPr lang="en-US" sz="1400" dirty="0">
                <a:solidFill>
                  <a:srgbClr val="4EC9B0"/>
                </a:solidFill>
                <a:latin typeface="Menlo" panose="020B0609030804020204" pitchFamily="49" charset="0"/>
              </a:rPr>
              <a:t>Button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sz="1400" dirty="0">
                <a:solidFill>
                  <a:srgbClr val="9CDCFE"/>
                </a:solidFill>
                <a:latin typeface="Menlo" panose="020B0609030804020204" pitchFamily="49" charset="0"/>
              </a:rPr>
              <a:t>title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=</a:t>
            </a:r>
            <a:r>
              <a:rPr lang="en-US" sz="1400" dirty="0">
                <a:solidFill>
                  <a:srgbClr val="CE9178"/>
                </a:solidFill>
                <a:latin typeface="Menlo" panose="020B0609030804020204" pitchFamily="49" charset="0"/>
              </a:rPr>
              <a:t>"-"</a:t>
            </a:r>
            <a:endParaRPr lang="en-US" sz="1400" dirty="0">
              <a:solidFill>
                <a:srgbClr val="D4D4D4"/>
              </a:solidFill>
              <a:latin typeface="Menlo" panose="020B0609030804020204" pitchFamily="49" charset="0"/>
            </a:endParaRPr>
          </a:p>
          <a:p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                        </a:t>
            </a:r>
            <a:r>
              <a:rPr lang="en-US" sz="1400" dirty="0" err="1">
                <a:solidFill>
                  <a:srgbClr val="9CDCFE"/>
                </a:solidFill>
                <a:latin typeface="Menlo" panose="020B0609030804020204" pitchFamily="49" charset="0"/>
              </a:rPr>
              <a:t>onPress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=</a:t>
            </a:r>
            <a:r>
              <a:rPr lang="en-US" sz="1400" dirty="0">
                <a:solidFill>
                  <a:srgbClr val="569CD6"/>
                </a:solidFill>
                <a:latin typeface="Menlo" panose="020B0609030804020204" pitchFamily="49" charset="0"/>
              </a:rPr>
              <a:t>{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() </a:t>
            </a:r>
            <a:r>
              <a:rPr lang="en-US" sz="1400" dirty="0">
                <a:solidFill>
                  <a:srgbClr val="569CD6"/>
                </a:solidFill>
                <a:latin typeface="Menlo" panose="020B0609030804020204" pitchFamily="49" charset="0"/>
              </a:rPr>
              <a:t>=&gt;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 { </a:t>
            </a:r>
            <a:r>
              <a:rPr lang="en-US" sz="1400" dirty="0" err="1">
                <a:solidFill>
                  <a:srgbClr val="569CD6"/>
                </a:solidFill>
                <a:latin typeface="Menlo" panose="020B0609030804020204" pitchFamily="49" charset="0"/>
              </a:rPr>
              <a:t>this</a:t>
            </a:r>
            <a:r>
              <a:rPr lang="en-US" sz="1400" dirty="0" err="1">
                <a:solidFill>
                  <a:srgbClr val="D4D4D4"/>
                </a:solidFill>
                <a:latin typeface="Menlo" panose="020B0609030804020204" pitchFamily="49" charset="0"/>
              </a:rPr>
              <a:t>.</a:t>
            </a:r>
            <a:r>
              <a:rPr lang="en-US" sz="1400" dirty="0" err="1">
                <a:solidFill>
                  <a:srgbClr val="9CDCFE"/>
                </a:solidFill>
                <a:latin typeface="Menlo" panose="020B0609030804020204" pitchFamily="49" charset="0"/>
              </a:rPr>
              <a:t>props</a:t>
            </a:r>
            <a:r>
              <a:rPr lang="en-US" sz="1400" dirty="0" err="1">
                <a:solidFill>
                  <a:srgbClr val="D4D4D4"/>
                </a:solidFill>
                <a:latin typeface="Menlo" panose="020B0609030804020204" pitchFamily="49" charset="0"/>
              </a:rPr>
              <a:t>.</a:t>
            </a:r>
            <a:r>
              <a:rPr lang="en-US" sz="1400" dirty="0" err="1">
                <a:solidFill>
                  <a:srgbClr val="DCDCAA"/>
                </a:solidFill>
                <a:latin typeface="Menlo" panose="020B0609030804020204" pitchFamily="49" charset="0"/>
              </a:rPr>
              <a:t>onAddGameMoves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(-</a:t>
            </a:r>
            <a:r>
              <a:rPr lang="en-US" sz="1400" dirty="0">
                <a:solidFill>
                  <a:srgbClr val="B5CEA8"/>
                </a:solidFill>
                <a:latin typeface="Menlo" panose="020B0609030804020204" pitchFamily="49" charset="0"/>
              </a:rPr>
              <a:t>1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) }</a:t>
            </a:r>
            <a:r>
              <a:rPr lang="en-US" sz="1400" dirty="0">
                <a:solidFill>
                  <a:srgbClr val="569CD6"/>
                </a:solidFill>
                <a:latin typeface="Menlo" panose="020B0609030804020204" pitchFamily="49" charset="0"/>
              </a:rPr>
              <a:t>}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sz="1400" dirty="0">
                <a:solidFill>
                  <a:srgbClr val="808080"/>
                </a:solidFill>
                <a:latin typeface="Menlo" panose="020B0609030804020204" pitchFamily="49" charset="0"/>
              </a:rPr>
              <a:t>/&gt;</a:t>
            </a:r>
            <a:endParaRPr lang="en-US" sz="1400" dirty="0">
              <a:solidFill>
                <a:srgbClr val="D4D4D4"/>
              </a:solidFill>
              <a:latin typeface="Menlo" panose="020B0609030804020204" pitchFamily="49" charset="0"/>
            </a:endParaRPr>
          </a:p>
          <a:p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                    </a:t>
            </a:r>
            <a:r>
              <a:rPr lang="en-US" sz="1400" dirty="0">
                <a:solidFill>
                  <a:srgbClr val="808080"/>
                </a:solidFill>
                <a:latin typeface="Menlo" panose="020B0609030804020204" pitchFamily="49" charset="0"/>
              </a:rPr>
              <a:t>&lt;</a:t>
            </a:r>
            <a:r>
              <a:rPr lang="en-US" sz="1400" dirty="0">
                <a:solidFill>
                  <a:srgbClr val="4EC9B0"/>
                </a:solidFill>
                <a:latin typeface="Menlo" panose="020B0609030804020204" pitchFamily="49" charset="0"/>
              </a:rPr>
              <a:t>Button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sz="1400" dirty="0">
                <a:solidFill>
                  <a:srgbClr val="9CDCFE"/>
                </a:solidFill>
                <a:latin typeface="Menlo" panose="020B0609030804020204" pitchFamily="49" charset="0"/>
              </a:rPr>
              <a:t>title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=</a:t>
            </a:r>
            <a:r>
              <a:rPr lang="en-US" sz="1400" dirty="0">
                <a:solidFill>
                  <a:srgbClr val="CE9178"/>
                </a:solidFill>
                <a:latin typeface="Menlo" panose="020B0609030804020204" pitchFamily="49" charset="0"/>
              </a:rPr>
              <a:t>"Reset"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sz="1400" dirty="0">
                <a:solidFill>
                  <a:srgbClr val="9CDCFE"/>
                </a:solidFill>
                <a:latin typeface="Menlo" panose="020B0609030804020204" pitchFamily="49" charset="0"/>
              </a:rPr>
              <a:t>color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=</a:t>
            </a:r>
            <a:r>
              <a:rPr lang="en-US" sz="1400" dirty="0">
                <a:solidFill>
                  <a:srgbClr val="CE9178"/>
                </a:solidFill>
                <a:latin typeface="Menlo" panose="020B0609030804020204" pitchFamily="49" charset="0"/>
              </a:rPr>
              <a:t>"grey"</a:t>
            </a:r>
            <a:endParaRPr lang="en-US" sz="1400" dirty="0">
              <a:solidFill>
                <a:srgbClr val="D4D4D4"/>
              </a:solidFill>
              <a:latin typeface="Menlo" panose="020B0609030804020204" pitchFamily="49" charset="0"/>
            </a:endParaRPr>
          </a:p>
          <a:p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                        </a:t>
            </a:r>
            <a:r>
              <a:rPr lang="en-US" sz="1400" dirty="0" err="1">
                <a:solidFill>
                  <a:srgbClr val="9CDCFE"/>
                </a:solidFill>
                <a:latin typeface="Menlo" panose="020B0609030804020204" pitchFamily="49" charset="0"/>
              </a:rPr>
              <a:t>onPress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=</a:t>
            </a:r>
            <a:r>
              <a:rPr lang="en-US" sz="1400" dirty="0">
                <a:solidFill>
                  <a:srgbClr val="569CD6"/>
                </a:solidFill>
                <a:latin typeface="Menlo" panose="020B0609030804020204" pitchFamily="49" charset="0"/>
              </a:rPr>
              <a:t>{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() </a:t>
            </a:r>
            <a:r>
              <a:rPr lang="en-US" sz="1400" dirty="0">
                <a:solidFill>
                  <a:srgbClr val="569CD6"/>
                </a:solidFill>
                <a:latin typeface="Menlo" panose="020B0609030804020204" pitchFamily="49" charset="0"/>
              </a:rPr>
              <a:t>=&gt;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 { </a:t>
            </a:r>
            <a:r>
              <a:rPr lang="en-US" sz="1400" dirty="0" err="1">
                <a:solidFill>
                  <a:srgbClr val="569CD6"/>
                </a:solidFill>
                <a:latin typeface="Menlo" panose="020B0609030804020204" pitchFamily="49" charset="0"/>
              </a:rPr>
              <a:t>this</a:t>
            </a:r>
            <a:r>
              <a:rPr lang="en-US" sz="1400" dirty="0" err="1">
                <a:solidFill>
                  <a:srgbClr val="D4D4D4"/>
                </a:solidFill>
                <a:latin typeface="Menlo" panose="020B0609030804020204" pitchFamily="49" charset="0"/>
              </a:rPr>
              <a:t>.</a:t>
            </a:r>
            <a:r>
              <a:rPr lang="en-US" sz="1400" dirty="0" err="1">
                <a:solidFill>
                  <a:srgbClr val="9CDCFE"/>
                </a:solidFill>
                <a:latin typeface="Menlo" panose="020B0609030804020204" pitchFamily="49" charset="0"/>
              </a:rPr>
              <a:t>props</a:t>
            </a:r>
            <a:r>
              <a:rPr lang="en-US" sz="1400" dirty="0" err="1">
                <a:solidFill>
                  <a:srgbClr val="D4D4D4"/>
                </a:solidFill>
                <a:latin typeface="Menlo" panose="020B0609030804020204" pitchFamily="49" charset="0"/>
              </a:rPr>
              <a:t>.</a:t>
            </a:r>
            <a:r>
              <a:rPr lang="en-US" sz="1400" dirty="0" err="1">
                <a:solidFill>
                  <a:srgbClr val="DCDCAA"/>
                </a:solidFill>
                <a:latin typeface="Menlo" panose="020B0609030804020204" pitchFamily="49" charset="0"/>
              </a:rPr>
              <a:t>onResetGameMoves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()}</a:t>
            </a:r>
            <a:r>
              <a:rPr lang="en-US" sz="1400" dirty="0">
                <a:solidFill>
                  <a:srgbClr val="569CD6"/>
                </a:solidFill>
                <a:latin typeface="Menlo" panose="020B0609030804020204" pitchFamily="49" charset="0"/>
              </a:rPr>
              <a:t>}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sz="1400" dirty="0">
                <a:solidFill>
                  <a:srgbClr val="808080"/>
                </a:solidFill>
                <a:latin typeface="Menlo" panose="020B0609030804020204" pitchFamily="49" charset="0"/>
              </a:rPr>
              <a:t>/&gt;</a:t>
            </a:r>
            <a:endParaRPr lang="en-US" sz="1400" dirty="0">
              <a:solidFill>
                <a:srgbClr val="D4D4D4"/>
              </a:solidFill>
              <a:latin typeface="Menlo" panose="020B0609030804020204" pitchFamily="49" charset="0"/>
            </a:endParaRPr>
          </a:p>
          <a:p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                    </a:t>
            </a:r>
            <a:r>
              <a:rPr lang="en-US" sz="1400" dirty="0">
                <a:solidFill>
                  <a:srgbClr val="808080"/>
                </a:solidFill>
                <a:latin typeface="Menlo" panose="020B0609030804020204" pitchFamily="49" charset="0"/>
              </a:rPr>
              <a:t>&lt;</a:t>
            </a:r>
            <a:r>
              <a:rPr lang="en-US" sz="1400" dirty="0">
                <a:solidFill>
                  <a:srgbClr val="4EC9B0"/>
                </a:solidFill>
                <a:latin typeface="Menlo" panose="020B0609030804020204" pitchFamily="49" charset="0"/>
              </a:rPr>
              <a:t>Button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sz="1400" dirty="0">
                <a:solidFill>
                  <a:srgbClr val="9CDCFE"/>
                </a:solidFill>
                <a:latin typeface="Menlo" panose="020B0609030804020204" pitchFamily="49" charset="0"/>
              </a:rPr>
              <a:t>title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=</a:t>
            </a:r>
            <a:r>
              <a:rPr lang="en-US" sz="1400" dirty="0">
                <a:solidFill>
                  <a:srgbClr val="CE9178"/>
                </a:solidFill>
                <a:latin typeface="Menlo" panose="020B0609030804020204" pitchFamily="49" charset="0"/>
              </a:rPr>
              <a:t>"+"</a:t>
            </a:r>
            <a:endParaRPr lang="en-US" sz="1400" dirty="0">
              <a:solidFill>
                <a:srgbClr val="D4D4D4"/>
              </a:solidFill>
              <a:latin typeface="Menlo" panose="020B0609030804020204" pitchFamily="49" charset="0"/>
            </a:endParaRPr>
          </a:p>
          <a:p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                        </a:t>
            </a:r>
            <a:r>
              <a:rPr lang="en-US" sz="1400" dirty="0" err="1">
                <a:solidFill>
                  <a:srgbClr val="9CDCFE"/>
                </a:solidFill>
                <a:latin typeface="Menlo" panose="020B0609030804020204" pitchFamily="49" charset="0"/>
              </a:rPr>
              <a:t>onPress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=</a:t>
            </a:r>
            <a:r>
              <a:rPr lang="en-US" sz="1400" dirty="0">
                <a:solidFill>
                  <a:srgbClr val="569CD6"/>
                </a:solidFill>
                <a:latin typeface="Menlo" panose="020B0609030804020204" pitchFamily="49" charset="0"/>
              </a:rPr>
              <a:t>{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() </a:t>
            </a:r>
            <a:r>
              <a:rPr lang="en-US" sz="1400" dirty="0">
                <a:solidFill>
                  <a:srgbClr val="569CD6"/>
                </a:solidFill>
                <a:latin typeface="Menlo" panose="020B0609030804020204" pitchFamily="49" charset="0"/>
              </a:rPr>
              <a:t>=&gt;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 { </a:t>
            </a:r>
            <a:r>
              <a:rPr lang="en-US" sz="1400" dirty="0" err="1">
                <a:solidFill>
                  <a:srgbClr val="569CD6"/>
                </a:solidFill>
                <a:latin typeface="Menlo" panose="020B0609030804020204" pitchFamily="49" charset="0"/>
              </a:rPr>
              <a:t>this</a:t>
            </a:r>
            <a:r>
              <a:rPr lang="en-US" sz="1400" dirty="0" err="1">
                <a:solidFill>
                  <a:srgbClr val="D4D4D4"/>
                </a:solidFill>
                <a:latin typeface="Menlo" panose="020B0609030804020204" pitchFamily="49" charset="0"/>
              </a:rPr>
              <a:t>.</a:t>
            </a:r>
            <a:r>
              <a:rPr lang="en-US" sz="1400" dirty="0" err="1">
                <a:solidFill>
                  <a:srgbClr val="9CDCFE"/>
                </a:solidFill>
                <a:latin typeface="Menlo" panose="020B0609030804020204" pitchFamily="49" charset="0"/>
              </a:rPr>
              <a:t>props</a:t>
            </a:r>
            <a:r>
              <a:rPr lang="en-US" sz="1400" dirty="0" err="1">
                <a:solidFill>
                  <a:srgbClr val="D4D4D4"/>
                </a:solidFill>
                <a:latin typeface="Menlo" panose="020B0609030804020204" pitchFamily="49" charset="0"/>
              </a:rPr>
              <a:t>.</a:t>
            </a:r>
            <a:r>
              <a:rPr lang="en-US" sz="1400" dirty="0" err="1">
                <a:solidFill>
                  <a:srgbClr val="DCDCAA"/>
                </a:solidFill>
                <a:latin typeface="Menlo" panose="020B0609030804020204" pitchFamily="49" charset="0"/>
              </a:rPr>
              <a:t>onAddGameMoves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(</a:t>
            </a:r>
            <a:r>
              <a:rPr lang="en-US" sz="1400" dirty="0">
                <a:solidFill>
                  <a:srgbClr val="B5CEA8"/>
                </a:solidFill>
                <a:latin typeface="Menlo" panose="020B0609030804020204" pitchFamily="49" charset="0"/>
              </a:rPr>
              <a:t>1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) }</a:t>
            </a:r>
            <a:r>
              <a:rPr lang="en-US" sz="1400" dirty="0">
                <a:solidFill>
                  <a:srgbClr val="569CD6"/>
                </a:solidFill>
                <a:latin typeface="Menlo" panose="020B0609030804020204" pitchFamily="49" charset="0"/>
              </a:rPr>
              <a:t>}</a:t>
            </a:r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sz="1400" dirty="0">
                <a:solidFill>
                  <a:srgbClr val="808080"/>
                </a:solidFill>
                <a:latin typeface="Menlo" panose="020B0609030804020204" pitchFamily="49" charset="0"/>
              </a:rPr>
              <a:t>/&gt;</a:t>
            </a:r>
            <a:endParaRPr lang="en-US" sz="1400" dirty="0">
              <a:solidFill>
                <a:srgbClr val="D4D4D4"/>
              </a:solidFill>
              <a:latin typeface="Menlo" panose="020B0609030804020204" pitchFamily="49" charset="0"/>
            </a:endParaRPr>
          </a:p>
          <a:p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                </a:t>
            </a:r>
            <a:r>
              <a:rPr lang="en-US" sz="1400" dirty="0">
                <a:solidFill>
                  <a:srgbClr val="808080"/>
                </a:solidFill>
                <a:latin typeface="Menlo" panose="020B0609030804020204" pitchFamily="49" charset="0"/>
              </a:rPr>
              <a:t>&lt;/</a:t>
            </a:r>
            <a:r>
              <a:rPr lang="en-US" sz="1400" dirty="0">
                <a:solidFill>
                  <a:srgbClr val="4EC9B0"/>
                </a:solidFill>
                <a:latin typeface="Menlo" panose="020B0609030804020204" pitchFamily="49" charset="0"/>
              </a:rPr>
              <a:t>View</a:t>
            </a:r>
            <a:r>
              <a:rPr lang="en-US" sz="1400" dirty="0">
                <a:solidFill>
                  <a:srgbClr val="808080"/>
                </a:solidFill>
                <a:latin typeface="Menlo" panose="020B0609030804020204" pitchFamily="49" charset="0"/>
              </a:rPr>
              <a:t>&gt;</a:t>
            </a:r>
            <a:endParaRPr lang="en-US" sz="1400" dirty="0">
              <a:solidFill>
                <a:srgbClr val="D4D4D4"/>
              </a:solidFill>
              <a:latin typeface="Menlo" panose="020B0609030804020204" pitchFamily="49" charset="0"/>
            </a:endParaRPr>
          </a:p>
          <a:p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            </a:t>
            </a:r>
            <a:r>
              <a:rPr lang="en-US" sz="1400" dirty="0">
                <a:solidFill>
                  <a:srgbClr val="808080"/>
                </a:solidFill>
                <a:latin typeface="Menlo" panose="020B0609030804020204" pitchFamily="49" charset="0"/>
              </a:rPr>
              <a:t>&lt;/</a:t>
            </a:r>
            <a:r>
              <a:rPr lang="en-US" sz="1400" dirty="0">
                <a:solidFill>
                  <a:srgbClr val="4EC9B0"/>
                </a:solidFill>
                <a:latin typeface="Menlo" panose="020B0609030804020204" pitchFamily="49" charset="0"/>
              </a:rPr>
              <a:t>View</a:t>
            </a:r>
            <a:r>
              <a:rPr lang="en-US" sz="1400" dirty="0">
                <a:solidFill>
                  <a:srgbClr val="808080"/>
                </a:solidFill>
                <a:latin typeface="Menlo" panose="020B0609030804020204" pitchFamily="49" charset="0"/>
              </a:rPr>
              <a:t>&gt;</a:t>
            </a:r>
            <a:endParaRPr lang="en-US" sz="1400" dirty="0">
              <a:solidFill>
                <a:srgbClr val="D4D4D4"/>
              </a:solidFill>
              <a:latin typeface="Menlo" panose="020B0609030804020204" pitchFamily="49" charset="0"/>
            </a:endParaRPr>
          </a:p>
          <a:p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        );</a:t>
            </a:r>
          </a:p>
          <a:p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    }</a:t>
            </a:r>
          </a:p>
          <a:p>
            <a:r>
              <a:rPr lang="en-US" sz="1400" dirty="0">
                <a:solidFill>
                  <a:srgbClr val="D4D4D4"/>
                </a:solidFill>
                <a:latin typeface="Menlo" panose="020B06090308040202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0994657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A4230-EEC7-2044-AEFA-FFF0AD02D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React N – Redux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D8E6E5E-F548-0940-9C39-266AB00DEF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510180"/>
            <a:ext cx="5594349" cy="419576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37FBEE-A49A-474A-BB23-DCB9D61E5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74E849-E383-6445-A83F-5D43FF6177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6080" y="584391"/>
            <a:ext cx="5637511" cy="621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990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4A22D-5A3E-AC4D-A322-594C3C101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React N - State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9C7DB1-8812-2346-8051-BED8214A16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601" y="1331259"/>
            <a:ext cx="8946541" cy="4195481"/>
          </a:xfrm>
        </p:spPr>
        <p:txBody>
          <a:bodyPr/>
          <a:lstStyle/>
          <a:p>
            <a:r>
              <a:rPr lang="en-US" dirty="0"/>
              <a:t>Local state within component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A1765F-2E64-E749-811A-CAFDF7B40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C352C3-5B4A-EE4D-94C3-DD81CF1654EE}"/>
              </a:ext>
            </a:extLst>
          </p:cNvPr>
          <p:cNvSpPr txBox="1"/>
          <p:nvPr/>
        </p:nvSpPr>
        <p:spPr>
          <a:xfrm>
            <a:off x="1516780" y="1853248"/>
            <a:ext cx="10568763" cy="48013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</a:t>
            </a:r>
            <a:r>
              <a:rPr lang="en-US" dirty="0">
                <a:solidFill>
                  <a:srgbClr val="DCDCAA"/>
                </a:solidFill>
                <a:latin typeface="Menlo" panose="020B0609030804020204" pitchFamily="49" charset="0"/>
              </a:rPr>
              <a:t>render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() {</a:t>
            </a: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    </a:t>
            </a:r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return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(</a:t>
            </a: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        </a:t>
            </a:r>
            <a:r>
              <a:rPr lang="en-US" dirty="0">
                <a:solidFill>
                  <a:srgbClr val="808080"/>
                </a:solidFill>
                <a:latin typeface="Menlo" panose="020B0609030804020204" pitchFamily="49" charset="0"/>
              </a:rPr>
              <a:t>&lt;</a:t>
            </a:r>
            <a:r>
              <a:rPr lang="en-US" dirty="0">
                <a:solidFill>
                  <a:srgbClr val="4EC9B0"/>
                </a:solidFill>
                <a:latin typeface="Menlo" panose="020B0609030804020204" pitchFamily="49" charset="0"/>
              </a:rPr>
              <a:t>View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>
                <a:solidFill>
                  <a:srgbClr val="9CDCFE"/>
                </a:solidFill>
                <a:latin typeface="Menlo" panose="020B0609030804020204" pitchFamily="49" charset="0"/>
              </a:rPr>
              <a:t>style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=</a:t>
            </a:r>
            <a:r>
              <a:rPr lang="en-US" dirty="0">
                <a:solidFill>
                  <a:srgbClr val="569CD6"/>
                </a:solidFill>
                <a:latin typeface="Menlo" panose="020B0609030804020204" pitchFamily="49" charset="0"/>
              </a:rPr>
              <a:t>{</a:t>
            </a:r>
            <a:r>
              <a:rPr lang="en-US" dirty="0" err="1">
                <a:solidFill>
                  <a:srgbClr val="9CDCFE"/>
                </a:solidFill>
                <a:latin typeface="Menlo" panose="020B0609030804020204" pitchFamily="49" charset="0"/>
              </a:rPr>
              <a:t>styles</a:t>
            </a:r>
            <a:r>
              <a:rPr lang="en-US" dirty="0" err="1">
                <a:solidFill>
                  <a:srgbClr val="D4D4D4"/>
                </a:solidFill>
                <a:latin typeface="Menlo" panose="020B0609030804020204" pitchFamily="49" charset="0"/>
              </a:rPr>
              <a:t>.</a:t>
            </a:r>
            <a:r>
              <a:rPr lang="en-US" dirty="0" err="1">
                <a:solidFill>
                  <a:srgbClr val="9CDCFE"/>
                </a:solidFill>
                <a:latin typeface="Menlo" panose="020B0609030804020204" pitchFamily="49" charset="0"/>
              </a:rPr>
              <a:t>root</a:t>
            </a:r>
            <a:r>
              <a:rPr lang="en-US" dirty="0">
                <a:solidFill>
                  <a:srgbClr val="569CD6"/>
                </a:solidFill>
                <a:latin typeface="Menlo" panose="020B0609030804020204" pitchFamily="49" charset="0"/>
              </a:rPr>
              <a:t>}</a:t>
            </a:r>
            <a:r>
              <a:rPr lang="en-US" dirty="0">
                <a:solidFill>
                  <a:srgbClr val="808080"/>
                </a:solidFill>
                <a:latin typeface="Menlo" panose="020B0609030804020204" pitchFamily="49" charset="0"/>
              </a:rPr>
              <a:t>&gt;</a:t>
            </a:r>
            <a:endParaRPr lang="en-US" dirty="0">
              <a:solidFill>
                <a:srgbClr val="D4D4D4"/>
              </a:solidFill>
              <a:latin typeface="Menlo" panose="020B0609030804020204" pitchFamily="49" charset="0"/>
            </a:endParaRP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            </a:t>
            </a:r>
            <a:r>
              <a:rPr lang="en-US" dirty="0">
                <a:solidFill>
                  <a:srgbClr val="808080"/>
                </a:solidFill>
                <a:latin typeface="Menlo" panose="020B0609030804020204" pitchFamily="49" charset="0"/>
              </a:rPr>
              <a:t>&lt;</a:t>
            </a:r>
            <a:r>
              <a:rPr lang="en-US" dirty="0">
                <a:solidFill>
                  <a:srgbClr val="4EC9B0"/>
                </a:solidFill>
                <a:latin typeface="Menlo" panose="020B0609030804020204" pitchFamily="49" charset="0"/>
              </a:rPr>
              <a:t>Text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>
                <a:solidFill>
                  <a:srgbClr val="9CDCFE"/>
                </a:solidFill>
                <a:latin typeface="Menlo" panose="020B0609030804020204" pitchFamily="49" charset="0"/>
              </a:rPr>
              <a:t>style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=</a:t>
            </a:r>
            <a:r>
              <a:rPr lang="en-US" dirty="0">
                <a:solidFill>
                  <a:srgbClr val="569CD6"/>
                </a:solidFill>
                <a:latin typeface="Menlo" panose="020B0609030804020204" pitchFamily="49" charset="0"/>
              </a:rPr>
              <a:t>{</a:t>
            </a:r>
            <a:r>
              <a:rPr lang="en-US" dirty="0" err="1">
                <a:solidFill>
                  <a:srgbClr val="9CDCFE"/>
                </a:solidFill>
                <a:latin typeface="Menlo" panose="020B0609030804020204" pitchFamily="49" charset="0"/>
              </a:rPr>
              <a:t>styles</a:t>
            </a:r>
            <a:r>
              <a:rPr lang="en-US" dirty="0" err="1">
                <a:solidFill>
                  <a:srgbClr val="D4D4D4"/>
                </a:solidFill>
                <a:latin typeface="Menlo" panose="020B0609030804020204" pitchFamily="49" charset="0"/>
              </a:rPr>
              <a:t>.</a:t>
            </a:r>
            <a:r>
              <a:rPr lang="en-US" dirty="0" err="1">
                <a:solidFill>
                  <a:srgbClr val="9CDCFE"/>
                </a:solidFill>
                <a:latin typeface="Menlo" panose="020B0609030804020204" pitchFamily="49" charset="0"/>
              </a:rPr>
              <a:t>greeting</a:t>
            </a:r>
            <a:r>
              <a:rPr lang="en-US" dirty="0">
                <a:solidFill>
                  <a:srgbClr val="569CD6"/>
                </a:solidFill>
                <a:latin typeface="Menlo" panose="020B0609030804020204" pitchFamily="49" charset="0"/>
              </a:rPr>
              <a:t>}</a:t>
            </a:r>
            <a:r>
              <a:rPr lang="en-US" dirty="0">
                <a:solidFill>
                  <a:srgbClr val="808080"/>
                </a:solidFill>
                <a:latin typeface="Menlo" panose="020B0609030804020204" pitchFamily="49" charset="0"/>
              </a:rPr>
              <a:t>&gt;</a:t>
            </a:r>
            <a:endParaRPr lang="en-US" dirty="0">
              <a:solidFill>
                <a:srgbClr val="D4D4D4"/>
              </a:solidFill>
              <a:latin typeface="Menlo" panose="020B0609030804020204" pitchFamily="49" charset="0"/>
            </a:endParaRP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                Hello, </a:t>
            </a:r>
            <a:r>
              <a:rPr lang="en-US" dirty="0">
                <a:solidFill>
                  <a:srgbClr val="569CD6"/>
                </a:solidFill>
                <a:latin typeface="Menlo" panose="020B0609030804020204" pitchFamily="49" charset="0"/>
              </a:rPr>
              <a:t>{</a:t>
            </a:r>
            <a:r>
              <a:rPr lang="en-US" dirty="0" err="1">
                <a:solidFill>
                  <a:srgbClr val="569CD6"/>
                </a:solidFill>
                <a:latin typeface="Menlo" panose="020B0609030804020204" pitchFamily="49" charset="0"/>
              </a:rPr>
              <a:t>this</a:t>
            </a:r>
            <a:r>
              <a:rPr lang="en-US" dirty="0" err="1">
                <a:solidFill>
                  <a:srgbClr val="D4D4D4"/>
                </a:solidFill>
                <a:latin typeface="Menlo" panose="020B0609030804020204" pitchFamily="49" charset="0"/>
              </a:rPr>
              <a:t>.</a:t>
            </a:r>
            <a:r>
              <a:rPr lang="en-US" dirty="0" err="1">
                <a:solidFill>
                  <a:srgbClr val="9CDCFE"/>
                </a:solidFill>
                <a:latin typeface="Menlo" panose="020B0609030804020204" pitchFamily="49" charset="0"/>
              </a:rPr>
              <a:t>props</a:t>
            </a:r>
            <a:r>
              <a:rPr lang="en-US" dirty="0" err="1">
                <a:solidFill>
                  <a:srgbClr val="D4D4D4"/>
                </a:solidFill>
                <a:latin typeface="Menlo" panose="020B0609030804020204" pitchFamily="49" charset="0"/>
              </a:rPr>
              <a:t>.</a:t>
            </a:r>
            <a:r>
              <a:rPr lang="en-US" dirty="0" err="1">
                <a:solidFill>
                  <a:srgbClr val="9CDCFE"/>
                </a:solidFill>
                <a:latin typeface="Menlo" panose="020B0609030804020204" pitchFamily="49" charset="0"/>
              </a:rPr>
              <a:t>name</a:t>
            </a:r>
            <a:r>
              <a:rPr lang="en-US" dirty="0">
                <a:solidFill>
                  <a:srgbClr val="569CD6"/>
                </a:solidFill>
                <a:latin typeface="Menlo" panose="020B0609030804020204" pitchFamily="49" charset="0"/>
              </a:rPr>
              <a:t>}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! Level: </a:t>
            </a:r>
            <a:r>
              <a:rPr lang="en-US" dirty="0">
                <a:solidFill>
                  <a:srgbClr val="569CD6"/>
                </a:solidFill>
                <a:latin typeface="Menlo" panose="020B0609030804020204" pitchFamily="49" charset="0"/>
              </a:rPr>
              <a:t>{</a:t>
            </a:r>
            <a:r>
              <a:rPr lang="en-US" dirty="0" err="1">
                <a:solidFill>
                  <a:srgbClr val="569CD6"/>
                </a:solidFill>
                <a:latin typeface="Menlo" panose="020B0609030804020204" pitchFamily="49" charset="0"/>
              </a:rPr>
              <a:t>this</a:t>
            </a:r>
            <a:r>
              <a:rPr lang="en-US" dirty="0" err="1">
                <a:solidFill>
                  <a:srgbClr val="D4D4D4"/>
                </a:solidFill>
                <a:latin typeface="Menlo" panose="020B0609030804020204" pitchFamily="49" charset="0"/>
              </a:rPr>
              <a:t>.</a:t>
            </a:r>
            <a:r>
              <a:rPr lang="en-US" dirty="0" err="1">
                <a:solidFill>
                  <a:srgbClr val="9CDCFE"/>
                </a:solidFill>
                <a:latin typeface="Menlo" panose="020B0609030804020204" pitchFamily="49" charset="0"/>
              </a:rPr>
              <a:t>state</a:t>
            </a:r>
            <a:r>
              <a:rPr lang="en-US" dirty="0" err="1">
                <a:solidFill>
                  <a:srgbClr val="D4D4D4"/>
                </a:solidFill>
                <a:latin typeface="Menlo" panose="020B0609030804020204" pitchFamily="49" charset="0"/>
              </a:rPr>
              <a:t>.</a:t>
            </a:r>
            <a:r>
              <a:rPr lang="en-US" dirty="0" err="1">
                <a:solidFill>
                  <a:srgbClr val="9CDCFE"/>
                </a:solidFill>
                <a:latin typeface="Menlo" panose="020B0609030804020204" pitchFamily="49" charset="0"/>
              </a:rPr>
              <a:t>level</a:t>
            </a:r>
            <a:r>
              <a:rPr lang="en-US" dirty="0">
                <a:solidFill>
                  <a:srgbClr val="569CD6"/>
                </a:solidFill>
                <a:latin typeface="Menlo" panose="020B0609030804020204" pitchFamily="49" charset="0"/>
              </a:rPr>
              <a:t>}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!</a:t>
            </a: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            </a:t>
            </a:r>
            <a:r>
              <a:rPr lang="en-US" dirty="0">
                <a:solidFill>
                  <a:srgbClr val="808080"/>
                </a:solidFill>
                <a:latin typeface="Menlo" panose="020B0609030804020204" pitchFamily="49" charset="0"/>
              </a:rPr>
              <a:t>&lt;/</a:t>
            </a:r>
            <a:r>
              <a:rPr lang="en-US" dirty="0">
                <a:solidFill>
                  <a:srgbClr val="4EC9B0"/>
                </a:solidFill>
                <a:latin typeface="Menlo" panose="020B0609030804020204" pitchFamily="49" charset="0"/>
              </a:rPr>
              <a:t>Text</a:t>
            </a:r>
            <a:r>
              <a:rPr lang="en-US" dirty="0">
                <a:solidFill>
                  <a:srgbClr val="808080"/>
                </a:solidFill>
                <a:latin typeface="Menlo" panose="020B0609030804020204" pitchFamily="49" charset="0"/>
              </a:rPr>
              <a:t>&gt;</a:t>
            </a:r>
            <a:endParaRPr lang="en-US" dirty="0">
              <a:solidFill>
                <a:srgbClr val="D4D4D4"/>
              </a:solidFill>
              <a:latin typeface="Menlo" panose="020B0609030804020204" pitchFamily="49" charset="0"/>
            </a:endParaRP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            </a:t>
            </a:r>
            <a:r>
              <a:rPr lang="en-US" dirty="0">
                <a:solidFill>
                  <a:srgbClr val="808080"/>
                </a:solidFill>
                <a:latin typeface="Menlo" panose="020B0609030804020204" pitchFamily="49" charset="0"/>
              </a:rPr>
              <a:t>&lt;</a:t>
            </a:r>
            <a:r>
              <a:rPr lang="en-US" dirty="0">
                <a:solidFill>
                  <a:srgbClr val="4EC9B0"/>
                </a:solidFill>
                <a:latin typeface="Menlo" panose="020B0609030804020204" pitchFamily="49" charset="0"/>
              </a:rPr>
              <a:t>View</a:t>
            </a:r>
            <a:r>
              <a:rPr lang="en-US" dirty="0">
                <a:solidFill>
                  <a:srgbClr val="808080"/>
                </a:solidFill>
                <a:latin typeface="Menlo" panose="020B0609030804020204" pitchFamily="49" charset="0"/>
              </a:rPr>
              <a:t>&gt;</a:t>
            </a:r>
            <a:endParaRPr lang="en-US" dirty="0">
              <a:solidFill>
                <a:srgbClr val="D4D4D4"/>
              </a:solidFill>
              <a:latin typeface="Menlo" panose="020B0609030804020204" pitchFamily="49" charset="0"/>
            </a:endParaRP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                </a:t>
            </a:r>
            <a:r>
              <a:rPr lang="en-US" dirty="0">
                <a:solidFill>
                  <a:srgbClr val="808080"/>
                </a:solidFill>
                <a:latin typeface="Menlo" panose="020B0609030804020204" pitchFamily="49" charset="0"/>
              </a:rPr>
              <a:t>&lt;</a:t>
            </a:r>
            <a:r>
              <a:rPr lang="en-US" dirty="0">
                <a:solidFill>
                  <a:srgbClr val="4EC9B0"/>
                </a:solidFill>
                <a:latin typeface="Menlo" panose="020B0609030804020204" pitchFamily="49" charset="0"/>
              </a:rPr>
              <a:t>View</a:t>
            </a:r>
            <a:r>
              <a:rPr lang="en-US" dirty="0">
                <a:solidFill>
                  <a:srgbClr val="808080"/>
                </a:solidFill>
                <a:latin typeface="Menlo" panose="020B0609030804020204" pitchFamily="49" charset="0"/>
              </a:rPr>
              <a:t>&gt;</a:t>
            </a:r>
            <a:endParaRPr lang="en-US" dirty="0">
              <a:solidFill>
                <a:srgbClr val="D4D4D4"/>
              </a:solidFill>
              <a:latin typeface="Menlo" panose="020B0609030804020204" pitchFamily="49" charset="0"/>
            </a:endParaRP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                    </a:t>
            </a:r>
            <a:r>
              <a:rPr lang="en-US" dirty="0">
                <a:solidFill>
                  <a:srgbClr val="808080"/>
                </a:solidFill>
                <a:latin typeface="Menlo" panose="020B0609030804020204" pitchFamily="49" charset="0"/>
              </a:rPr>
              <a:t>&lt;</a:t>
            </a:r>
            <a:r>
              <a:rPr lang="en-US" dirty="0">
                <a:solidFill>
                  <a:srgbClr val="4EC9B0"/>
                </a:solidFill>
                <a:latin typeface="Menlo" panose="020B0609030804020204" pitchFamily="49" charset="0"/>
              </a:rPr>
              <a:t>Button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>
                <a:solidFill>
                  <a:srgbClr val="9CDCFE"/>
                </a:solidFill>
                <a:latin typeface="Menlo" panose="020B0609030804020204" pitchFamily="49" charset="0"/>
              </a:rPr>
              <a:t>title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=</a:t>
            </a:r>
            <a:r>
              <a:rPr lang="en-US" dirty="0">
                <a:solidFill>
                  <a:srgbClr val="CE9178"/>
                </a:solidFill>
                <a:latin typeface="Menlo" panose="020B0609030804020204" pitchFamily="49" charset="0"/>
              </a:rPr>
              <a:t>"-"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 err="1">
                <a:solidFill>
                  <a:srgbClr val="9CDCFE"/>
                </a:solidFill>
                <a:latin typeface="Menlo" panose="020B0609030804020204" pitchFamily="49" charset="0"/>
              </a:rPr>
              <a:t>onPress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=</a:t>
            </a:r>
            <a:r>
              <a:rPr lang="en-US" dirty="0">
                <a:solidFill>
                  <a:srgbClr val="569CD6"/>
                </a:solidFill>
                <a:latin typeface="Menlo" panose="020B0609030804020204" pitchFamily="49" charset="0"/>
              </a:rPr>
              <a:t>{</a:t>
            </a:r>
            <a:r>
              <a:rPr lang="en-US" dirty="0" err="1">
                <a:solidFill>
                  <a:srgbClr val="569CD6"/>
                </a:solidFill>
                <a:latin typeface="Menlo" panose="020B0609030804020204" pitchFamily="49" charset="0"/>
              </a:rPr>
              <a:t>this</a:t>
            </a:r>
            <a:r>
              <a:rPr lang="en-US" dirty="0" err="1">
                <a:solidFill>
                  <a:srgbClr val="D4D4D4"/>
                </a:solidFill>
                <a:latin typeface="Menlo" panose="020B0609030804020204" pitchFamily="49" charset="0"/>
              </a:rPr>
              <a:t>.</a:t>
            </a:r>
            <a:r>
              <a:rPr lang="en-US" dirty="0" err="1">
                <a:solidFill>
                  <a:srgbClr val="9CDCFE"/>
                </a:solidFill>
                <a:latin typeface="Menlo" panose="020B0609030804020204" pitchFamily="49" charset="0"/>
              </a:rPr>
              <a:t>onDecrement</a:t>
            </a:r>
            <a:r>
              <a:rPr lang="en-US" dirty="0">
                <a:solidFill>
                  <a:srgbClr val="569CD6"/>
                </a:solidFill>
                <a:latin typeface="Menlo" panose="020B0609030804020204" pitchFamily="49" charset="0"/>
              </a:rPr>
              <a:t>}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>
                <a:solidFill>
                  <a:srgbClr val="808080"/>
                </a:solidFill>
                <a:latin typeface="Menlo" panose="020B0609030804020204" pitchFamily="49" charset="0"/>
              </a:rPr>
              <a:t>/&gt;</a:t>
            </a:r>
            <a:endParaRPr lang="en-US" dirty="0">
              <a:solidFill>
                <a:srgbClr val="D4D4D4"/>
              </a:solidFill>
              <a:latin typeface="Menlo" panose="020B0609030804020204" pitchFamily="49" charset="0"/>
            </a:endParaRP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                </a:t>
            </a:r>
            <a:r>
              <a:rPr lang="en-US" dirty="0">
                <a:solidFill>
                  <a:srgbClr val="808080"/>
                </a:solidFill>
                <a:latin typeface="Menlo" panose="020B0609030804020204" pitchFamily="49" charset="0"/>
              </a:rPr>
              <a:t>&lt;/</a:t>
            </a:r>
            <a:r>
              <a:rPr lang="en-US" dirty="0">
                <a:solidFill>
                  <a:srgbClr val="4EC9B0"/>
                </a:solidFill>
                <a:latin typeface="Menlo" panose="020B0609030804020204" pitchFamily="49" charset="0"/>
              </a:rPr>
              <a:t>View</a:t>
            </a:r>
            <a:r>
              <a:rPr lang="en-US" dirty="0">
                <a:solidFill>
                  <a:srgbClr val="808080"/>
                </a:solidFill>
                <a:latin typeface="Menlo" panose="020B0609030804020204" pitchFamily="49" charset="0"/>
              </a:rPr>
              <a:t>&gt;</a:t>
            </a:r>
            <a:endParaRPr lang="en-US" dirty="0">
              <a:solidFill>
                <a:srgbClr val="D4D4D4"/>
              </a:solidFill>
              <a:latin typeface="Menlo" panose="020B0609030804020204" pitchFamily="49" charset="0"/>
            </a:endParaRP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                </a:t>
            </a:r>
            <a:r>
              <a:rPr lang="en-US" dirty="0">
                <a:solidFill>
                  <a:srgbClr val="808080"/>
                </a:solidFill>
                <a:latin typeface="Menlo" panose="020B0609030804020204" pitchFamily="49" charset="0"/>
              </a:rPr>
              <a:t>&lt;</a:t>
            </a:r>
            <a:r>
              <a:rPr lang="en-US" dirty="0">
                <a:solidFill>
                  <a:srgbClr val="4EC9B0"/>
                </a:solidFill>
                <a:latin typeface="Menlo" panose="020B0609030804020204" pitchFamily="49" charset="0"/>
              </a:rPr>
              <a:t>View</a:t>
            </a:r>
            <a:r>
              <a:rPr lang="en-US" dirty="0">
                <a:solidFill>
                  <a:srgbClr val="808080"/>
                </a:solidFill>
                <a:latin typeface="Menlo" panose="020B0609030804020204" pitchFamily="49" charset="0"/>
              </a:rPr>
              <a:t>&gt;</a:t>
            </a:r>
            <a:endParaRPr lang="en-US" dirty="0">
              <a:solidFill>
                <a:srgbClr val="D4D4D4"/>
              </a:solidFill>
              <a:latin typeface="Menlo" panose="020B0609030804020204" pitchFamily="49" charset="0"/>
            </a:endParaRP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                    </a:t>
            </a:r>
            <a:r>
              <a:rPr lang="en-US" dirty="0">
                <a:solidFill>
                  <a:srgbClr val="808080"/>
                </a:solidFill>
                <a:latin typeface="Menlo" panose="020B0609030804020204" pitchFamily="49" charset="0"/>
              </a:rPr>
              <a:t>&lt;</a:t>
            </a:r>
            <a:r>
              <a:rPr lang="en-US" dirty="0">
                <a:solidFill>
                  <a:srgbClr val="4EC9B0"/>
                </a:solidFill>
                <a:latin typeface="Menlo" panose="020B0609030804020204" pitchFamily="49" charset="0"/>
              </a:rPr>
              <a:t>Button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>
                <a:solidFill>
                  <a:srgbClr val="9CDCFE"/>
                </a:solidFill>
                <a:latin typeface="Menlo" panose="020B0609030804020204" pitchFamily="49" charset="0"/>
              </a:rPr>
              <a:t>title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=</a:t>
            </a:r>
            <a:r>
              <a:rPr lang="en-US" dirty="0">
                <a:solidFill>
                  <a:srgbClr val="CE9178"/>
                </a:solidFill>
                <a:latin typeface="Menlo" panose="020B0609030804020204" pitchFamily="49" charset="0"/>
              </a:rPr>
              <a:t>"+"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 err="1">
                <a:solidFill>
                  <a:srgbClr val="9CDCFE"/>
                </a:solidFill>
                <a:latin typeface="Menlo" panose="020B0609030804020204" pitchFamily="49" charset="0"/>
              </a:rPr>
              <a:t>onPress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=</a:t>
            </a:r>
            <a:r>
              <a:rPr lang="en-US" dirty="0">
                <a:solidFill>
                  <a:srgbClr val="569CD6"/>
                </a:solidFill>
                <a:latin typeface="Menlo" panose="020B0609030804020204" pitchFamily="49" charset="0"/>
              </a:rPr>
              <a:t>{</a:t>
            </a:r>
            <a:r>
              <a:rPr lang="en-US" dirty="0" err="1">
                <a:solidFill>
                  <a:srgbClr val="569CD6"/>
                </a:solidFill>
                <a:latin typeface="Menlo" panose="020B0609030804020204" pitchFamily="49" charset="0"/>
              </a:rPr>
              <a:t>this</a:t>
            </a:r>
            <a:r>
              <a:rPr lang="en-US" dirty="0" err="1">
                <a:solidFill>
                  <a:srgbClr val="D4D4D4"/>
                </a:solidFill>
                <a:latin typeface="Menlo" panose="020B0609030804020204" pitchFamily="49" charset="0"/>
              </a:rPr>
              <a:t>.</a:t>
            </a:r>
            <a:r>
              <a:rPr lang="en-US" dirty="0" err="1">
                <a:solidFill>
                  <a:srgbClr val="9CDCFE"/>
                </a:solidFill>
                <a:latin typeface="Menlo" panose="020B0609030804020204" pitchFamily="49" charset="0"/>
              </a:rPr>
              <a:t>onIcrement</a:t>
            </a:r>
            <a:r>
              <a:rPr lang="en-US" dirty="0">
                <a:solidFill>
                  <a:srgbClr val="569CD6"/>
                </a:solidFill>
                <a:latin typeface="Menlo" panose="020B0609030804020204" pitchFamily="49" charset="0"/>
              </a:rPr>
              <a:t>}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>
                <a:solidFill>
                  <a:srgbClr val="808080"/>
                </a:solidFill>
                <a:latin typeface="Menlo" panose="020B0609030804020204" pitchFamily="49" charset="0"/>
              </a:rPr>
              <a:t>/&gt;</a:t>
            </a:r>
            <a:endParaRPr lang="en-US" dirty="0">
              <a:solidFill>
                <a:srgbClr val="D4D4D4"/>
              </a:solidFill>
              <a:latin typeface="Menlo" panose="020B0609030804020204" pitchFamily="49" charset="0"/>
            </a:endParaRP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                </a:t>
            </a:r>
            <a:r>
              <a:rPr lang="en-US" dirty="0">
                <a:solidFill>
                  <a:srgbClr val="808080"/>
                </a:solidFill>
                <a:latin typeface="Menlo" panose="020B0609030804020204" pitchFamily="49" charset="0"/>
              </a:rPr>
              <a:t>&lt;/</a:t>
            </a:r>
            <a:r>
              <a:rPr lang="en-US" dirty="0">
                <a:solidFill>
                  <a:srgbClr val="4EC9B0"/>
                </a:solidFill>
                <a:latin typeface="Menlo" panose="020B0609030804020204" pitchFamily="49" charset="0"/>
              </a:rPr>
              <a:t>View</a:t>
            </a:r>
            <a:r>
              <a:rPr lang="en-US" dirty="0">
                <a:solidFill>
                  <a:srgbClr val="808080"/>
                </a:solidFill>
                <a:latin typeface="Menlo" panose="020B0609030804020204" pitchFamily="49" charset="0"/>
              </a:rPr>
              <a:t>&gt;</a:t>
            </a:r>
            <a:endParaRPr lang="en-US" dirty="0">
              <a:solidFill>
                <a:srgbClr val="D4D4D4"/>
              </a:solidFill>
              <a:latin typeface="Menlo" panose="020B0609030804020204" pitchFamily="49" charset="0"/>
            </a:endParaRP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            </a:t>
            </a:r>
            <a:r>
              <a:rPr lang="en-US" dirty="0">
                <a:solidFill>
                  <a:srgbClr val="808080"/>
                </a:solidFill>
                <a:latin typeface="Menlo" panose="020B0609030804020204" pitchFamily="49" charset="0"/>
              </a:rPr>
              <a:t>&lt;/</a:t>
            </a:r>
            <a:r>
              <a:rPr lang="en-US" dirty="0">
                <a:solidFill>
                  <a:srgbClr val="4EC9B0"/>
                </a:solidFill>
                <a:latin typeface="Menlo" panose="020B0609030804020204" pitchFamily="49" charset="0"/>
              </a:rPr>
              <a:t>View</a:t>
            </a:r>
            <a:r>
              <a:rPr lang="en-US" dirty="0">
                <a:solidFill>
                  <a:srgbClr val="808080"/>
                </a:solidFill>
                <a:latin typeface="Menlo" panose="020B0609030804020204" pitchFamily="49" charset="0"/>
              </a:rPr>
              <a:t>&gt;</a:t>
            </a:r>
            <a:endParaRPr lang="en-US" dirty="0">
              <a:solidFill>
                <a:srgbClr val="D4D4D4"/>
              </a:solidFill>
              <a:latin typeface="Menlo" panose="020B0609030804020204" pitchFamily="49" charset="0"/>
            </a:endParaRP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        </a:t>
            </a:r>
            <a:r>
              <a:rPr lang="en-US" dirty="0">
                <a:solidFill>
                  <a:srgbClr val="808080"/>
                </a:solidFill>
                <a:latin typeface="Menlo" panose="020B0609030804020204" pitchFamily="49" charset="0"/>
              </a:rPr>
              <a:t>&lt;/</a:t>
            </a:r>
            <a:r>
              <a:rPr lang="en-US" dirty="0">
                <a:solidFill>
                  <a:srgbClr val="4EC9B0"/>
                </a:solidFill>
                <a:latin typeface="Menlo" panose="020B0609030804020204" pitchFamily="49" charset="0"/>
              </a:rPr>
              <a:t>View</a:t>
            </a:r>
            <a:r>
              <a:rPr lang="en-US" dirty="0">
                <a:solidFill>
                  <a:srgbClr val="808080"/>
                </a:solidFill>
                <a:latin typeface="Menlo" panose="020B0609030804020204" pitchFamily="49" charset="0"/>
              </a:rPr>
              <a:t>&gt;</a:t>
            </a:r>
            <a:endParaRPr lang="en-US" dirty="0">
              <a:solidFill>
                <a:srgbClr val="D4D4D4"/>
              </a:solidFill>
              <a:latin typeface="Menlo" panose="020B0609030804020204" pitchFamily="49" charset="0"/>
            </a:endParaRP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    );</a:t>
            </a: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}</a:t>
            </a:r>
          </a:p>
        </p:txBody>
      </p:sp>
    </p:spTree>
    <p:extLst>
      <p:ext uri="{BB962C8B-B14F-4D97-AF65-F5344CB8AC3E}">
        <p14:creationId xmlns:p14="http://schemas.microsoft.com/office/powerpoint/2010/main" val="6886353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33859-DE76-F149-8724-6324A9E6F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React N – Redux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AF31C8D-3B3C-DF43-A5CA-FD4EA1A1E4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04119" y="1205500"/>
            <a:ext cx="6587881" cy="535677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EED2D8-41E0-4342-BC71-114AB64B6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A91C59-6C8A-314D-B0EC-C04B9AF3D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95" y="1925049"/>
            <a:ext cx="5563824" cy="338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2512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A4F35-FE83-B54A-BCE7-0636F81EE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React N – Redux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AF61B3E-B4D3-0841-99F8-CA5DE49636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44879" y="1691296"/>
            <a:ext cx="5594349" cy="419576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D75743-1EFF-0A48-8AE4-FB6049477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31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57F684-B9E0-274D-B755-B98C914857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536" y="1755840"/>
            <a:ext cx="5698768" cy="384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383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60974-CA93-2C47-B0FB-C97BDF684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React N – Redux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299E58-D14F-6D4E-B463-9CBD0DCA8E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Recap</a:t>
            </a:r>
          </a:p>
          <a:p>
            <a:pPr lvl="1"/>
            <a:r>
              <a:rPr lang="en-US" dirty="0"/>
              <a:t>State is immutable! Make a deep copy of existing state, modify it and store back in stack of states.</a:t>
            </a:r>
            <a:br>
              <a:rPr lang="en-US" dirty="0"/>
            </a:br>
            <a:r>
              <a:rPr lang="en-US" dirty="0"/>
              <a:t>[tate-3, state-2, state-1, state-current]</a:t>
            </a:r>
          </a:p>
          <a:p>
            <a:pPr lvl="1"/>
            <a:r>
              <a:rPr lang="en-US" dirty="0"/>
              <a:t>Simple flow in Redux (no side effects)</a:t>
            </a:r>
          </a:p>
          <a:p>
            <a:pPr lvl="2"/>
            <a:r>
              <a:rPr lang="en-US" dirty="0"/>
              <a:t>You need to update state (user does something in UI for example)</a:t>
            </a:r>
          </a:p>
          <a:p>
            <a:pPr lvl="2"/>
            <a:r>
              <a:rPr lang="en-US" dirty="0"/>
              <a:t>Call an </a:t>
            </a:r>
            <a:r>
              <a:rPr lang="en-US" dirty="0">
                <a:highlight>
                  <a:srgbClr val="808080"/>
                </a:highlight>
              </a:rPr>
              <a:t>Action Creator</a:t>
            </a:r>
            <a:r>
              <a:rPr lang="en-US" dirty="0"/>
              <a:t>, giving it necessary data to modify state</a:t>
            </a:r>
          </a:p>
          <a:p>
            <a:pPr lvl="2"/>
            <a:r>
              <a:rPr lang="en-US" dirty="0"/>
              <a:t>Receive an </a:t>
            </a:r>
            <a:r>
              <a:rPr lang="en-US" dirty="0">
                <a:highlight>
                  <a:srgbClr val="808080"/>
                </a:highlight>
              </a:rPr>
              <a:t>Action</a:t>
            </a:r>
            <a:r>
              <a:rPr lang="en-US" dirty="0"/>
              <a:t>, </a:t>
            </a:r>
            <a:r>
              <a:rPr lang="en-US" dirty="0">
                <a:highlight>
                  <a:srgbClr val="808080"/>
                </a:highlight>
              </a:rPr>
              <a:t>Dispatch</a:t>
            </a:r>
            <a:r>
              <a:rPr lang="en-US" dirty="0"/>
              <a:t> it to Store</a:t>
            </a:r>
          </a:p>
          <a:p>
            <a:pPr lvl="2"/>
            <a:r>
              <a:rPr lang="en-US" dirty="0"/>
              <a:t>Store calls </a:t>
            </a:r>
            <a:r>
              <a:rPr lang="en-US" dirty="0">
                <a:highlight>
                  <a:srgbClr val="808080"/>
                </a:highlight>
              </a:rPr>
              <a:t>Reducer</a:t>
            </a:r>
            <a:r>
              <a:rPr lang="en-US" dirty="0"/>
              <a:t> – giving it your </a:t>
            </a:r>
            <a:r>
              <a:rPr lang="en-US" dirty="0">
                <a:highlight>
                  <a:srgbClr val="808080"/>
                </a:highlight>
              </a:rPr>
              <a:t>Action</a:t>
            </a:r>
            <a:r>
              <a:rPr lang="en-US" dirty="0"/>
              <a:t> and </a:t>
            </a:r>
            <a:r>
              <a:rPr lang="en-US" dirty="0">
                <a:highlight>
                  <a:srgbClr val="808080"/>
                </a:highlight>
              </a:rPr>
              <a:t>Current State</a:t>
            </a:r>
          </a:p>
          <a:p>
            <a:pPr lvl="2"/>
            <a:r>
              <a:rPr lang="en-US" dirty="0"/>
              <a:t>Reducer produces </a:t>
            </a:r>
            <a:r>
              <a:rPr lang="en-US" dirty="0">
                <a:highlight>
                  <a:srgbClr val="808080"/>
                </a:highlight>
              </a:rPr>
              <a:t>New State</a:t>
            </a:r>
            <a:r>
              <a:rPr lang="en-US" dirty="0"/>
              <a:t>, returns it to Store</a:t>
            </a:r>
          </a:p>
          <a:p>
            <a:pPr lvl="2"/>
            <a:r>
              <a:rPr lang="en-US" dirty="0"/>
              <a:t>Store puts new state somewhere and informs all the subscribed Views of </a:t>
            </a:r>
            <a:r>
              <a:rPr lang="en-US" dirty="0">
                <a:highlight>
                  <a:srgbClr val="808080"/>
                </a:highlight>
              </a:rPr>
              <a:t>New state</a:t>
            </a:r>
            <a:r>
              <a:rPr lang="en-US" dirty="0"/>
              <a:t> (or </a:t>
            </a:r>
            <a:r>
              <a:rPr lang="en-US" dirty="0">
                <a:highlight>
                  <a:srgbClr val="808080"/>
                </a:highlight>
              </a:rPr>
              <a:t>Sub-state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Update Views with new state/sub-state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52B0B8-A2DE-4B46-9893-92A789B10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3680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A4230-EEC7-2044-AEFA-FFF0AD02D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React N – Redux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AB4FE-F5D6-704C-951D-9774D58151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THE END!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37FBEE-A49A-474A-BB23-DCB9D61E5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7698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431B2-61D4-5D46-9497-E09D438F7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React N – State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9E022-BF8D-CD48-AD09-358F4ACA00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9"/>
            <a:ext cx="2538385" cy="825454"/>
          </a:xfrm>
        </p:spPr>
        <p:txBody>
          <a:bodyPr/>
          <a:lstStyle/>
          <a:p>
            <a:r>
              <a:rPr lang="en-US" dirty="0"/>
              <a:t>Callbacks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B5CA4D-FA59-EC44-B6FB-444103E5B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0D5AA95-B9FB-5D4F-9A97-960AE54B9426}"/>
              </a:ext>
            </a:extLst>
          </p:cNvPr>
          <p:cNvSpPr/>
          <p:nvPr/>
        </p:nvSpPr>
        <p:spPr>
          <a:xfrm>
            <a:off x="455876" y="3578087"/>
            <a:ext cx="4458030" cy="3097198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34BB45-9AEF-7044-9C40-022FFC5DF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74" y="3515411"/>
            <a:ext cx="3492500" cy="3009900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22FCF32-AC72-5C4D-856A-32A4070A9375}"/>
              </a:ext>
            </a:extLst>
          </p:cNvPr>
          <p:cNvSpPr/>
          <p:nvPr/>
        </p:nvSpPr>
        <p:spPr>
          <a:xfrm>
            <a:off x="7021002" y="3498408"/>
            <a:ext cx="4715124" cy="3176877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5EE0EF-A1F3-9A47-8568-2D00CF065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5928" y="3665386"/>
            <a:ext cx="4445000" cy="30099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9BED362-4D45-E547-A8DD-FB905B6932C7}"/>
              </a:ext>
            </a:extLst>
          </p:cNvPr>
          <p:cNvSpPr txBox="1">
            <a:spLocks/>
          </p:cNvSpPr>
          <p:nvPr/>
        </p:nvSpPr>
        <p:spPr>
          <a:xfrm>
            <a:off x="7281112" y="2071629"/>
            <a:ext cx="3477003" cy="8254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/>
              <a:t>Context API/Redux</a:t>
            </a:r>
          </a:p>
        </p:txBody>
      </p:sp>
    </p:spTree>
    <p:extLst>
      <p:ext uri="{BB962C8B-B14F-4D97-AF65-F5344CB8AC3E}">
        <p14:creationId xmlns:p14="http://schemas.microsoft.com/office/powerpoint/2010/main" val="1355463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431B2-61D4-5D46-9497-E09D438F7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React N – State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9E022-BF8D-CD48-AD09-358F4ACA00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Global/Context API vs Prop Drilling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B5CA4D-FA59-EC44-B6FB-444103E5B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F1A7F2-80C1-7D4A-99EA-4B6CA7C1B2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682" y="2826327"/>
            <a:ext cx="8067579" cy="342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2227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487AA-C843-B148-B1F7-0C75E6434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React N – Context API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C7A02C-213C-7C46-9E86-D5E7A54E1F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to Use Context</a:t>
            </a:r>
          </a:p>
          <a:p>
            <a:pPr lvl="1"/>
            <a:r>
              <a:rPr lang="en-US" dirty="0"/>
              <a:t>Context is designed to share data that can be considered “global” for a tree (or subtree) of React components</a:t>
            </a:r>
          </a:p>
          <a:p>
            <a:pPr lvl="1"/>
            <a:r>
              <a:rPr lang="en-US" dirty="0"/>
              <a:t>Context is primarily used when some data needs to be accessible by many components at different nesting levels.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AC3AFD-F582-2943-834E-BE54B7944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855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E0E5E-37C7-AE4A-B476-5EBC4AF7D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React N – Context API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622FC4-9EEB-A44E-B39D-FF59CB9C62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1088688" cy="4195481"/>
          </a:xfrm>
        </p:spPr>
        <p:txBody>
          <a:bodyPr/>
          <a:lstStyle/>
          <a:p>
            <a:r>
              <a:rPr lang="en-US" dirty="0"/>
              <a:t>export const </a:t>
            </a:r>
            <a:r>
              <a:rPr lang="en-US" dirty="0" err="1"/>
              <a:t>AppContext</a:t>
            </a:r>
            <a:r>
              <a:rPr lang="en-US" dirty="0"/>
              <a:t> = </a:t>
            </a:r>
            <a:r>
              <a:rPr lang="en-US" dirty="0" err="1"/>
              <a:t>React.createContext</a:t>
            </a:r>
            <a:r>
              <a:rPr lang="en-US" dirty="0"/>
              <a:t>&lt;</a:t>
            </a:r>
            <a:r>
              <a:rPr lang="en-US" dirty="0" err="1"/>
              <a:t>IAppContext</a:t>
            </a:r>
            <a:r>
              <a:rPr lang="en-US" dirty="0"/>
              <a:t>&gt;(</a:t>
            </a:r>
            <a:r>
              <a:rPr lang="en-US" dirty="0" err="1"/>
              <a:t>defaultValue</a:t>
            </a:r>
            <a:r>
              <a:rPr lang="en-US" dirty="0"/>
              <a:t>);</a:t>
            </a:r>
          </a:p>
          <a:p>
            <a:pPr lvl="1"/>
            <a:r>
              <a:rPr lang="en-US" dirty="0"/>
              <a:t>Creates context (state) object</a:t>
            </a:r>
          </a:p>
          <a:p>
            <a:endParaRPr lang="en-US" dirty="0"/>
          </a:p>
          <a:p>
            <a:r>
              <a:rPr lang="en-US" dirty="0"/>
              <a:t>Also creates Provider and Consumer</a:t>
            </a:r>
            <a:br>
              <a:rPr lang="en-US" dirty="0"/>
            </a:br>
            <a:br>
              <a:rPr lang="en-US" dirty="0"/>
            </a:br>
            <a:r>
              <a:rPr lang="en-US" dirty="0"/>
              <a:t>export const </a:t>
            </a:r>
            <a:r>
              <a:rPr lang="en-US" dirty="0" err="1"/>
              <a:t>AppContextProvider</a:t>
            </a:r>
            <a:r>
              <a:rPr lang="en-US" dirty="0"/>
              <a:t> = </a:t>
            </a:r>
            <a:r>
              <a:rPr lang="en-US" dirty="0" err="1"/>
              <a:t>AppContext.Provider</a:t>
            </a:r>
            <a:r>
              <a:rPr lang="en-US" dirty="0"/>
              <a:t>;</a:t>
            </a:r>
            <a:br>
              <a:rPr lang="en-US" dirty="0"/>
            </a:br>
            <a:r>
              <a:rPr lang="en-US" dirty="0"/>
              <a:t>export const </a:t>
            </a:r>
            <a:r>
              <a:rPr lang="en-US" dirty="0" err="1"/>
              <a:t>AppContextConsumer</a:t>
            </a:r>
            <a:r>
              <a:rPr lang="en-US" dirty="0"/>
              <a:t> = </a:t>
            </a:r>
            <a:r>
              <a:rPr lang="en-US" dirty="0" err="1"/>
              <a:t>AppContext.Consumer</a:t>
            </a:r>
            <a:r>
              <a:rPr lang="en-US" dirty="0"/>
              <a:t>;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A5C82E-5DF1-C842-9133-DA29C5B68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278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E0E5E-37C7-AE4A-B476-5EBC4AF7D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React N – Context API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622FC4-9EEB-A44E-B39D-FF59CB9C62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9018698" cy="4538713"/>
          </a:xfrm>
        </p:spPr>
        <p:txBody>
          <a:bodyPr>
            <a:normAutofit/>
          </a:bodyPr>
          <a:lstStyle/>
          <a:p>
            <a:r>
              <a:rPr lang="en-US" dirty="0"/>
              <a:t>Context Provider</a:t>
            </a:r>
          </a:p>
          <a:p>
            <a:pPr lvl="1"/>
            <a:r>
              <a:rPr lang="en-US" dirty="0"/>
              <a:t>Every Context object comes with a Provider React component that allows consuming components to subscribe to context changes.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 err="1"/>
              <a:t>defaultValue</a:t>
            </a:r>
            <a:r>
              <a:rPr lang="en-US" dirty="0"/>
              <a:t> from </a:t>
            </a:r>
            <a:r>
              <a:rPr lang="en-US" dirty="0" err="1"/>
              <a:t>createContext</a:t>
            </a:r>
            <a:r>
              <a:rPr lang="en-US" dirty="0"/>
              <a:t> is only used, when provider is not found!</a:t>
            </a:r>
          </a:p>
          <a:p>
            <a:pPr lvl="1"/>
            <a:r>
              <a:rPr lang="en-US" dirty="0"/>
              <a:t>All consumers that are descendants of a Provider will re-render whenever the Provider’s </a:t>
            </a:r>
            <a:r>
              <a:rPr lang="en-US" b="1" dirty="0"/>
              <a:t>value prop changes</a:t>
            </a:r>
            <a:r>
              <a:rPr lang="en-US" dirty="0"/>
              <a:t>. (same algorithm as </a:t>
            </a:r>
            <a:r>
              <a:rPr lang="en-US" dirty="0" err="1"/>
              <a:t>Object.is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A5C82E-5DF1-C842-9133-DA29C5B68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8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9F06F7-1646-194D-86AE-F5B9D687F219}"/>
              </a:ext>
            </a:extLst>
          </p:cNvPr>
          <p:cNvSpPr txBox="1"/>
          <p:nvPr/>
        </p:nvSpPr>
        <p:spPr>
          <a:xfrm>
            <a:off x="3959750" y="3238169"/>
            <a:ext cx="8054671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DCDCAA"/>
                </a:solidFill>
                <a:latin typeface="Menlo" panose="020B0609030804020204" pitchFamily="49" charset="0"/>
              </a:rPr>
              <a:t>render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() {</a:t>
            </a: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</a:t>
            </a:r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return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(</a:t>
            </a: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  </a:t>
            </a:r>
            <a:r>
              <a:rPr lang="en-US" dirty="0">
                <a:solidFill>
                  <a:srgbClr val="808080"/>
                </a:solidFill>
                <a:latin typeface="Menlo" panose="020B0609030804020204" pitchFamily="49" charset="0"/>
              </a:rPr>
              <a:t>&lt;</a:t>
            </a:r>
            <a:r>
              <a:rPr lang="en-US" dirty="0" err="1">
                <a:solidFill>
                  <a:srgbClr val="4EC9B0"/>
                </a:solidFill>
                <a:latin typeface="Menlo" panose="020B0609030804020204" pitchFamily="49" charset="0"/>
              </a:rPr>
              <a:t>AppContextProvider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>
                <a:solidFill>
                  <a:srgbClr val="9CDCFE"/>
                </a:solidFill>
                <a:latin typeface="Menlo" panose="020B0609030804020204" pitchFamily="49" charset="0"/>
              </a:rPr>
              <a:t>value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=</a:t>
            </a:r>
            <a:r>
              <a:rPr lang="en-US" dirty="0">
                <a:solidFill>
                  <a:srgbClr val="569CD6"/>
                </a:solidFill>
                <a:latin typeface="Menlo" panose="020B0609030804020204" pitchFamily="49" charset="0"/>
              </a:rPr>
              <a:t>{</a:t>
            </a:r>
            <a:r>
              <a:rPr lang="en-US" dirty="0" err="1">
                <a:solidFill>
                  <a:srgbClr val="569CD6"/>
                </a:solidFill>
                <a:latin typeface="Menlo" panose="020B0609030804020204" pitchFamily="49" charset="0"/>
              </a:rPr>
              <a:t>this</a:t>
            </a:r>
            <a:r>
              <a:rPr lang="en-US" dirty="0" err="1">
                <a:solidFill>
                  <a:srgbClr val="D4D4D4"/>
                </a:solidFill>
                <a:latin typeface="Menlo" panose="020B0609030804020204" pitchFamily="49" charset="0"/>
              </a:rPr>
              <a:t>.</a:t>
            </a:r>
            <a:r>
              <a:rPr lang="en-US" dirty="0" err="1">
                <a:solidFill>
                  <a:srgbClr val="9CDCFE"/>
                </a:solidFill>
                <a:latin typeface="Menlo" panose="020B0609030804020204" pitchFamily="49" charset="0"/>
              </a:rPr>
              <a:t>state</a:t>
            </a:r>
            <a:r>
              <a:rPr lang="en-US" dirty="0">
                <a:solidFill>
                  <a:srgbClr val="569CD6"/>
                </a:solidFill>
                <a:latin typeface="Menlo" panose="020B0609030804020204" pitchFamily="49" charset="0"/>
              </a:rPr>
              <a:t>}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>
                <a:solidFill>
                  <a:srgbClr val="808080"/>
                </a:solidFill>
                <a:latin typeface="Menlo" panose="020B0609030804020204" pitchFamily="49" charset="0"/>
              </a:rPr>
              <a:t>&gt;</a:t>
            </a:r>
            <a:endParaRPr lang="en-US" dirty="0">
              <a:solidFill>
                <a:srgbClr val="D4D4D4"/>
              </a:solidFill>
              <a:latin typeface="Menlo" panose="020B0609030804020204" pitchFamily="49" charset="0"/>
            </a:endParaRP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    </a:t>
            </a:r>
            <a:r>
              <a:rPr lang="en-US" dirty="0">
                <a:solidFill>
                  <a:srgbClr val="808080"/>
                </a:solidFill>
                <a:latin typeface="Menlo" panose="020B0609030804020204" pitchFamily="49" charset="0"/>
              </a:rPr>
              <a:t>&lt;</a:t>
            </a:r>
            <a:r>
              <a:rPr lang="en-US" dirty="0">
                <a:solidFill>
                  <a:srgbClr val="4EC9B0"/>
                </a:solidFill>
                <a:latin typeface="Menlo" panose="020B0609030804020204" pitchFamily="49" charset="0"/>
              </a:rPr>
              <a:t>View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>
                <a:solidFill>
                  <a:srgbClr val="9CDCFE"/>
                </a:solidFill>
                <a:latin typeface="Menlo" panose="020B0609030804020204" pitchFamily="49" charset="0"/>
              </a:rPr>
              <a:t>style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=</a:t>
            </a:r>
            <a:r>
              <a:rPr lang="en-US" dirty="0">
                <a:solidFill>
                  <a:srgbClr val="569CD6"/>
                </a:solidFill>
                <a:latin typeface="Menlo" panose="020B0609030804020204" pitchFamily="49" charset="0"/>
              </a:rPr>
              <a:t>{</a:t>
            </a:r>
            <a:r>
              <a:rPr lang="en-US" dirty="0" err="1">
                <a:solidFill>
                  <a:srgbClr val="9CDCFE"/>
                </a:solidFill>
                <a:latin typeface="Menlo" panose="020B0609030804020204" pitchFamily="49" charset="0"/>
              </a:rPr>
              <a:t>styles</a:t>
            </a:r>
            <a:r>
              <a:rPr lang="en-US" dirty="0" err="1">
                <a:solidFill>
                  <a:srgbClr val="D4D4D4"/>
                </a:solidFill>
                <a:latin typeface="Menlo" panose="020B0609030804020204" pitchFamily="49" charset="0"/>
              </a:rPr>
              <a:t>.</a:t>
            </a:r>
            <a:r>
              <a:rPr lang="en-US" dirty="0" err="1">
                <a:solidFill>
                  <a:srgbClr val="9CDCFE"/>
                </a:solidFill>
                <a:latin typeface="Menlo" panose="020B0609030804020204" pitchFamily="49" charset="0"/>
              </a:rPr>
              <a:t>main</a:t>
            </a:r>
            <a:r>
              <a:rPr lang="en-US" dirty="0">
                <a:solidFill>
                  <a:srgbClr val="569CD6"/>
                </a:solidFill>
                <a:latin typeface="Menlo" panose="020B0609030804020204" pitchFamily="49" charset="0"/>
              </a:rPr>
              <a:t>}</a:t>
            </a:r>
            <a:r>
              <a:rPr lang="en-US" dirty="0">
                <a:solidFill>
                  <a:srgbClr val="808080"/>
                </a:solidFill>
                <a:latin typeface="Menlo" panose="020B0609030804020204" pitchFamily="49" charset="0"/>
              </a:rPr>
              <a:t>&gt;</a:t>
            </a:r>
            <a:endParaRPr lang="en-US" dirty="0">
              <a:solidFill>
                <a:srgbClr val="D4D4D4"/>
              </a:solidFill>
              <a:latin typeface="Menlo" panose="020B0609030804020204" pitchFamily="49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2498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E0E5E-37C7-AE4A-B476-5EBC4AF7D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React N – Context API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622FC4-9EEB-A44E-B39D-FF59CB9C62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3935896"/>
            <a:ext cx="8946541" cy="2510624"/>
          </a:xfrm>
        </p:spPr>
        <p:txBody>
          <a:bodyPr/>
          <a:lstStyle/>
          <a:p>
            <a:r>
              <a:rPr lang="en-US" dirty="0"/>
              <a:t>Context Consumer</a:t>
            </a:r>
          </a:p>
          <a:p>
            <a:pPr lvl="1"/>
            <a:r>
              <a:rPr lang="en-US" dirty="0"/>
              <a:t>A React component that subscribes to context changes.</a:t>
            </a:r>
          </a:p>
          <a:p>
            <a:pPr lvl="1"/>
            <a:r>
              <a:rPr lang="en-US" dirty="0"/>
              <a:t>The function receives the current context value and returns a React node. The value argument passed to the function will be equal to the value prop of the closest Provider for this context above in the tree.</a:t>
            </a:r>
          </a:p>
          <a:p>
            <a:pPr lvl="1"/>
            <a:r>
              <a:rPr lang="en-US" dirty="0"/>
              <a:t> If there is no Provider for this context above, the value argument will be equal to the </a:t>
            </a:r>
            <a:r>
              <a:rPr lang="en-US" dirty="0" err="1"/>
              <a:t>defaultValue</a:t>
            </a:r>
            <a:r>
              <a:rPr lang="en-US" dirty="0"/>
              <a:t> that was passed to </a:t>
            </a:r>
            <a:r>
              <a:rPr lang="en-US" dirty="0" err="1"/>
              <a:t>createContext</a:t>
            </a:r>
            <a:r>
              <a:rPr lang="en-US" dirty="0"/>
              <a:t>().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A5C82E-5DF1-C842-9133-DA29C5B68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9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A54228-8480-2A49-9148-A83806C2496C}"/>
              </a:ext>
            </a:extLst>
          </p:cNvPr>
          <p:cNvSpPr txBox="1"/>
          <p:nvPr/>
        </p:nvSpPr>
        <p:spPr>
          <a:xfrm>
            <a:off x="3466770" y="1263086"/>
            <a:ext cx="8619214" cy="25853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</a:t>
            </a:r>
            <a:r>
              <a:rPr lang="en-US" dirty="0">
                <a:solidFill>
                  <a:srgbClr val="DCDCAA"/>
                </a:solidFill>
                <a:latin typeface="Menlo" panose="020B0609030804020204" pitchFamily="49" charset="0"/>
              </a:rPr>
              <a:t>render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() {</a:t>
            </a: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    </a:t>
            </a:r>
            <a:r>
              <a:rPr lang="en-US" dirty="0">
                <a:solidFill>
                  <a:srgbClr val="C586C0"/>
                </a:solidFill>
                <a:latin typeface="Menlo" panose="020B0609030804020204" pitchFamily="49" charset="0"/>
              </a:rPr>
              <a:t>return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(</a:t>
            </a: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        </a:t>
            </a:r>
            <a:r>
              <a:rPr lang="en-US" dirty="0">
                <a:solidFill>
                  <a:srgbClr val="808080"/>
                </a:solidFill>
                <a:latin typeface="Menlo" panose="020B0609030804020204" pitchFamily="49" charset="0"/>
              </a:rPr>
              <a:t>&lt;</a:t>
            </a:r>
            <a:r>
              <a:rPr lang="en-US" dirty="0" err="1">
                <a:solidFill>
                  <a:srgbClr val="4EC9B0"/>
                </a:solidFill>
                <a:latin typeface="Menlo" panose="020B0609030804020204" pitchFamily="49" charset="0"/>
              </a:rPr>
              <a:t>AppContextConsumer</a:t>
            </a:r>
            <a:r>
              <a:rPr lang="en-US" dirty="0">
                <a:solidFill>
                  <a:srgbClr val="808080"/>
                </a:solidFill>
                <a:latin typeface="Menlo" panose="020B0609030804020204" pitchFamily="49" charset="0"/>
              </a:rPr>
              <a:t>&gt;</a:t>
            </a:r>
            <a:endParaRPr lang="en-US" dirty="0">
              <a:solidFill>
                <a:srgbClr val="D4D4D4"/>
              </a:solidFill>
              <a:latin typeface="Menlo" panose="020B0609030804020204" pitchFamily="49" charset="0"/>
            </a:endParaRP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            </a:t>
            </a:r>
            <a:r>
              <a:rPr lang="en-US" dirty="0">
                <a:solidFill>
                  <a:srgbClr val="569CD6"/>
                </a:solidFill>
                <a:latin typeface="Menlo" panose="020B0609030804020204" pitchFamily="49" charset="0"/>
              </a:rPr>
              <a:t>{</a:t>
            </a:r>
            <a:r>
              <a:rPr lang="en-US" dirty="0" err="1">
                <a:solidFill>
                  <a:srgbClr val="9CDCFE"/>
                </a:solidFill>
                <a:latin typeface="Menlo" panose="020B0609030804020204" pitchFamily="49" charset="0"/>
              </a:rPr>
              <a:t>appContext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>
                <a:solidFill>
                  <a:srgbClr val="569CD6"/>
                </a:solidFill>
                <a:latin typeface="Menlo" panose="020B0609030804020204" pitchFamily="49" charset="0"/>
              </a:rPr>
              <a:t>=&gt;</a:t>
            </a:r>
            <a:endParaRPr lang="en-US" dirty="0">
              <a:solidFill>
                <a:srgbClr val="D4D4D4"/>
              </a:solidFill>
              <a:latin typeface="Menlo" panose="020B0609030804020204" pitchFamily="49" charset="0"/>
            </a:endParaRP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                </a:t>
            </a:r>
            <a:r>
              <a:rPr lang="en-US" dirty="0">
                <a:solidFill>
                  <a:srgbClr val="808080"/>
                </a:solidFill>
                <a:latin typeface="Menlo" panose="020B0609030804020204" pitchFamily="49" charset="0"/>
              </a:rPr>
              <a:t>&lt;</a:t>
            </a:r>
            <a:r>
              <a:rPr lang="en-US" dirty="0">
                <a:solidFill>
                  <a:srgbClr val="4EC9B0"/>
                </a:solidFill>
                <a:latin typeface="Menlo" panose="020B0609030804020204" pitchFamily="49" charset="0"/>
              </a:rPr>
              <a:t>View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</a:t>
            </a:r>
            <a:r>
              <a:rPr lang="en-US" dirty="0">
                <a:solidFill>
                  <a:srgbClr val="9CDCFE"/>
                </a:solidFill>
                <a:latin typeface="Menlo" panose="020B0609030804020204" pitchFamily="49" charset="0"/>
              </a:rPr>
              <a:t>style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=</a:t>
            </a:r>
            <a:r>
              <a:rPr lang="en-US" dirty="0">
                <a:solidFill>
                  <a:srgbClr val="569CD6"/>
                </a:solidFill>
                <a:latin typeface="Menlo" panose="020B0609030804020204" pitchFamily="49" charset="0"/>
              </a:rPr>
              <a:t>{</a:t>
            </a:r>
            <a:r>
              <a:rPr lang="en-US" dirty="0" err="1">
                <a:solidFill>
                  <a:srgbClr val="9CDCFE"/>
                </a:solidFill>
                <a:latin typeface="Menlo" panose="020B0609030804020204" pitchFamily="49" charset="0"/>
              </a:rPr>
              <a:t>styles</a:t>
            </a:r>
            <a:r>
              <a:rPr lang="en-US" dirty="0" err="1">
                <a:solidFill>
                  <a:srgbClr val="D4D4D4"/>
                </a:solidFill>
                <a:latin typeface="Menlo" panose="020B0609030804020204" pitchFamily="49" charset="0"/>
              </a:rPr>
              <a:t>.</a:t>
            </a:r>
            <a:r>
              <a:rPr lang="en-US" dirty="0" err="1">
                <a:solidFill>
                  <a:srgbClr val="9CDCFE"/>
                </a:solidFill>
                <a:latin typeface="Menlo" panose="020B0609030804020204" pitchFamily="49" charset="0"/>
              </a:rPr>
              <a:t>mainView</a:t>
            </a:r>
            <a:r>
              <a:rPr lang="en-US" dirty="0">
                <a:solidFill>
                  <a:srgbClr val="569CD6"/>
                </a:solidFill>
                <a:latin typeface="Menlo" panose="020B0609030804020204" pitchFamily="49" charset="0"/>
              </a:rPr>
              <a:t>}</a:t>
            </a:r>
            <a:r>
              <a:rPr lang="en-US" dirty="0">
                <a:solidFill>
                  <a:srgbClr val="808080"/>
                </a:solidFill>
                <a:latin typeface="Menlo" panose="020B0609030804020204" pitchFamily="49" charset="0"/>
              </a:rPr>
              <a:t>&gt;</a:t>
            </a:r>
            <a:endParaRPr lang="en-US" dirty="0">
              <a:solidFill>
                <a:srgbClr val="D4D4D4"/>
              </a:solidFill>
              <a:latin typeface="Menlo" panose="020B0609030804020204" pitchFamily="49" charset="0"/>
            </a:endParaRP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                    </a:t>
            </a:r>
            <a:r>
              <a:rPr lang="en-US" dirty="0">
                <a:solidFill>
                  <a:srgbClr val="808080"/>
                </a:solidFill>
                <a:latin typeface="Menlo" panose="020B0609030804020204" pitchFamily="49" charset="0"/>
              </a:rPr>
              <a:t>&lt;</a:t>
            </a:r>
            <a:r>
              <a:rPr lang="en-US" dirty="0">
                <a:solidFill>
                  <a:srgbClr val="4EC9B0"/>
                </a:solidFill>
                <a:latin typeface="Menlo" panose="020B0609030804020204" pitchFamily="49" charset="0"/>
              </a:rPr>
              <a:t>Text</a:t>
            </a:r>
            <a:r>
              <a:rPr lang="en-US" dirty="0">
                <a:solidFill>
                  <a:srgbClr val="808080"/>
                </a:solidFill>
                <a:latin typeface="Menlo" panose="020B0609030804020204" pitchFamily="49" charset="0"/>
              </a:rPr>
              <a:t>&gt;</a:t>
            </a:r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Board </a:t>
            </a:r>
            <a:r>
              <a:rPr lang="en-US" dirty="0">
                <a:solidFill>
                  <a:srgbClr val="569CD6"/>
                </a:solidFill>
                <a:latin typeface="Menlo" panose="020B0609030804020204" pitchFamily="49" charset="0"/>
              </a:rPr>
              <a:t>{</a:t>
            </a:r>
            <a:r>
              <a:rPr lang="en-US" dirty="0" err="1">
                <a:solidFill>
                  <a:srgbClr val="9CDCFE"/>
                </a:solidFill>
                <a:latin typeface="Menlo" panose="020B0609030804020204" pitchFamily="49" charset="0"/>
              </a:rPr>
              <a:t>appContext</a:t>
            </a:r>
            <a:r>
              <a:rPr lang="en-US" dirty="0" err="1">
                <a:solidFill>
                  <a:srgbClr val="D4D4D4"/>
                </a:solidFill>
                <a:latin typeface="Menlo" panose="020B0609030804020204" pitchFamily="49" charset="0"/>
              </a:rPr>
              <a:t>.</a:t>
            </a:r>
            <a:r>
              <a:rPr lang="en-US" dirty="0" err="1">
                <a:solidFill>
                  <a:srgbClr val="9CDCFE"/>
                </a:solidFill>
                <a:latin typeface="Menlo" panose="020B0609030804020204" pitchFamily="49" charset="0"/>
              </a:rPr>
              <a:t>moves</a:t>
            </a:r>
            <a:r>
              <a:rPr lang="en-US" dirty="0">
                <a:solidFill>
                  <a:srgbClr val="569CD6"/>
                </a:solidFill>
                <a:latin typeface="Menlo" panose="020B0609030804020204" pitchFamily="49" charset="0"/>
              </a:rPr>
              <a:t>}</a:t>
            </a:r>
            <a:r>
              <a:rPr lang="en-US" dirty="0">
                <a:solidFill>
                  <a:srgbClr val="808080"/>
                </a:solidFill>
                <a:latin typeface="Menlo" panose="020B0609030804020204" pitchFamily="49" charset="0"/>
              </a:rPr>
              <a:t>&lt;/</a:t>
            </a:r>
            <a:r>
              <a:rPr lang="en-US" dirty="0">
                <a:solidFill>
                  <a:srgbClr val="4EC9B0"/>
                </a:solidFill>
                <a:latin typeface="Menlo" panose="020B0609030804020204" pitchFamily="49" charset="0"/>
              </a:rPr>
              <a:t>Text</a:t>
            </a:r>
            <a:r>
              <a:rPr lang="en-US" dirty="0">
                <a:solidFill>
                  <a:srgbClr val="808080"/>
                </a:solidFill>
                <a:latin typeface="Menlo" panose="020B0609030804020204" pitchFamily="49" charset="0"/>
              </a:rPr>
              <a:t>&gt;</a:t>
            </a:r>
            <a:endParaRPr lang="en-US" dirty="0">
              <a:solidFill>
                <a:srgbClr val="D4D4D4"/>
              </a:solidFill>
              <a:latin typeface="Menlo" panose="020B0609030804020204" pitchFamily="49" charset="0"/>
            </a:endParaRP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                </a:t>
            </a:r>
            <a:r>
              <a:rPr lang="en-US" dirty="0">
                <a:solidFill>
                  <a:srgbClr val="808080"/>
                </a:solidFill>
                <a:latin typeface="Menlo" panose="020B0609030804020204" pitchFamily="49" charset="0"/>
              </a:rPr>
              <a:t>&lt;/</a:t>
            </a:r>
            <a:r>
              <a:rPr lang="en-US" dirty="0">
                <a:solidFill>
                  <a:srgbClr val="4EC9B0"/>
                </a:solidFill>
                <a:latin typeface="Menlo" panose="020B0609030804020204" pitchFamily="49" charset="0"/>
              </a:rPr>
              <a:t>View</a:t>
            </a:r>
            <a:r>
              <a:rPr lang="en-US" dirty="0">
                <a:solidFill>
                  <a:srgbClr val="808080"/>
                </a:solidFill>
                <a:latin typeface="Menlo" panose="020B0609030804020204" pitchFamily="49" charset="0"/>
              </a:rPr>
              <a:t>&gt;</a:t>
            </a:r>
            <a:endParaRPr lang="en-US" dirty="0">
              <a:solidFill>
                <a:srgbClr val="D4D4D4"/>
              </a:solidFill>
              <a:latin typeface="Menlo" panose="020B0609030804020204" pitchFamily="49" charset="0"/>
            </a:endParaRP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            </a:t>
            </a:r>
            <a:r>
              <a:rPr lang="en-US" dirty="0">
                <a:solidFill>
                  <a:srgbClr val="569CD6"/>
                </a:solidFill>
                <a:latin typeface="Menlo" panose="020B0609030804020204" pitchFamily="49" charset="0"/>
              </a:rPr>
              <a:t>}</a:t>
            </a:r>
            <a:endParaRPr lang="en-US" dirty="0">
              <a:solidFill>
                <a:srgbClr val="D4D4D4"/>
              </a:solidFill>
              <a:latin typeface="Menlo" panose="020B0609030804020204" pitchFamily="49" charset="0"/>
            </a:endParaRPr>
          </a:p>
          <a:p>
            <a:r>
              <a:rPr lang="en-US" dirty="0">
                <a:solidFill>
                  <a:srgbClr val="D4D4D4"/>
                </a:solidFill>
                <a:latin typeface="Menlo" panose="020B0609030804020204" pitchFamily="49" charset="0"/>
              </a:rPr>
              <a:t>            </a:t>
            </a:r>
            <a:r>
              <a:rPr lang="en-US" dirty="0">
                <a:solidFill>
                  <a:srgbClr val="808080"/>
                </a:solidFill>
                <a:latin typeface="Menlo" panose="020B0609030804020204" pitchFamily="49" charset="0"/>
              </a:rPr>
              <a:t>&lt;/</a:t>
            </a:r>
            <a:r>
              <a:rPr lang="en-US" dirty="0" err="1">
                <a:solidFill>
                  <a:srgbClr val="4EC9B0"/>
                </a:solidFill>
                <a:latin typeface="Menlo" panose="020B0609030804020204" pitchFamily="49" charset="0"/>
              </a:rPr>
              <a:t>AppContextConsumer</a:t>
            </a:r>
            <a:r>
              <a:rPr lang="en-US" dirty="0">
                <a:solidFill>
                  <a:srgbClr val="808080"/>
                </a:solidFill>
                <a:latin typeface="Menlo" panose="020B0609030804020204" pitchFamily="49" charset="0"/>
              </a:rPr>
              <a:t>&gt;</a:t>
            </a:r>
            <a:endParaRPr lang="en-US" dirty="0">
              <a:solidFill>
                <a:srgbClr val="D4D4D4"/>
              </a:solidFill>
              <a:latin typeface="Menlo" panose="020B06090308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44213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10105</TotalTime>
  <Words>669</Words>
  <Application>Microsoft Macintosh PowerPoint</Application>
  <PresentationFormat>Widescreen</PresentationFormat>
  <Paragraphs>335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Calibri</vt:lpstr>
      <vt:lpstr>Century Gothic</vt:lpstr>
      <vt:lpstr>Menlo</vt:lpstr>
      <vt:lpstr>Wingdings 3</vt:lpstr>
      <vt:lpstr>Ion</vt:lpstr>
      <vt:lpstr>Hybrid Mobile Applications - ICD0018</vt:lpstr>
      <vt:lpstr>React N - State</vt:lpstr>
      <vt:lpstr>React N - State</vt:lpstr>
      <vt:lpstr>React N – State</vt:lpstr>
      <vt:lpstr>React N – State</vt:lpstr>
      <vt:lpstr>React N – Context API</vt:lpstr>
      <vt:lpstr>React N – Context API</vt:lpstr>
      <vt:lpstr>React N – Context API</vt:lpstr>
      <vt:lpstr>React N – Context API</vt:lpstr>
      <vt:lpstr>React N – Context API</vt:lpstr>
      <vt:lpstr>React N – Context API</vt:lpstr>
      <vt:lpstr>React N – Context API</vt:lpstr>
      <vt:lpstr>React N – Context API</vt:lpstr>
      <vt:lpstr>React N – Context API</vt:lpstr>
      <vt:lpstr>React N – Context API</vt:lpstr>
      <vt:lpstr>React N - Redux</vt:lpstr>
      <vt:lpstr>React N – Redux</vt:lpstr>
      <vt:lpstr>React N – Redux</vt:lpstr>
      <vt:lpstr>React N – Redux</vt:lpstr>
      <vt:lpstr>React N – Redux</vt:lpstr>
      <vt:lpstr>React N – Redux</vt:lpstr>
      <vt:lpstr>React N – Redux</vt:lpstr>
      <vt:lpstr>React N – Redux</vt:lpstr>
      <vt:lpstr>React N – Redux</vt:lpstr>
      <vt:lpstr>React N – Redux</vt:lpstr>
      <vt:lpstr>React N – Redux</vt:lpstr>
      <vt:lpstr>React N – Redux</vt:lpstr>
      <vt:lpstr>React N – Redux</vt:lpstr>
      <vt:lpstr>React N – Redux</vt:lpstr>
      <vt:lpstr>React N – Redux</vt:lpstr>
      <vt:lpstr>React N – Redux</vt:lpstr>
      <vt:lpstr>React N – Redux</vt:lpstr>
      <vt:lpstr>React N – Redux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Mobile Software Development for Android - I397</dc:title>
  <dc:creator>andres käver</dc:creator>
  <cp:lastModifiedBy>Andres Käver</cp:lastModifiedBy>
  <cp:revision>111</cp:revision>
  <dcterms:created xsi:type="dcterms:W3CDTF">2015-10-15T12:35:18Z</dcterms:created>
  <dcterms:modified xsi:type="dcterms:W3CDTF">2019-09-28T07:02:02Z</dcterms:modified>
</cp:coreProperties>
</file>