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258" r:id="rId3"/>
    <p:sldId id="257" r:id="rId4"/>
    <p:sldId id="259" r:id="rId5"/>
    <p:sldId id="260" r:id="rId6"/>
    <p:sldId id="261" r:id="rId7"/>
    <p:sldId id="262" r:id="rId8"/>
    <p:sldId id="263" r:id="rId9"/>
    <p:sldId id="283" r:id="rId10"/>
    <p:sldId id="284" r:id="rId11"/>
    <p:sldId id="264" r:id="rId12"/>
    <p:sldId id="265" r:id="rId13"/>
    <p:sldId id="266" r:id="rId14"/>
    <p:sldId id="267" r:id="rId15"/>
    <p:sldId id="268" r:id="rId16"/>
    <p:sldId id="269" r:id="rId17"/>
    <p:sldId id="270" r:id="rId18"/>
    <p:sldId id="273" r:id="rId19"/>
    <p:sldId id="274" r:id="rId20"/>
    <p:sldId id="275" r:id="rId21"/>
    <p:sldId id="276" r:id="rId22"/>
    <p:sldId id="277" r:id="rId23"/>
    <p:sldId id="271" r:id="rId24"/>
    <p:sldId id="272" r:id="rId25"/>
    <p:sldId id="278" r:id="rId26"/>
    <p:sldId id="279" r:id="rId27"/>
    <p:sldId id="280"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92" autoAdjust="0"/>
    <p:restoredTop sz="94660"/>
  </p:normalViewPr>
  <p:slideViewPr>
    <p:cSldViewPr snapToGrid="0">
      <p:cViewPr varScale="1">
        <p:scale>
          <a:sx n="152" d="100"/>
          <a:sy n="152"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10.10.19</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44017D-616C-426D-B96A-9B74169657CB}" type="datetime1">
              <a:rPr lang="en-US" smtClean="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03E2F8-4F9B-475A-9076-FF47062FDB53}" type="datetime1">
              <a:rPr lang="en-US" smtClean="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5DF4FA4-9781-4D2E-9CA0-82AF90576D91}" type="datetime1">
              <a:rPr lang="en-US" smtClean="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5FA1842-AF3A-4F79-81E5-89F3140F58EC}" type="datetime1">
              <a:rPr lang="en-US" smtClean="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8153BF-32B0-4A81-ACA1-CA4D3511A15C}" type="datetime1">
              <a:rPr lang="en-US" smtClean="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6707BF-3C55-4F26-A6A0-49E70F83FEE8}" type="datetime1">
              <a:rPr lang="en-US" smtClean="0"/>
              <a:t>10/10/19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02B73-859B-4B75-B038-91839C89101A}" type="datetime1">
              <a:rPr lang="en-US" smtClean="0"/>
              <a:t>10/10/19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8DDA1-6E86-4CE1-9860-B071DC8D34E1}" type="datetime1">
              <a:rPr lang="en-US" smtClean="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3DEBE-8681-4664-83A8-552B71039C1E}" type="datetime1">
              <a:rPr lang="en-US" smtClean="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FFF52-A86D-4A10-973C-2E68BFB2A7DA}" type="datetime1">
              <a:rPr lang="en-US" smtClean="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2343DB-8957-458B-B939-391AEFD585EB}" type="datetime1">
              <a:rPr lang="en-US" smtClean="0"/>
              <a:t>10/10/19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7326DD-D0EA-402D-90AE-E23B9B1122B9}" type="datetime1">
              <a:rPr lang="en-US" smtClean="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A99E6D-C8FB-4995-9B70-35802D29F244}" type="datetime1">
              <a:rPr lang="en-US" smtClean="0"/>
              <a:t>10/10/19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34D0E8D-CF6C-4C2C-8928-6CF987645092}" type="datetime1">
              <a:rPr lang="en-US" smtClean="0"/>
              <a:t>10/10/19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608CB8-50D4-4762-AAB3-AD974B8E03D9}" type="datetime1">
              <a:rPr lang="en-US" smtClean="0"/>
              <a:t>10/10/19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0BC7526-571B-42F1-BF46-40AF976A9F12}" type="datetime1">
              <a:rPr lang="en-US" smtClean="0"/>
              <a:t>10/10/19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D42B4-7614-4FB7-9AC1-D50FE9B34BC0}" type="datetime1">
              <a:rPr lang="en-US" smtClean="0"/>
              <a:t>10/10/19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6A1F32-43A5-49FE-A36C-65A860914068}" type="datetime1">
              <a:rPr lang="en-US" smtClean="0"/>
              <a:t>10/10/19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dart.dev/guides/language/language-tour" TargetMode="External"/><Relationship Id="rId2" Type="http://schemas.openxmlformats.org/officeDocument/2006/relationships/hyperlink" Target="https://dart.de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orage.googleapis.com/flutter_infra/releases/stable/macos/flutter_macos_v1.9.1+hotfix.4-stable.zip" TargetMode="External"/><Relationship Id="rId2" Type="http://schemas.openxmlformats.org/officeDocument/2006/relationships/hyperlink" Target="https://storage.googleapis.com/flutter_infra/releases/stable/windows/flutter_windows_v1.9.1+hotfix.4-stable.zip" TargetMode="External"/><Relationship Id="rId1" Type="http://schemas.openxmlformats.org/officeDocument/2006/relationships/slideLayout" Target="../slideLayouts/slideLayout2.xml"/><Relationship Id="rId4" Type="http://schemas.openxmlformats.org/officeDocument/2006/relationships/hyperlink" Target="https://storage.googleapis.com/flutter_infra/releases/stable/linux/flutter_linux_v1.9.1+hotfix.4-stable.tar.xz"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Hybrid Mobile Applications - ICD0018</a:t>
            </a:r>
            <a:endParaRPr lang="et-EE" dirty="0"/>
          </a:p>
        </p:txBody>
      </p:sp>
      <p:sp>
        <p:nvSpPr>
          <p:cNvPr id="5" name="Text Placeholder 4"/>
          <p:cNvSpPr>
            <a:spLocks noGrp="1"/>
          </p:cNvSpPr>
          <p:nvPr>
            <p:ph type="subTitle" idx="1"/>
          </p:nvPr>
        </p:nvSpPr>
        <p:spPr>
          <a:xfrm>
            <a:off x="1154955" y="4777380"/>
            <a:ext cx="8825658" cy="1176232"/>
          </a:xfrm>
        </p:spPr>
        <p:txBody>
          <a:bodyPr>
            <a:normAutofit fontScale="92500" lnSpcReduction="10000"/>
          </a:bodyPr>
          <a:lstStyle/>
          <a:p>
            <a:r>
              <a:rPr lang="en-US" cap="none" dirty="0" err="1"/>
              <a:t>TalTech</a:t>
            </a:r>
            <a:r>
              <a:rPr lang="en-US" cap="none" dirty="0"/>
              <a:t> IT College, Andres Käver, 2019-2020, Fall semester</a:t>
            </a:r>
          </a:p>
          <a:p>
            <a:r>
              <a:rPr lang="en-US" cap="none" dirty="0"/>
              <a:t>Web: http://</a:t>
            </a:r>
            <a:r>
              <a:rPr lang="en-US" cap="none" dirty="0" err="1"/>
              <a:t>enos.Itcollege.ee</a:t>
            </a:r>
            <a:r>
              <a:rPr lang="en-US" cap="none" dirty="0"/>
              <a:t>/~</a:t>
            </a:r>
            <a:r>
              <a:rPr lang="en-US" cap="none" dirty="0" err="1"/>
              <a:t>akaver</a:t>
            </a:r>
            <a:r>
              <a:rPr lang="en-US" cap="none" dirty="0"/>
              <a:t>/</a:t>
            </a:r>
            <a:r>
              <a:rPr lang="en-US" cap="none" dirty="0" err="1"/>
              <a:t>HybridMobile</a:t>
            </a:r>
            <a:endParaRPr lang="en-US" cap="none" dirty="0"/>
          </a:p>
          <a:p>
            <a:r>
              <a:rPr lang="en-US" cap="none" dirty="0"/>
              <a:t>Skype: </a:t>
            </a:r>
            <a:r>
              <a:rPr lang="en-US" cap="none" dirty="0" err="1"/>
              <a:t>akaver</a:t>
            </a:r>
            <a:r>
              <a:rPr lang="en-US" cap="none" dirty="0"/>
              <a:t>   Email: </a:t>
            </a:r>
            <a:r>
              <a:rPr lang="en-US" cap="none" dirty="0">
                <a:hlinkClick r:id="rId2"/>
              </a:rPr>
              <a:t>akaver@itcollege.ee</a:t>
            </a:r>
            <a:endParaRPr lang="en-US" cap="none" dirty="0"/>
          </a:p>
          <a:p>
            <a:endParaRPr lang="en-US" cap="none" dirty="0"/>
          </a:p>
        </p:txBody>
      </p:sp>
      <p:sp>
        <p:nvSpPr>
          <p:cNvPr id="8" name="Slide Number Placeholder 7"/>
          <p:cNvSpPr>
            <a:spLocks noGrp="1"/>
          </p:cNvSpPr>
          <p:nvPr>
            <p:ph type="sldNum" sz="quarter" idx="12"/>
          </p:nvPr>
        </p:nvSpPr>
        <p:spPr/>
        <p:txBody>
          <a:bodyPr/>
          <a:lstStyle/>
          <a:p>
            <a:fld id="{D57F1E4F-1CFF-5643-939E-02111984F565}" type="slidenum">
              <a:rPr lang="en-US" smtClean="0"/>
              <a:t>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77248" y="-561978"/>
            <a:ext cx="5142857" cy="3857143"/>
          </a:xfrm>
          <a:prstGeom prst="rect">
            <a:avLst/>
          </a:prstGeom>
        </p:spPr>
      </p:pic>
      <p:pic>
        <p:nvPicPr>
          <p:cNvPr id="11" name="Picture 10">
            <a:extLst>
              <a:ext uri="{FF2B5EF4-FFF2-40B4-BE49-F238E27FC236}">
                <a16:creationId xmlns:a16="http://schemas.microsoft.com/office/drawing/2014/main" id="{356AB63E-7A98-9F4F-AAC2-33E8893A90B6}"/>
              </a:ext>
            </a:extLst>
          </p:cNvPr>
          <p:cNvPicPr>
            <a:picLocks noChangeAspect="1"/>
          </p:cNvPicPr>
          <p:nvPr/>
        </p:nvPicPr>
        <p:blipFill>
          <a:blip r:embed="rId4"/>
          <a:stretch>
            <a:fillRect/>
          </a:stretch>
        </p:blipFill>
        <p:spPr>
          <a:xfrm>
            <a:off x="10096500" y="4521200"/>
            <a:ext cx="2095500" cy="233680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F34F-4E2B-E84D-917A-211C8832965A}"/>
              </a:ext>
            </a:extLst>
          </p:cNvPr>
          <p:cNvSpPr>
            <a:spLocks noGrp="1"/>
          </p:cNvSpPr>
          <p:nvPr>
            <p:ph type="title"/>
          </p:nvPr>
        </p:nvSpPr>
        <p:spPr/>
        <p:txBody>
          <a:bodyPr/>
          <a:lstStyle/>
          <a:p>
            <a:r>
              <a:rPr lang="en-US" dirty="0"/>
              <a:t>Flutter - Dart</a:t>
            </a:r>
          </a:p>
        </p:txBody>
      </p:sp>
      <p:sp>
        <p:nvSpPr>
          <p:cNvPr id="3" name="Content Placeholder 2">
            <a:extLst>
              <a:ext uri="{FF2B5EF4-FFF2-40B4-BE49-F238E27FC236}">
                <a16:creationId xmlns:a16="http://schemas.microsoft.com/office/drawing/2014/main" id="{92FA05B1-1336-AE49-AA9E-664D2101241C}"/>
              </a:ext>
            </a:extLst>
          </p:cNvPr>
          <p:cNvSpPr>
            <a:spLocks noGrp="1"/>
          </p:cNvSpPr>
          <p:nvPr>
            <p:ph idx="1"/>
          </p:nvPr>
        </p:nvSpPr>
        <p:spPr/>
        <p:txBody>
          <a:bodyPr/>
          <a:lstStyle/>
          <a:p>
            <a:r>
              <a:rPr lang="en-US" dirty="0">
                <a:hlinkClick r:id="rId2"/>
              </a:rPr>
              <a:t>https://dart.dev/</a:t>
            </a:r>
            <a:endParaRPr lang="en-US" dirty="0"/>
          </a:p>
          <a:p>
            <a:r>
              <a:rPr lang="en-US" dirty="0">
                <a:hlinkClick r:id="rId3"/>
              </a:rPr>
              <a:t>https://dart.dev/guides/language/language-tour</a:t>
            </a:r>
            <a:endParaRPr lang="en-US" dirty="0"/>
          </a:p>
          <a:p>
            <a:endParaRPr lang="en-US" dirty="0"/>
          </a:p>
          <a:p>
            <a:r>
              <a:rPr lang="en-US" dirty="0"/>
              <a:t>Strongly typed, Single inheritance</a:t>
            </a:r>
          </a:p>
          <a:p>
            <a:r>
              <a:rPr lang="en-US" dirty="0" err="1"/>
              <a:t>Mixins</a:t>
            </a:r>
            <a:endParaRPr lang="en-US" dirty="0"/>
          </a:p>
          <a:p>
            <a:r>
              <a:rPr lang="en-US" dirty="0"/>
              <a:t>Implicit interfaces (every class is also an Interface)</a:t>
            </a:r>
          </a:p>
          <a:p>
            <a:r>
              <a:rPr lang="en-US" dirty="0"/>
              <a:t>Implements for interfaces, extends for inheritance, with for </a:t>
            </a:r>
            <a:r>
              <a:rPr lang="en-US" dirty="0" err="1"/>
              <a:t>mixin</a:t>
            </a:r>
            <a:endParaRPr lang="en-US" dirty="0"/>
          </a:p>
        </p:txBody>
      </p:sp>
      <p:sp>
        <p:nvSpPr>
          <p:cNvPr id="4" name="Slide Number Placeholder 3">
            <a:extLst>
              <a:ext uri="{FF2B5EF4-FFF2-40B4-BE49-F238E27FC236}">
                <a16:creationId xmlns:a16="http://schemas.microsoft.com/office/drawing/2014/main" id="{61F55B24-06A4-BC4F-A975-57305033CB4A}"/>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422302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2ABB-6D16-824A-B60B-C24396052314}"/>
              </a:ext>
            </a:extLst>
          </p:cNvPr>
          <p:cNvSpPr>
            <a:spLocks noGrp="1"/>
          </p:cNvSpPr>
          <p:nvPr>
            <p:ph type="title"/>
          </p:nvPr>
        </p:nvSpPr>
        <p:spPr/>
        <p:txBody>
          <a:bodyPr/>
          <a:lstStyle/>
          <a:p>
            <a:r>
              <a:rPr lang="en-US" dirty="0"/>
              <a:t>Flutter - Widget</a:t>
            </a:r>
          </a:p>
        </p:txBody>
      </p:sp>
      <p:sp>
        <p:nvSpPr>
          <p:cNvPr id="3" name="Content Placeholder 2">
            <a:extLst>
              <a:ext uri="{FF2B5EF4-FFF2-40B4-BE49-F238E27FC236}">
                <a16:creationId xmlns:a16="http://schemas.microsoft.com/office/drawing/2014/main" id="{786518D9-5682-304B-B765-47A4F863E837}"/>
              </a:ext>
            </a:extLst>
          </p:cNvPr>
          <p:cNvSpPr>
            <a:spLocks noGrp="1"/>
          </p:cNvSpPr>
          <p:nvPr>
            <p:ph idx="1"/>
          </p:nvPr>
        </p:nvSpPr>
        <p:spPr>
          <a:xfrm>
            <a:off x="344405" y="1486387"/>
            <a:ext cx="5867552" cy="4195481"/>
          </a:xfrm>
        </p:spPr>
        <p:txBody>
          <a:bodyPr/>
          <a:lstStyle/>
          <a:p>
            <a:r>
              <a:rPr lang="en-US" dirty="0"/>
              <a:t>Everything is widget!</a:t>
            </a:r>
          </a:p>
          <a:p>
            <a:endParaRPr lang="en-US" dirty="0"/>
          </a:p>
          <a:p>
            <a:r>
              <a:rPr lang="en-US" dirty="0"/>
              <a:t>Images, icons, and text in a Flutter app are all widgets. Even layout elements such as the rows, columns, and grids that arrange, constrain, and align other widgets, are widgets themselves</a:t>
            </a:r>
            <a:r>
              <a:rPr lang="en-US" i="1" dirty="0"/>
              <a:t>.</a:t>
            </a:r>
          </a:p>
          <a:p>
            <a:endParaRPr lang="en-US" dirty="0"/>
          </a:p>
        </p:txBody>
      </p:sp>
      <p:sp>
        <p:nvSpPr>
          <p:cNvPr id="4" name="Slide Number Placeholder 3">
            <a:extLst>
              <a:ext uri="{FF2B5EF4-FFF2-40B4-BE49-F238E27FC236}">
                <a16:creationId xmlns:a16="http://schemas.microsoft.com/office/drawing/2014/main" id="{527F5EEB-778A-844D-9152-CB340F231416}"/>
              </a:ext>
            </a:extLst>
          </p:cNvPr>
          <p:cNvSpPr>
            <a:spLocks noGrp="1"/>
          </p:cNvSpPr>
          <p:nvPr>
            <p:ph type="sldNum" sz="quarter" idx="12"/>
          </p:nvPr>
        </p:nvSpPr>
        <p:spPr/>
        <p:txBody>
          <a:bodyPr/>
          <a:lstStyle/>
          <a:p>
            <a:fld id="{D57F1E4F-1CFF-5643-939E-02111984F565}" type="slidenum">
              <a:rPr lang="en-US" smtClean="0"/>
              <a:t>11</a:t>
            </a:fld>
            <a:endParaRPr lang="en-US" dirty="0"/>
          </a:p>
        </p:txBody>
      </p:sp>
      <p:sp>
        <p:nvSpPr>
          <p:cNvPr id="5" name="TextBox 4">
            <a:extLst>
              <a:ext uri="{FF2B5EF4-FFF2-40B4-BE49-F238E27FC236}">
                <a16:creationId xmlns:a16="http://schemas.microsoft.com/office/drawing/2014/main" id="{72EB5BBD-61B7-5A4F-92E8-1A8B9F05C1BC}"/>
              </a:ext>
            </a:extLst>
          </p:cNvPr>
          <p:cNvSpPr txBox="1"/>
          <p:nvPr/>
        </p:nvSpPr>
        <p:spPr>
          <a:xfrm>
            <a:off x="6420678" y="1223244"/>
            <a:ext cx="5771322" cy="5632311"/>
          </a:xfrm>
          <a:prstGeom prst="rect">
            <a:avLst/>
          </a:prstGeom>
          <a:solidFill>
            <a:schemeClr val="bg1"/>
          </a:solidFill>
        </p:spPr>
        <p:txBody>
          <a:bodyPr wrap="square" rtlCol="0">
            <a:spAutoFit/>
          </a:bodyPr>
          <a:lstStyle/>
          <a:p>
            <a:r>
              <a:rPr lang="en-US" dirty="0">
                <a:solidFill>
                  <a:srgbClr val="569CD6"/>
                </a:solidFill>
                <a:latin typeface="Menlo" panose="020B0609030804020204" pitchFamily="49" charset="0"/>
              </a:rPr>
              <a:t>import</a:t>
            </a:r>
            <a:r>
              <a:rPr lang="en-US" dirty="0">
                <a:solidFill>
                  <a:srgbClr val="D4D4D4"/>
                </a:solidFill>
                <a:latin typeface="Menlo" panose="020B0609030804020204" pitchFamily="49" charset="0"/>
              </a:rPr>
              <a:t> </a:t>
            </a:r>
            <a:r>
              <a:rPr lang="en-US" dirty="0">
                <a:solidFill>
                  <a:srgbClr val="CE9178"/>
                </a:solidFill>
                <a:latin typeface="Menlo" panose="020B0609030804020204" pitchFamily="49" charset="0"/>
              </a:rPr>
              <a:t>'</a:t>
            </a:r>
            <a:r>
              <a:rPr lang="en-US" dirty="0" err="1">
                <a:solidFill>
                  <a:srgbClr val="CE9178"/>
                </a:solidFill>
                <a:latin typeface="Menlo" panose="020B0609030804020204" pitchFamily="49" charset="0"/>
              </a:rPr>
              <a:t>package:flutter</a:t>
            </a:r>
            <a:r>
              <a:rPr lang="en-US" dirty="0">
                <a:solidFill>
                  <a:srgbClr val="CE9178"/>
                </a:solidFill>
                <a:latin typeface="Menlo" panose="020B0609030804020204" pitchFamily="49" charset="0"/>
              </a:rPr>
              <a:t>/</a:t>
            </a:r>
            <a:r>
              <a:rPr lang="en-US" dirty="0" err="1">
                <a:solidFill>
                  <a:srgbClr val="CE9178"/>
                </a:solidFill>
                <a:latin typeface="Menlo" panose="020B0609030804020204" pitchFamily="49" charset="0"/>
              </a:rPr>
              <a:t>material.dart</a:t>
            </a:r>
            <a:r>
              <a:rPr lang="en-US" dirty="0">
                <a:solidFill>
                  <a:srgbClr val="CE9178"/>
                </a:solidFill>
                <a:latin typeface="Menlo" panose="020B0609030804020204" pitchFamily="49" charset="0"/>
              </a:rPr>
              <a:t>'</a:t>
            </a:r>
            <a:r>
              <a:rPr lang="en-US" dirty="0">
                <a:solidFill>
                  <a:srgbClr val="D4D4D4"/>
                </a:solidFill>
                <a:latin typeface="Menlo" panose="020B0609030804020204" pitchFamily="49" charset="0"/>
              </a:rPr>
              <a:t>;</a:t>
            </a:r>
          </a:p>
          <a:p>
            <a:br>
              <a:rPr lang="en-US" dirty="0">
                <a:solidFill>
                  <a:srgbClr val="D4D4D4"/>
                </a:solidFill>
                <a:latin typeface="Menlo" panose="020B0609030804020204" pitchFamily="49" charset="0"/>
              </a:rPr>
            </a:br>
            <a:r>
              <a:rPr lang="en-US" dirty="0">
                <a:solidFill>
                  <a:srgbClr val="569CD6"/>
                </a:solidFill>
                <a:latin typeface="Menlo" panose="020B0609030804020204" pitchFamily="49" charset="0"/>
              </a:rPr>
              <a:t>void</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main</a:t>
            </a:r>
            <a:r>
              <a:rPr lang="en-US" dirty="0">
                <a:solidFill>
                  <a:srgbClr val="D4D4D4"/>
                </a:solidFill>
                <a:latin typeface="Menlo" panose="020B0609030804020204" pitchFamily="49" charset="0"/>
              </a:rPr>
              <a:t>() =&gt; </a:t>
            </a:r>
            <a:r>
              <a:rPr lang="en-US" dirty="0" err="1">
                <a:solidFill>
                  <a:srgbClr val="DCDCAA"/>
                </a:solidFill>
                <a:latin typeface="Menlo" panose="020B0609030804020204" pitchFamily="49" charset="0"/>
              </a:rPr>
              <a:t>runApp</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MyApp</a:t>
            </a:r>
            <a:r>
              <a:rPr lang="en-US" dirty="0">
                <a:solidFill>
                  <a:srgbClr val="D4D4D4"/>
                </a:solidFill>
                <a:latin typeface="Menlo" panose="020B0609030804020204" pitchFamily="49" charset="0"/>
              </a:rPr>
              <a:t>());</a:t>
            </a:r>
          </a:p>
          <a:p>
            <a:br>
              <a:rPr lang="en-US" dirty="0">
                <a:solidFill>
                  <a:srgbClr val="D4D4D4"/>
                </a:solidFill>
                <a:latin typeface="Menlo" panose="020B0609030804020204" pitchFamily="49" charset="0"/>
              </a:rPr>
            </a:br>
            <a:r>
              <a:rPr lang="en-US" dirty="0">
                <a:solidFill>
                  <a:srgbClr val="569CD6"/>
                </a:solidFill>
                <a:latin typeface="Menlo" panose="020B0609030804020204" pitchFamily="49" charset="0"/>
              </a:rPr>
              <a:t>class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MyApp</a:t>
            </a: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extends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StatelessWidget</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@override</a:t>
            </a:r>
            <a:endParaRPr lang="en-US" dirty="0">
              <a:solidFill>
                <a:srgbClr val="D4D4D4"/>
              </a:solidFill>
              <a:latin typeface="Menlo" panose="020B0609030804020204" pitchFamily="49" charset="0"/>
            </a:endParaRP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build</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BuildContext</a:t>
            </a:r>
            <a:r>
              <a:rPr lang="en-US" dirty="0">
                <a:solidFill>
                  <a:srgbClr val="D4D4D4"/>
                </a:solidFill>
                <a:latin typeface="Menlo" panose="020B0609030804020204" pitchFamily="49" charset="0"/>
              </a:rPr>
              <a:t> context)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MaterialApp</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title: </a:t>
            </a:r>
            <a:r>
              <a:rPr lang="en-US" dirty="0">
                <a:solidFill>
                  <a:srgbClr val="CE9178"/>
                </a:solidFill>
                <a:latin typeface="Menlo" panose="020B0609030804020204" pitchFamily="49" charset="0"/>
              </a:rPr>
              <a:t>'Flutter'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home: </a:t>
            </a:r>
            <a:r>
              <a:rPr lang="en-US" dirty="0">
                <a:solidFill>
                  <a:srgbClr val="4EC9B0"/>
                </a:solidFill>
                <a:latin typeface="Menlo" panose="020B0609030804020204" pitchFamily="49" charset="0"/>
              </a:rPr>
              <a:t>Scaffold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D4D4D4"/>
                </a:solidFill>
                <a:latin typeface="Menlo" panose="020B0609030804020204" pitchFamily="49" charset="0"/>
              </a:rPr>
              <a:t>appBar</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AppBar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title: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'Flutter'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body: </a:t>
            </a:r>
            <a:r>
              <a:rPr lang="en-US" dirty="0">
                <a:solidFill>
                  <a:srgbClr val="4EC9B0"/>
                </a:solidFill>
                <a:latin typeface="Menlo" panose="020B0609030804020204" pitchFamily="49" charset="0"/>
              </a:rPr>
              <a:t>Center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child: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'Hello, World!'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a:t>
            </a:r>
          </a:p>
        </p:txBody>
      </p:sp>
    </p:spTree>
    <p:extLst>
      <p:ext uri="{BB962C8B-B14F-4D97-AF65-F5344CB8AC3E}">
        <p14:creationId xmlns:p14="http://schemas.microsoft.com/office/powerpoint/2010/main" val="320586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0023-E3C0-064E-8202-6D1B91DC2631}"/>
              </a:ext>
            </a:extLst>
          </p:cNvPr>
          <p:cNvSpPr>
            <a:spLocks noGrp="1"/>
          </p:cNvSpPr>
          <p:nvPr>
            <p:ph type="title"/>
          </p:nvPr>
        </p:nvSpPr>
        <p:spPr/>
        <p:txBody>
          <a:bodyPr/>
          <a:lstStyle/>
          <a:p>
            <a:r>
              <a:rPr lang="en-US" dirty="0"/>
              <a:t>Flutter - Widgets</a:t>
            </a:r>
          </a:p>
        </p:txBody>
      </p:sp>
      <p:sp>
        <p:nvSpPr>
          <p:cNvPr id="3" name="Content Placeholder 2">
            <a:extLst>
              <a:ext uri="{FF2B5EF4-FFF2-40B4-BE49-F238E27FC236}">
                <a16:creationId xmlns:a16="http://schemas.microsoft.com/office/drawing/2014/main" id="{9DB4126A-D903-CA42-8E17-625A271984A2}"/>
              </a:ext>
            </a:extLst>
          </p:cNvPr>
          <p:cNvSpPr>
            <a:spLocks noGrp="1"/>
          </p:cNvSpPr>
          <p:nvPr>
            <p:ph idx="1"/>
          </p:nvPr>
        </p:nvSpPr>
        <p:spPr/>
        <p:txBody>
          <a:bodyPr>
            <a:normAutofit lnSpcReduction="10000"/>
          </a:bodyPr>
          <a:lstStyle/>
          <a:p>
            <a:r>
              <a:rPr lang="en-US" dirty="0"/>
              <a:t>Widgets describe what their view should look like given their current configuration and state. </a:t>
            </a:r>
          </a:p>
          <a:p>
            <a:r>
              <a:rPr lang="en-US" dirty="0"/>
              <a:t>When a widget’s state changes, the widget rebuilds its description, which the framework diffs against the previous description in order to determine the minimal changes needed in the underlying render tree to transition from one state to the next.</a:t>
            </a:r>
          </a:p>
          <a:p>
            <a:r>
              <a:rPr lang="en-US" dirty="0"/>
              <a:t>Widgets are subclasses mostly of either </a:t>
            </a:r>
            <a:r>
              <a:rPr lang="en-US" dirty="0" err="1"/>
              <a:t>StatelessWidget</a:t>
            </a:r>
            <a:r>
              <a:rPr lang="en-US" dirty="0"/>
              <a:t> or </a:t>
            </a:r>
            <a:r>
              <a:rPr lang="en-US" dirty="0" err="1"/>
              <a:t>StatefulWidget</a:t>
            </a:r>
            <a:r>
              <a:rPr lang="en-US" dirty="0"/>
              <a:t>, depending on whether your widget manages any state.</a:t>
            </a:r>
          </a:p>
          <a:p>
            <a:r>
              <a:rPr lang="en-US" dirty="0"/>
              <a:t>Main job is to implement a build() function, which describes the widget in terms of other, lower-level widgets.</a:t>
            </a:r>
          </a:p>
          <a:p>
            <a:r>
              <a:rPr lang="en-US" dirty="0"/>
              <a:t>Lowest widget is </a:t>
            </a:r>
            <a:r>
              <a:rPr lang="en-US" dirty="0" err="1"/>
              <a:t>RenderObjectWidget</a:t>
            </a:r>
            <a:endParaRPr lang="en-US" dirty="0"/>
          </a:p>
        </p:txBody>
      </p:sp>
      <p:sp>
        <p:nvSpPr>
          <p:cNvPr id="4" name="Slide Number Placeholder 3">
            <a:extLst>
              <a:ext uri="{FF2B5EF4-FFF2-40B4-BE49-F238E27FC236}">
                <a16:creationId xmlns:a16="http://schemas.microsoft.com/office/drawing/2014/main" id="{12C903CD-B164-4941-B56C-A3EBE8B76E84}"/>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418969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F8AA-B96E-4345-A328-1B2C9AF5A7C0}"/>
              </a:ext>
            </a:extLst>
          </p:cNvPr>
          <p:cNvSpPr>
            <a:spLocks noGrp="1"/>
          </p:cNvSpPr>
          <p:nvPr>
            <p:ph type="title"/>
          </p:nvPr>
        </p:nvSpPr>
        <p:spPr/>
        <p:txBody>
          <a:bodyPr/>
          <a:lstStyle/>
          <a:p>
            <a:r>
              <a:rPr lang="en-US" dirty="0"/>
              <a:t>Flutter - </a:t>
            </a:r>
            <a:r>
              <a:rPr lang="en-US" dirty="0" err="1"/>
              <a:t>StatelessWidget</a:t>
            </a:r>
            <a:endParaRPr lang="en-US" dirty="0"/>
          </a:p>
        </p:txBody>
      </p:sp>
      <p:sp>
        <p:nvSpPr>
          <p:cNvPr id="3" name="Content Placeholder 2">
            <a:extLst>
              <a:ext uri="{FF2B5EF4-FFF2-40B4-BE49-F238E27FC236}">
                <a16:creationId xmlns:a16="http://schemas.microsoft.com/office/drawing/2014/main" id="{B42104BE-8447-514B-9906-F1CF7EB9F6CD}"/>
              </a:ext>
            </a:extLst>
          </p:cNvPr>
          <p:cNvSpPr>
            <a:spLocks noGrp="1"/>
          </p:cNvSpPr>
          <p:nvPr>
            <p:ph idx="1"/>
          </p:nvPr>
        </p:nvSpPr>
        <p:spPr>
          <a:xfrm>
            <a:off x="307246" y="2166931"/>
            <a:ext cx="4652030" cy="4195481"/>
          </a:xfrm>
        </p:spPr>
        <p:txBody>
          <a:bodyPr>
            <a:normAutofit lnSpcReduction="10000"/>
          </a:bodyPr>
          <a:lstStyle/>
          <a:p>
            <a:r>
              <a:rPr lang="en-US" dirty="0"/>
              <a:t>User interface does not depend on anything other than the configuration information in the object/widget itself and the </a:t>
            </a:r>
            <a:r>
              <a:rPr lang="en-US" dirty="0" err="1"/>
              <a:t>BuildContext</a:t>
            </a:r>
            <a:r>
              <a:rPr lang="en-US" dirty="0"/>
              <a:t> in which the widget is inflated</a:t>
            </a:r>
          </a:p>
          <a:p>
            <a:r>
              <a:rPr lang="en-US" dirty="0"/>
              <a:t>Stateless widgets receive arguments from their parent widget, which they store in final member variables. When a widget is asked to build(), it uses these stored values to derive new arguments for the widgets it creates.</a:t>
            </a:r>
          </a:p>
        </p:txBody>
      </p:sp>
      <p:sp>
        <p:nvSpPr>
          <p:cNvPr id="4" name="Slide Number Placeholder 3">
            <a:extLst>
              <a:ext uri="{FF2B5EF4-FFF2-40B4-BE49-F238E27FC236}">
                <a16:creationId xmlns:a16="http://schemas.microsoft.com/office/drawing/2014/main" id="{461BC039-8F95-E049-A5C5-B04855435F34}"/>
              </a:ext>
            </a:extLst>
          </p:cNvPr>
          <p:cNvSpPr>
            <a:spLocks noGrp="1"/>
          </p:cNvSpPr>
          <p:nvPr>
            <p:ph type="sldNum" sz="quarter" idx="12"/>
          </p:nvPr>
        </p:nvSpPr>
        <p:spPr/>
        <p:txBody>
          <a:bodyPr/>
          <a:lstStyle/>
          <a:p>
            <a:fld id="{D57F1E4F-1CFF-5643-939E-02111984F565}" type="slidenum">
              <a:rPr lang="en-US" smtClean="0"/>
              <a:t>13</a:t>
            </a:fld>
            <a:endParaRPr lang="en-US" dirty="0"/>
          </a:p>
        </p:txBody>
      </p:sp>
      <p:sp>
        <p:nvSpPr>
          <p:cNvPr id="5" name="TextBox 4">
            <a:extLst>
              <a:ext uri="{FF2B5EF4-FFF2-40B4-BE49-F238E27FC236}">
                <a16:creationId xmlns:a16="http://schemas.microsoft.com/office/drawing/2014/main" id="{B07232A9-C752-8B48-842A-33F7BAFB59D0}"/>
              </a:ext>
            </a:extLst>
          </p:cNvPr>
          <p:cNvSpPr txBox="1"/>
          <p:nvPr/>
        </p:nvSpPr>
        <p:spPr>
          <a:xfrm>
            <a:off x="5088366" y="2226832"/>
            <a:ext cx="7103633" cy="4247317"/>
          </a:xfrm>
          <a:prstGeom prst="rect">
            <a:avLst/>
          </a:prstGeom>
          <a:solidFill>
            <a:schemeClr val="bg1"/>
          </a:solidFill>
        </p:spPr>
        <p:txBody>
          <a:bodyPr wrap="square" rtlCol="0">
            <a:spAutoFit/>
          </a:bodyPr>
          <a:lstStyle/>
          <a:p>
            <a:r>
              <a:rPr lang="en-US" dirty="0">
                <a:solidFill>
                  <a:srgbClr val="569CD6"/>
                </a:solidFill>
                <a:latin typeface="Menlo" panose="020B0609030804020204" pitchFamily="49" charset="0"/>
              </a:rPr>
              <a:t>class</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Frog</a:t>
            </a: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extends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StatelessWidget</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const</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Frog</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Key</a:t>
            </a:r>
            <a:r>
              <a:rPr lang="en-US" dirty="0">
                <a:solidFill>
                  <a:srgbClr val="D4D4D4"/>
                </a:solidFill>
                <a:latin typeface="Menlo" panose="020B0609030804020204" pitchFamily="49" charset="0"/>
              </a:rPr>
              <a:t> key,</a:t>
            </a:r>
          </a:p>
          <a:p>
            <a:r>
              <a:rPr lang="en-US" dirty="0">
                <a:solidFill>
                  <a:srgbClr val="D4D4D4"/>
                </a:solidFill>
                <a:latin typeface="Menlo" panose="020B0609030804020204" pitchFamily="49" charset="0"/>
              </a:rPr>
              <a:t>    </a:t>
            </a:r>
            <a:r>
              <a:rPr lang="en-US" dirty="0" err="1">
                <a:solidFill>
                  <a:srgbClr val="569CD6"/>
                </a:solidFill>
                <a:latin typeface="Menlo" panose="020B0609030804020204" pitchFamily="49" charset="0"/>
              </a:rPr>
              <a:t>this</a:t>
            </a:r>
            <a:r>
              <a:rPr lang="en-US" dirty="0" err="1">
                <a:solidFill>
                  <a:srgbClr val="D4D4D4"/>
                </a:solidFill>
                <a:latin typeface="Menlo" panose="020B0609030804020204" pitchFamily="49" charset="0"/>
              </a:rPr>
              <a:t>.color</a:t>
            </a:r>
            <a:r>
              <a:rPr lang="en-US" dirty="0">
                <a:solidFill>
                  <a:srgbClr val="D4D4D4"/>
                </a:solidFill>
                <a:latin typeface="Menlo" panose="020B0609030804020204" pitchFamily="49" charset="0"/>
              </a:rPr>
              <a:t> = </a:t>
            </a:r>
            <a:r>
              <a:rPr lang="en-US" dirty="0">
                <a:solidFill>
                  <a:srgbClr val="569CD6"/>
                </a:solidFill>
                <a:latin typeface="Menlo" panose="020B0609030804020204" pitchFamily="49" charset="0"/>
              </a:rPr>
              <a:t>const</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Color</a:t>
            </a:r>
            <a:r>
              <a:rPr lang="en-US" dirty="0">
                <a:solidFill>
                  <a:srgbClr val="D4D4D4"/>
                </a:solidFill>
                <a:latin typeface="Menlo" panose="020B0609030804020204" pitchFamily="49" charset="0"/>
              </a:rPr>
              <a:t>(</a:t>
            </a:r>
            <a:r>
              <a:rPr lang="en-US" dirty="0">
                <a:solidFill>
                  <a:srgbClr val="B5CEA8"/>
                </a:solidFill>
                <a:latin typeface="Menlo" panose="020B0609030804020204" pitchFamily="49" charset="0"/>
              </a:rPr>
              <a:t>0xFF2DBD3A</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569CD6"/>
                </a:solidFill>
                <a:latin typeface="Menlo" panose="020B0609030804020204" pitchFamily="49" charset="0"/>
              </a:rPr>
              <a:t>this</a:t>
            </a:r>
            <a:r>
              <a:rPr lang="en-US" dirty="0" err="1">
                <a:solidFill>
                  <a:srgbClr val="D4D4D4"/>
                </a:solidFill>
                <a:latin typeface="Menlo" panose="020B0609030804020204" pitchFamily="49" charset="0"/>
              </a:rPr>
              <a:t>.child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 : </a:t>
            </a:r>
            <a:r>
              <a:rPr lang="en-US" dirty="0">
                <a:solidFill>
                  <a:srgbClr val="569CD6"/>
                </a:solidFill>
                <a:latin typeface="Menlo" panose="020B0609030804020204" pitchFamily="49" charset="0"/>
              </a:rPr>
              <a:t>super</a:t>
            </a:r>
            <a:r>
              <a:rPr lang="en-US" dirty="0">
                <a:solidFill>
                  <a:srgbClr val="D4D4D4"/>
                </a:solidFill>
                <a:latin typeface="Menlo" panose="020B0609030804020204" pitchFamily="49" charset="0"/>
              </a:rPr>
              <a:t>(key: key);</a:t>
            </a:r>
          </a:p>
          <a:p>
            <a:br>
              <a:rPr lang="en-US" dirty="0">
                <a:solidFill>
                  <a:srgbClr val="D4D4D4"/>
                </a:solidFill>
                <a:latin typeface="Menlo" panose="020B0609030804020204" pitchFamily="49" charset="0"/>
              </a:rPr>
            </a:b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final</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Color</a:t>
            </a:r>
            <a:r>
              <a:rPr lang="en-US" dirty="0">
                <a:solidFill>
                  <a:srgbClr val="D4D4D4"/>
                </a:solidFill>
                <a:latin typeface="Menlo" panose="020B0609030804020204" pitchFamily="49" charset="0"/>
              </a:rPr>
              <a:t> color;</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final</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child;</a:t>
            </a:r>
          </a:p>
          <a:p>
            <a:br>
              <a:rPr lang="en-US" dirty="0">
                <a:solidFill>
                  <a:srgbClr val="D4D4D4"/>
                </a:solidFill>
                <a:latin typeface="Menlo" panose="020B0609030804020204" pitchFamily="49" charset="0"/>
              </a:rPr>
            </a:b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@override</a:t>
            </a:r>
            <a:endParaRPr lang="en-US" dirty="0">
              <a:solidFill>
                <a:srgbClr val="D4D4D4"/>
              </a:solidFill>
              <a:latin typeface="Menlo" panose="020B0609030804020204" pitchFamily="49" charset="0"/>
            </a:endParaRP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build</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BuildContext</a:t>
            </a:r>
            <a:r>
              <a:rPr lang="en-US" dirty="0">
                <a:solidFill>
                  <a:srgbClr val="D4D4D4"/>
                </a:solidFill>
                <a:latin typeface="Menlo" panose="020B0609030804020204" pitchFamily="49" charset="0"/>
              </a:rPr>
              <a:t> context)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Container</a:t>
            </a:r>
            <a:r>
              <a:rPr lang="en-US" dirty="0">
                <a:solidFill>
                  <a:srgbClr val="D4D4D4"/>
                </a:solidFill>
                <a:latin typeface="Menlo" panose="020B0609030804020204" pitchFamily="49" charset="0"/>
              </a:rPr>
              <a:t>(color: color, child: child);</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a:t>
            </a:r>
          </a:p>
        </p:txBody>
      </p:sp>
    </p:spTree>
    <p:extLst>
      <p:ext uri="{BB962C8B-B14F-4D97-AF65-F5344CB8AC3E}">
        <p14:creationId xmlns:p14="http://schemas.microsoft.com/office/powerpoint/2010/main" val="401687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6417-FADA-B84B-903D-1E4DB3B777A3}"/>
              </a:ext>
            </a:extLst>
          </p:cNvPr>
          <p:cNvSpPr>
            <a:spLocks noGrp="1"/>
          </p:cNvSpPr>
          <p:nvPr>
            <p:ph type="title"/>
          </p:nvPr>
        </p:nvSpPr>
        <p:spPr/>
        <p:txBody>
          <a:bodyPr/>
          <a:lstStyle/>
          <a:p>
            <a:r>
              <a:rPr lang="en-US" dirty="0"/>
              <a:t>Flutter - </a:t>
            </a:r>
            <a:r>
              <a:rPr lang="en-US" dirty="0" err="1"/>
              <a:t>StatefulWidget</a:t>
            </a:r>
            <a:br>
              <a:rPr lang="en-US" dirty="0"/>
            </a:br>
            <a:endParaRPr lang="en-US" dirty="0"/>
          </a:p>
        </p:txBody>
      </p:sp>
      <p:sp>
        <p:nvSpPr>
          <p:cNvPr id="3" name="Content Placeholder 2">
            <a:extLst>
              <a:ext uri="{FF2B5EF4-FFF2-40B4-BE49-F238E27FC236}">
                <a16:creationId xmlns:a16="http://schemas.microsoft.com/office/drawing/2014/main" id="{AA5DD321-9E6B-6A47-923D-BEB6ADDACD84}"/>
              </a:ext>
            </a:extLst>
          </p:cNvPr>
          <p:cNvSpPr>
            <a:spLocks noGrp="1"/>
          </p:cNvSpPr>
          <p:nvPr>
            <p:ph idx="1"/>
          </p:nvPr>
        </p:nvSpPr>
        <p:spPr/>
        <p:txBody>
          <a:bodyPr/>
          <a:lstStyle/>
          <a:p>
            <a:r>
              <a:rPr lang="en-US" dirty="0"/>
              <a:t>A widget that has mutable state.</a:t>
            </a:r>
          </a:p>
          <a:p>
            <a:r>
              <a:rPr lang="en-US" dirty="0"/>
              <a:t>When the part of the user interface can change dynamically, e.g. due to having an internal clock-driven state, or depending on some system state. </a:t>
            </a:r>
          </a:p>
        </p:txBody>
      </p:sp>
      <p:sp>
        <p:nvSpPr>
          <p:cNvPr id="4" name="Slide Number Placeholder 3">
            <a:extLst>
              <a:ext uri="{FF2B5EF4-FFF2-40B4-BE49-F238E27FC236}">
                <a16:creationId xmlns:a16="http://schemas.microsoft.com/office/drawing/2014/main" id="{D0A2097A-6ADE-A240-BB1F-AAE55CEE86AD}"/>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04790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9256-9F94-2B48-BB01-A7BED7EE0A0B}"/>
              </a:ext>
            </a:extLst>
          </p:cNvPr>
          <p:cNvSpPr>
            <a:spLocks noGrp="1"/>
          </p:cNvSpPr>
          <p:nvPr>
            <p:ph type="title"/>
          </p:nvPr>
        </p:nvSpPr>
        <p:spPr/>
        <p:txBody>
          <a:bodyPr/>
          <a:lstStyle/>
          <a:p>
            <a:r>
              <a:rPr lang="en-US" dirty="0"/>
              <a:t>Flutter - </a:t>
            </a:r>
            <a:r>
              <a:rPr lang="en-US" dirty="0" err="1"/>
              <a:t>StatefulWidget</a:t>
            </a:r>
            <a:endParaRPr lang="en-US" dirty="0"/>
          </a:p>
        </p:txBody>
      </p:sp>
      <p:sp>
        <p:nvSpPr>
          <p:cNvPr id="3" name="Content Placeholder 2">
            <a:extLst>
              <a:ext uri="{FF2B5EF4-FFF2-40B4-BE49-F238E27FC236}">
                <a16:creationId xmlns:a16="http://schemas.microsoft.com/office/drawing/2014/main" id="{EC4FCDFC-6C44-7A4F-959A-4BA93AE81A5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BE98A8AB-C026-9F42-8AE5-A7DCEEDDBD44}"/>
              </a:ext>
            </a:extLst>
          </p:cNvPr>
          <p:cNvSpPr>
            <a:spLocks noGrp="1"/>
          </p:cNvSpPr>
          <p:nvPr>
            <p:ph type="sldNum" sz="quarter" idx="12"/>
          </p:nvPr>
        </p:nvSpPr>
        <p:spPr/>
        <p:txBody>
          <a:bodyPr/>
          <a:lstStyle/>
          <a:p>
            <a:fld id="{D57F1E4F-1CFF-5643-939E-02111984F565}" type="slidenum">
              <a:rPr lang="en-US" smtClean="0"/>
              <a:t>15</a:t>
            </a:fld>
            <a:endParaRPr lang="en-US" dirty="0"/>
          </a:p>
        </p:txBody>
      </p:sp>
      <p:sp>
        <p:nvSpPr>
          <p:cNvPr id="6" name="TextBox 5">
            <a:extLst>
              <a:ext uri="{FF2B5EF4-FFF2-40B4-BE49-F238E27FC236}">
                <a16:creationId xmlns:a16="http://schemas.microsoft.com/office/drawing/2014/main" id="{A434E43C-48BD-1C44-9D8C-973756029F68}"/>
              </a:ext>
            </a:extLst>
          </p:cNvPr>
          <p:cNvSpPr txBox="1"/>
          <p:nvPr/>
        </p:nvSpPr>
        <p:spPr>
          <a:xfrm>
            <a:off x="108020" y="1473002"/>
            <a:ext cx="5090472" cy="4247317"/>
          </a:xfrm>
          <a:prstGeom prst="rect">
            <a:avLst/>
          </a:prstGeom>
          <a:solidFill>
            <a:schemeClr val="bg1"/>
          </a:solidFill>
        </p:spPr>
        <p:txBody>
          <a:bodyPr wrap="square" rtlCol="0">
            <a:spAutoFit/>
          </a:bodyPr>
          <a:lstStyle/>
          <a:p>
            <a:r>
              <a:rPr lang="en-US" dirty="0">
                <a:solidFill>
                  <a:srgbClr val="569CD6"/>
                </a:solidFill>
                <a:latin typeface="Menlo" panose="020B0609030804020204" pitchFamily="49" charset="0"/>
              </a:rPr>
              <a:t>class</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Bird</a:t>
            </a: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extends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StatefulWidget</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const</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Bird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Key</a:t>
            </a:r>
            <a:r>
              <a:rPr lang="en-US" dirty="0">
                <a:solidFill>
                  <a:srgbClr val="D4D4D4"/>
                </a:solidFill>
                <a:latin typeface="Menlo" panose="020B0609030804020204" pitchFamily="49" charset="0"/>
              </a:rPr>
              <a:t> key,</a:t>
            </a:r>
          </a:p>
          <a:p>
            <a:r>
              <a:rPr lang="en-US" dirty="0">
                <a:solidFill>
                  <a:srgbClr val="D4D4D4"/>
                </a:solidFill>
                <a:latin typeface="Menlo" panose="020B0609030804020204" pitchFamily="49" charset="0"/>
              </a:rPr>
              <a:t>    </a:t>
            </a:r>
            <a:r>
              <a:rPr lang="en-US" dirty="0" err="1">
                <a:solidFill>
                  <a:srgbClr val="569CD6"/>
                </a:solidFill>
                <a:latin typeface="Menlo" panose="020B0609030804020204" pitchFamily="49" charset="0"/>
              </a:rPr>
              <a:t>this</a:t>
            </a:r>
            <a:r>
              <a:rPr lang="en-US" dirty="0" err="1">
                <a:solidFill>
                  <a:srgbClr val="D4D4D4"/>
                </a:solidFill>
                <a:latin typeface="Menlo" panose="020B0609030804020204" pitchFamily="49" charset="0"/>
              </a:rPr>
              <a:t>.color</a:t>
            </a:r>
            <a:r>
              <a:rPr lang="en-US" dirty="0">
                <a:solidFill>
                  <a:srgbClr val="D4D4D4"/>
                </a:solidFill>
                <a:latin typeface="Menlo" panose="020B0609030804020204" pitchFamily="49" charset="0"/>
              </a:rPr>
              <a:t> = </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const</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Color</a:t>
            </a:r>
            <a:r>
              <a:rPr lang="en-US" dirty="0">
                <a:solidFill>
                  <a:srgbClr val="D4D4D4"/>
                </a:solidFill>
                <a:latin typeface="Menlo" panose="020B0609030804020204" pitchFamily="49" charset="0"/>
              </a:rPr>
              <a:t>(</a:t>
            </a:r>
            <a:r>
              <a:rPr lang="en-US" dirty="0">
                <a:solidFill>
                  <a:srgbClr val="B5CEA8"/>
                </a:solidFill>
                <a:latin typeface="Menlo" panose="020B0609030804020204" pitchFamily="49" charset="0"/>
              </a:rPr>
              <a:t>0xFFFFE306</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569CD6"/>
                </a:solidFill>
                <a:latin typeface="Menlo" panose="020B0609030804020204" pitchFamily="49" charset="0"/>
              </a:rPr>
              <a:t>this</a:t>
            </a:r>
            <a:r>
              <a:rPr lang="en-US" dirty="0" err="1">
                <a:solidFill>
                  <a:srgbClr val="D4D4D4"/>
                </a:solidFill>
                <a:latin typeface="Menlo" panose="020B0609030804020204" pitchFamily="49" charset="0"/>
              </a:rPr>
              <a:t>.child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 : </a:t>
            </a:r>
            <a:r>
              <a:rPr lang="en-US" dirty="0">
                <a:solidFill>
                  <a:srgbClr val="569CD6"/>
                </a:solidFill>
                <a:latin typeface="Menlo" panose="020B0609030804020204" pitchFamily="49" charset="0"/>
              </a:rPr>
              <a:t>super</a:t>
            </a:r>
            <a:r>
              <a:rPr lang="en-US" dirty="0">
                <a:solidFill>
                  <a:srgbClr val="D4D4D4"/>
                </a:solidFill>
                <a:latin typeface="Menlo" panose="020B0609030804020204" pitchFamily="49" charset="0"/>
              </a:rPr>
              <a:t>(key: key);</a:t>
            </a:r>
          </a:p>
          <a:p>
            <a:br>
              <a:rPr lang="en-US" dirty="0">
                <a:solidFill>
                  <a:srgbClr val="D4D4D4"/>
                </a:solidFill>
                <a:latin typeface="Menlo" panose="020B0609030804020204" pitchFamily="49" charset="0"/>
              </a:rPr>
            </a:b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final</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Color</a:t>
            </a:r>
            <a:r>
              <a:rPr lang="en-US" dirty="0">
                <a:solidFill>
                  <a:srgbClr val="D4D4D4"/>
                </a:solidFill>
                <a:latin typeface="Menlo" panose="020B0609030804020204" pitchFamily="49" charset="0"/>
              </a:rPr>
              <a:t> color;</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final</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child;</a:t>
            </a:r>
          </a:p>
          <a:p>
            <a:br>
              <a:rPr lang="en-US" dirty="0">
                <a:solidFill>
                  <a:srgbClr val="D4D4D4"/>
                </a:solidFill>
                <a:latin typeface="Menlo" panose="020B0609030804020204" pitchFamily="49" charset="0"/>
              </a:rPr>
            </a:b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_</a:t>
            </a:r>
            <a:r>
              <a:rPr lang="en-US" dirty="0" err="1">
                <a:solidFill>
                  <a:srgbClr val="4EC9B0"/>
                </a:solidFill>
                <a:latin typeface="Menlo" panose="020B0609030804020204" pitchFamily="49" charset="0"/>
              </a:rPr>
              <a:t>BirdState</a:t>
            </a:r>
            <a:r>
              <a:rPr lang="en-US" dirty="0">
                <a:solidFill>
                  <a:srgbClr val="D4D4D4"/>
                </a:solidFill>
                <a:latin typeface="Menlo" panose="020B0609030804020204" pitchFamily="49" charset="0"/>
              </a:rPr>
              <a:t> </a:t>
            </a:r>
            <a:r>
              <a:rPr lang="en-US" dirty="0" err="1">
                <a:solidFill>
                  <a:srgbClr val="DCDCAA"/>
                </a:solidFill>
                <a:latin typeface="Menlo" panose="020B0609030804020204" pitchFamily="49" charset="0"/>
              </a:rPr>
              <a:t>createState</a:t>
            </a:r>
            <a:r>
              <a:rPr lang="en-US" dirty="0">
                <a:solidFill>
                  <a:srgbClr val="D4D4D4"/>
                </a:solidFill>
                <a:latin typeface="Menlo" panose="020B0609030804020204" pitchFamily="49" charset="0"/>
              </a:rPr>
              <a:t>() =&gt;</a:t>
            </a: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_</a:t>
            </a:r>
            <a:r>
              <a:rPr lang="en-US" dirty="0" err="1">
                <a:solidFill>
                  <a:srgbClr val="4EC9B0"/>
                </a:solidFill>
                <a:latin typeface="Menlo" panose="020B0609030804020204" pitchFamily="49" charset="0"/>
              </a:rPr>
              <a:t>BirdState</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a:t>
            </a:r>
          </a:p>
          <a:p>
            <a:endParaRPr lang="en-US" dirty="0"/>
          </a:p>
        </p:txBody>
      </p:sp>
      <p:sp>
        <p:nvSpPr>
          <p:cNvPr id="7" name="TextBox 6">
            <a:extLst>
              <a:ext uri="{FF2B5EF4-FFF2-40B4-BE49-F238E27FC236}">
                <a16:creationId xmlns:a16="http://schemas.microsoft.com/office/drawing/2014/main" id="{EDD246C6-795E-894F-AEBA-A7E36BBE8BF9}"/>
              </a:ext>
            </a:extLst>
          </p:cNvPr>
          <p:cNvSpPr txBox="1"/>
          <p:nvPr/>
        </p:nvSpPr>
        <p:spPr>
          <a:xfrm>
            <a:off x="5314278" y="1473002"/>
            <a:ext cx="6877722" cy="5355312"/>
          </a:xfrm>
          <a:prstGeom prst="rect">
            <a:avLst/>
          </a:prstGeom>
          <a:solidFill>
            <a:schemeClr val="bg1"/>
          </a:solidFill>
        </p:spPr>
        <p:txBody>
          <a:bodyPr wrap="square" rtlCol="0">
            <a:spAutoFit/>
          </a:bodyPr>
          <a:lstStyle/>
          <a:p>
            <a:r>
              <a:rPr lang="en-US" dirty="0">
                <a:solidFill>
                  <a:srgbClr val="569CD6"/>
                </a:solidFill>
                <a:latin typeface="Menlo" panose="020B0609030804020204" pitchFamily="49" charset="0"/>
              </a:rPr>
              <a:t>class</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_</a:t>
            </a:r>
            <a:r>
              <a:rPr lang="en-US" dirty="0" err="1">
                <a:solidFill>
                  <a:srgbClr val="4EC9B0"/>
                </a:solidFill>
                <a:latin typeface="Menlo" panose="020B0609030804020204" pitchFamily="49" charset="0"/>
              </a:rPr>
              <a:t>BirdState</a:t>
            </a: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extends</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State</a:t>
            </a:r>
            <a:r>
              <a:rPr lang="en-US" dirty="0">
                <a:solidFill>
                  <a:srgbClr val="D4D4D4"/>
                </a:solidFill>
                <a:latin typeface="Menlo" panose="020B0609030804020204" pitchFamily="49" charset="0"/>
              </a:rPr>
              <a:t>&lt;</a:t>
            </a:r>
            <a:r>
              <a:rPr lang="en-US" dirty="0">
                <a:solidFill>
                  <a:srgbClr val="4EC9B0"/>
                </a:solidFill>
                <a:latin typeface="Menlo" panose="020B0609030804020204" pitchFamily="49" charset="0"/>
              </a:rPr>
              <a:t>Bird</a:t>
            </a:r>
            <a:r>
              <a:rPr lang="en-US" dirty="0">
                <a:solidFill>
                  <a:srgbClr val="D4D4D4"/>
                </a:solidFill>
                <a:latin typeface="Menlo" panose="020B0609030804020204" pitchFamily="49" charset="0"/>
              </a:rPr>
              <a:t>&gt; {</a:t>
            </a: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double</a:t>
            </a:r>
            <a:r>
              <a:rPr lang="en-US" dirty="0">
                <a:solidFill>
                  <a:srgbClr val="D4D4D4"/>
                </a:solidFill>
                <a:latin typeface="Menlo" panose="020B0609030804020204" pitchFamily="49" charset="0"/>
              </a:rPr>
              <a:t> _size = </a:t>
            </a:r>
            <a:r>
              <a:rPr lang="en-US" dirty="0">
                <a:solidFill>
                  <a:srgbClr val="B5CEA8"/>
                </a:solidFill>
                <a:latin typeface="Menlo" panose="020B0609030804020204" pitchFamily="49" charset="0"/>
              </a:rPr>
              <a:t>1.0</a:t>
            </a:r>
            <a:r>
              <a:rPr lang="en-US" dirty="0">
                <a:solidFill>
                  <a:srgbClr val="D4D4D4"/>
                </a:solidFill>
                <a:latin typeface="Menlo" panose="020B0609030804020204" pitchFamily="49" charset="0"/>
              </a:rPr>
              <a:t>;</a:t>
            </a:r>
          </a:p>
          <a:p>
            <a:br>
              <a:rPr lang="en-US" dirty="0">
                <a:solidFill>
                  <a:srgbClr val="D4D4D4"/>
                </a:solidFill>
                <a:latin typeface="Menlo" panose="020B0609030804020204" pitchFamily="49" charset="0"/>
              </a:rPr>
            </a:b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void</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grow</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r>
              <a:rPr lang="en-US" dirty="0" err="1">
                <a:solidFill>
                  <a:srgbClr val="DCDCAA"/>
                </a:solidFill>
                <a:latin typeface="Menlo" panose="020B0609030804020204" pitchFamily="49" charset="0"/>
              </a:rPr>
              <a:t>setState</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_size += </a:t>
            </a:r>
            <a:r>
              <a:rPr lang="en-US" dirty="0">
                <a:solidFill>
                  <a:srgbClr val="B5CEA8"/>
                </a:solidFill>
                <a:latin typeface="Menlo" panose="020B0609030804020204" pitchFamily="49" charset="0"/>
              </a:rPr>
              <a:t>0.1</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br>
              <a:rPr lang="en-US" dirty="0">
                <a:solidFill>
                  <a:srgbClr val="D4D4D4"/>
                </a:solidFill>
                <a:latin typeface="Menlo" panose="020B0609030804020204" pitchFamily="49" charset="0"/>
              </a:rPr>
            </a:b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@override</a:t>
            </a:r>
            <a:endParaRPr lang="en-US" dirty="0">
              <a:solidFill>
                <a:srgbClr val="D4D4D4"/>
              </a:solidFill>
              <a:latin typeface="Menlo" panose="020B0609030804020204" pitchFamily="49" charset="0"/>
            </a:endParaRP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build</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BuildContext</a:t>
            </a:r>
            <a:r>
              <a:rPr lang="en-US" dirty="0">
                <a:solidFill>
                  <a:srgbClr val="D4D4D4"/>
                </a:solidFill>
                <a:latin typeface="Menlo" panose="020B0609030804020204" pitchFamily="49" charset="0"/>
              </a:rPr>
              <a:t> context)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Container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color: </a:t>
            </a:r>
            <a:r>
              <a:rPr lang="en-US" dirty="0" err="1">
                <a:solidFill>
                  <a:srgbClr val="D4D4D4"/>
                </a:solidFill>
                <a:latin typeface="Menlo" panose="020B0609030804020204" pitchFamily="49" charset="0"/>
              </a:rPr>
              <a:t>widget.color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transform: </a:t>
            </a:r>
            <a:r>
              <a:rPr lang="en-US" dirty="0">
                <a:solidFill>
                  <a:srgbClr val="4EC9B0"/>
                </a:solidFill>
                <a:latin typeface="Menlo" panose="020B0609030804020204" pitchFamily="49" charset="0"/>
              </a:rPr>
              <a:t>Matrix4</a:t>
            </a:r>
          </a:p>
          <a:p>
            <a:r>
              <a:rPr lang="en-US" dirty="0">
                <a:solidFill>
                  <a:srgbClr val="4EC9B0"/>
                </a:solidFill>
                <a:latin typeface="Menlo" panose="020B0609030804020204" pitchFamily="49" charset="0"/>
              </a:rPr>
              <a:t>			</a:t>
            </a:r>
            <a:r>
              <a:rPr lang="en-US" dirty="0">
                <a:solidFill>
                  <a:srgbClr val="D4D4D4"/>
                </a:solidFill>
                <a:latin typeface="Menlo" panose="020B0609030804020204" pitchFamily="49" charset="0"/>
              </a:rPr>
              <a:t>.</a:t>
            </a:r>
            <a:r>
              <a:rPr lang="en-US" dirty="0">
                <a:solidFill>
                  <a:srgbClr val="DCDCAA"/>
                </a:solidFill>
                <a:latin typeface="Menlo" panose="020B0609030804020204" pitchFamily="49" charset="0"/>
              </a:rPr>
              <a:t>diagonal3Values</a:t>
            </a:r>
            <a:r>
              <a:rPr lang="en-US" dirty="0">
                <a:solidFill>
                  <a:srgbClr val="D4D4D4"/>
                </a:solidFill>
                <a:latin typeface="Menlo" panose="020B0609030804020204" pitchFamily="49" charset="0"/>
              </a:rPr>
              <a:t>(_size, _size, </a:t>
            </a:r>
            <a:r>
              <a:rPr lang="en-US" dirty="0">
                <a:solidFill>
                  <a:srgbClr val="B5CEA8"/>
                </a:solidFill>
                <a:latin typeface="Menlo" panose="020B0609030804020204" pitchFamily="49" charset="0"/>
              </a:rPr>
              <a:t>1.0</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child: </a:t>
            </a:r>
            <a:r>
              <a:rPr lang="en-US" dirty="0" err="1">
                <a:solidFill>
                  <a:srgbClr val="D4D4D4"/>
                </a:solidFill>
                <a:latin typeface="Menlo" panose="020B0609030804020204" pitchFamily="49" charset="0"/>
              </a:rPr>
              <a:t>widget.child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a:t>
            </a:r>
          </a:p>
        </p:txBody>
      </p:sp>
    </p:spTree>
    <p:extLst>
      <p:ext uri="{BB962C8B-B14F-4D97-AF65-F5344CB8AC3E}">
        <p14:creationId xmlns:p14="http://schemas.microsoft.com/office/powerpoint/2010/main" val="226506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9350-1C84-364C-996F-8EAE44F840E8}"/>
              </a:ext>
            </a:extLst>
          </p:cNvPr>
          <p:cNvSpPr>
            <a:spLocks noGrp="1"/>
          </p:cNvSpPr>
          <p:nvPr>
            <p:ph type="title"/>
          </p:nvPr>
        </p:nvSpPr>
        <p:spPr/>
        <p:txBody>
          <a:bodyPr/>
          <a:lstStyle/>
          <a:p>
            <a:r>
              <a:rPr lang="en-US" dirty="0"/>
              <a:t>Flutter - </a:t>
            </a:r>
            <a:r>
              <a:rPr lang="en-US" dirty="0" err="1"/>
              <a:t>StatefulWidget</a:t>
            </a:r>
            <a:endParaRPr lang="en-US" dirty="0"/>
          </a:p>
        </p:txBody>
      </p:sp>
      <p:sp>
        <p:nvSpPr>
          <p:cNvPr id="3" name="Content Placeholder 2">
            <a:extLst>
              <a:ext uri="{FF2B5EF4-FFF2-40B4-BE49-F238E27FC236}">
                <a16:creationId xmlns:a16="http://schemas.microsoft.com/office/drawing/2014/main" id="{0E254019-E1A3-944A-AC5C-EC671D819A3A}"/>
              </a:ext>
            </a:extLst>
          </p:cNvPr>
          <p:cNvSpPr>
            <a:spLocks noGrp="1"/>
          </p:cNvSpPr>
          <p:nvPr>
            <p:ph idx="1"/>
          </p:nvPr>
        </p:nvSpPr>
        <p:spPr/>
        <p:txBody>
          <a:bodyPr/>
          <a:lstStyle/>
          <a:p>
            <a:r>
              <a:rPr lang="en-US" dirty="0"/>
              <a:t>Widget constructors only use named arguments. </a:t>
            </a:r>
          </a:p>
          <a:p>
            <a:r>
              <a:rPr lang="en-US" dirty="0"/>
              <a:t>Named arguments can be marked as required using @required.</a:t>
            </a:r>
          </a:p>
          <a:p>
            <a:r>
              <a:rPr lang="en-US" dirty="0"/>
              <a:t>The first argument is key, and the last argument is child, children, or the equivalent.</a:t>
            </a:r>
          </a:p>
          <a:p>
            <a:endParaRPr lang="en-US" dirty="0"/>
          </a:p>
          <a:p>
            <a:endParaRPr lang="en-US" dirty="0"/>
          </a:p>
        </p:txBody>
      </p:sp>
      <p:sp>
        <p:nvSpPr>
          <p:cNvPr id="4" name="Slide Number Placeholder 3">
            <a:extLst>
              <a:ext uri="{FF2B5EF4-FFF2-40B4-BE49-F238E27FC236}">
                <a16:creationId xmlns:a16="http://schemas.microsoft.com/office/drawing/2014/main" id="{C119A69A-14A4-F342-81FE-13BF9FA84E2B}"/>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97030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 - Basic widgets</a:t>
            </a:r>
            <a:br>
              <a:rPr lang="en-US" dirty="0"/>
            </a:br>
            <a:endParaRPr lang="en-US" dirty="0"/>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normAutofit fontScale="85000" lnSpcReduction="20000"/>
          </a:bodyPr>
          <a:lstStyle/>
          <a:p>
            <a:r>
              <a:rPr lang="en-US" dirty="0"/>
              <a:t>Text</a:t>
            </a:r>
          </a:p>
          <a:p>
            <a:pPr lvl="1"/>
            <a:r>
              <a:rPr lang="en-US" dirty="0"/>
              <a:t>The Text widget lets you create a run of styled text within your application.</a:t>
            </a:r>
          </a:p>
          <a:p>
            <a:r>
              <a:rPr lang="en-US" dirty="0"/>
              <a:t>Row, Column</a:t>
            </a:r>
          </a:p>
          <a:p>
            <a:pPr lvl="1"/>
            <a:r>
              <a:rPr lang="en-US" dirty="0"/>
              <a:t>These flex widgets let you create flexible layouts in both the horizontal (Row) and vertical (Column) directions. The design of these objects is based on the web’s flexbox layout model.</a:t>
            </a:r>
          </a:p>
          <a:p>
            <a:r>
              <a:rPr lang="en-US" dirty="0"/>
              <a:t>Stack</a:t>
            </a:r>
          </a:p>
          <a:p>
            <a:pPr lvl="1"/>
            <a:r>
              <a:rPr lang="en-US" dirty="0"/>
              <a:t>Instead of being linearly oriented (either horizontally or vertically), a Stack widget lets you place widgets on top of each other in paint order. You can then use the Positioned widget on children of a Stack to position them relative to the top, right, bottom, or left edge of the stack. Stacks are based on the web’s absolute positioning layout model.</a:t>
            </a:r>
          </a:p>
          <a:p>
            <a:r>
              <a:rPr lang="en-US" dirty="0"/>
              <a:t>Container</a:t>
            </a:r>
          </a:p>
          <a:p>
            <a:pPr lvl="1"/>
            <a:r>
              <a:rPr lang="en-US" dirty="0"/>
              <a:t>The Container widget lets you create a rectangular visual element. A container can be decorated with a </a:t>
            </a:r>
            <a:r>
              <a:rPr lang="en-US" dirty="0" err="1"/>
              <a:t>BoxDecoration</a:t>
            </a:r>
            <a:r>
              <a:rPr lang="en-US" dirty="0"/>
              <a:t>, such as a background, a border, or a shadow. A Container can also have margins, padding, and constraints applied to its size. In addition, a Container can be transformed in three dimensional space using a matrix.</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95802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THE END</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43205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60221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891C-50CB-A14E-B2EE-B2C06586ABB8}"/>
              </a:ext>
            </a:extLst>
          </p:cNvPr>
          <p:cNvSpPr>
            <a:spLocks noGrp="1"/>
          </p:cNvSpPr>
          <p:nvPr>
            <p:ph type="title"/>
          </p:nvPr>
        </p:nvSpPr>
        <p:spPr/>
        <p:txBody>
          <a:bodyPr/>
          <a:lstStyle/>
          <a:p>
            <a:r>
              <a:rPr lang="en-US" dirty="0"/>
              <a:t>Native SDKs</a:t>
            </a:r>
          </a:p>
        </p:txBody>
      </p:sp>
      <p:sp>
        <p:nvSpPr>
          <p:cNvPr id="3" name="Content Placeholder 2">
            <a:extLst>
              <a:ext uri="{FF2B5EF4-FFF2-40B4-BE49-F238E27FC236}">
                <a16:creationId xmlns:a16="http://schemas.microsoft.com/office/drawing/2014/main" id="{F2449295-F8B5-7F46-AD12-FE4A2EB9DE5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CDF281-3607-6444-9878-9C1CD3D39944}"/>
              </a:ext>
            </a:extLst>
          </p:cNvPr>
          <p:cNvSpPr>
            <a:spLocks noGrp="1"/>
          </p:cNvSpPr>
          <p:nvPr>
            <p:ph type="sldNum" sz="quarter" idx="12"/>
          </p:nvPr>
        </p:nvSpPr>
        <p:spPr/>
        <p:txBody>
          <a:bodyPr/>
          <a:lstStyle/>
          <a:p>
            <a:fld id="{D57F1E4F-1CFF-5643-939E-02111984F565}" type="slidenum">
              <a:rPr lang="en-US" smtClean="0"/>
              <a:t>2</a:t>
            </a:fld>
            <a:endParaRPr lang="en-US" dirty="0"/>
          </a:p>
        </p:txBody>
      </p:sp>
      <p:pic>
        <p:nvPicPr>
          <p:cNvPr id="5" name="Picture 4">
            <a:extLst>
              <a:ext uri="{FF2B5EF4-FFF2-40B4-BE49-F238E27FC236}">
                <a16:creationId xmlns:a16="http://schemas.microsoft.com/office/drawing/2014/main" id="{6E164DF8-F5BB-E84B-A050-93151FF32CE1}"/>
              </a:ext>
            </a:extLst>
          </p:cNvPr>
          <p:cNvPicPr>
            <a:picLocks noChangeAspect="1"/>
          </p:cNvPicPr>
          <p:nvPr/>
        </p:nvPicPr>
        <p:blipFill>
          <a:blip r:embed="rId2"/>
          <a:stretch>
            <a:fillRect/>
          </a:stretch>
        </p:blipFill>
        <p:spPr>
          <a:xfrm>
            <a:off x="997871" y="1443317"/>
            <a:ext cx="9118717" cy="5129278"/>
          </a:xfrm>
          <a:prstGeom prst="rect">
            <a:avLst/>
          </a:prstGeom>
        </p:spPr>
      </p:pic>
    </p:spTree>
    <p:extLst>
      <p:ext uri="{BB962C8B-B14F-4D97-AF65-F5344CB8AC3E}">
        <p14:creationId xmlns:p14="http://schemas.microsoft.com/office/powerpoint/2010/main" val="2837436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1846242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808501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71371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a:xfrm>
            <a:off x="646111" y="452718"/>
            <a:ext cx="9404723" cy="1400530"/>
          </a:xfrm>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a:xfrm>
            <a:off x="6344655" y="1650583"/>
            <a:ext cx="8946541" cy="4195481"/>
          </a:xfrm>
        </p:spPr>
        <p:txBody>
          <a:bodyPr/>
          <a:lstStyle/>
          <a:p>
            <a:r>
              <a:rPr lang="en-US" dirty="0"/>
              <a:t>Lets add a Row</a:t>
            </a:r>
          </a:p>
          <a:p>
            <a:endParaRPr lang="en-US" dirty="0"/>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23</a:t>
            </a:fld>
            <a:endParaRPr lang="en-US" dirty="0"/>
          </a:p>
        </p:txBody>
      </p:sp>
      <p:sp>
        <p:nvSpPr>
          <p:cNvPr id="13" name="TextBox 12">
            <a:extLst>
              <a:ext uri="{FF2B5EF4-FFF2-40B4-BE49-F238E27FC236}">
                <a16:creationId xmlns:a16="http://schemas.microsoft.com/office/drawing/2014/main" id="{1C49493F-4C99-654C-BA1D-CB621A00DCB2}"/>
              </a:ext>
            </a:extLst>
          </p:cNvPr>
          <p:cNvSpPr txBox="1"/>
          <p:nvPr/>
        </p:nvSpPr>
        <p:spPr>
          <a:xfrm>
            <a:off x="0" y="1225689"/>
            <a:ext cx="5771322" cy="5632311"/>
          </a:xfrm>
          <a:prstGeom prst="rect">
            <a:avLst/>
          </a:prstGeom>
          <a:solidFill>
            <a:schemeClr val="bg1"/>
          </a:solidFill>
        </p:spPr>
        <p:txBody>
          <a:bodyPr wrap="square" rtlCol="0">
            <a:spAutoFit/>
          </a:bodyPr>
          <a:lstStyle/>
          <a:p>
            <a:r>
              <a:rPr lang="en-US" dirty="0">
                <a:solidFill>
                  <a:srgbClr val="569CD6"/>
                </a:solidFill>
                <a:latin typeface="Menlo" panose="020B0609030804020204" pitchFamily="49" charset="0"/>
              </a:rPr>
              <a:t>import</a:t>
            </a:r>
            <a:r>
              <a:rPr lang="en-US" dirty="0">
                <a:solidFill>
                  <a:srgbClr val="D4D4D4"/>
                </a:solidFill>
                <a:latin typeface="Menlo" panose="020B0609030804020204" pitchFamily="49" charset="0"/>
              </a:rPr>
              <a:t> </a:t>
            </a:r>
            <a:r>
              <a:rPr lang="en-US" dirty="0">
                <a:solidFill>
                  <a:srgbClr val="CE9178"/>
                </a:solidFill>
                <a:latin typeface="Menlo" panose="020B0609030804020204" pitchFamily="49" charset="0"/>
              </a:rPr>
              <a:t>'</a:t>
            </a:r>
            <a:r>
              <a:rPr lang="en-US" dirty="0" err="1">
                <a:solidFill>
                  <a:srgbClr val="CE9178"/>
                </a:solidFill>
                <a:latin typeface="Menlo" panose="020B0609030804020204" pitchFamily="49" charset="0"/>
              </a:rPr>
              <a:t>package:flutter</a:t>
            </a:r>
            <a:r>
              <a:rPr lang="en-US" dirty="0">
                <a:solidFill>
                  <a:srgbClr val="CE9178"/>
                </a:solidFill>
                <a:latin typeface="Menlo" panose="020B0609030804020204" pitchFamily="49" charset="0"/>
              </a:rPr>
              <a:t>/</a:t>
            </a:r>
            <a:r>
              <a:rPr lang="en-US" dirty="0" err="1">
                <a:solidFill>
                  <a:srgbClr val="CE9178"/>
                </a:solidFill>
                <a:latin typeface="Menlo" panose="020B0609030804020204" pitchFamily="49" charset="0"/>
              </a:rPr>
              <a:t>material.dart</a:t>
            </a:r>
            <a:r>
              <a:rPr lang="en-US" dirty="0">
                <a:solidFill>
                  <a:srgbClr val="CE9178"/>
                </a:solidFill>
                <a:latin typeface="Menlo" panose="020B0609030804020204" pitchFamily="49" charset="0"/>
              </a:rPr>
              <a:t>'</a:t>
            </a:r>
            <a:r>
              <a:rPr lang="en-US" dirty="0">
                <a:solidFill>
                  <a:srgbClr val="D4D4D4"/>
                </a:solidFill>
                <a:latin typeface="Menlo" panose="020B0609030804020204" pitchFamily="49" charset="0"/>
              </a:rPr>
              <a:t>;</a:t>
            </a:r>
          </a:p>
          <a:p>
            <a:br>
              <a:rPr lang="en-US" dirty="0">
                <a:solidFill>
                  <a:srgbClr val="D4D4D4"/>
                </a:solidFill>
                <a:latin typeface="Menlo" panose="020B0609030804020204" pitchFamily="49" charset="0"/>
              </a:rPr>
            </a:br>
            <a:r>
              <a:rPr lang="en-US" dirty="0">
                <a:solidFill>
                  <a:srgbClr val="569CD6"/>
                </a:solidFill>
                <a:latin typeface="Menlo" panose="020B0609030804020204" pitchFamily="49" charset="0"/>
              </a:rPr>
              <a:t>void</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main</a:t>
            </a:r>
            <a:r>
              <a:rPr lang="en-US" dirty="0">
                <a:solidFill>
                  <a:srgbClr val="D4D4D4"/>
                </a:solidFill>
                <a:latin typeface="Menlo" panose="020B0609030804020204" pitchFamily="49" charset="0"/>
              </a:rPr>
              <a:t>() =&gt; </a:t>
            </a:r>
            <a:r>
              <a:rPr lang="en-US" dirty="0" err="1">
                <a:solidFill>
                  <a:srgbClr val="DCDCAA"/>
                </a:solidFill>
                <a:latin typeface="Menlo" panose="020B0609030804020204" pitchFamily="49" charset="0"/>
              </a:rPr>
              <a:t>runApp</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MyApp</a:t>
            </a:r>
            <a:r>
              <a:rPr lang="en-US" dirty="0">
                <a:solidFill>
                  <a:srgbClr val="D4D4D4"/>
                </a:solidFill>
                <a:latin typeface="Menlo" panose="020B0609030804020204" pitchFamily="49" charset="0"/>
              </a:rPr>
              <a:t>());</a:t>
            </a:r>
          </a:p>
          <a:p>
            <a:br>
              <a:rPr lang="en-US" dirty="0">
                <a:solidFill>
                  <a:srgbClr val="D4D4D4"/>
                </a:solidFill>
                <a:latin typeface="Menlo" panose="020B0609030804020204" pitchFamily="49" charset="0"/>
              </a:rPr>
            </a:br>
            <a:r>
              <a:rPr lang="en-US" dirty="0">
                <a:solidFill>
                  <a:srgbClr val="569CD6"/>
                </a:solidFill>
                <a:latin typeface="Menlo" panose="020B0609030804020204" pitchFamily="49" charset="0"/>
              </a:rPr>
              <a:t>class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MyApp</a:t>
            </a: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extends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StatelessWidget</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@override</a:t>
            </a:r>
            <a:endParaRPr lang="en-US" dirty="0">
              <a:solidFill>
                <a:srgbClr val="D4D4D4"/>
              </a:solidFill>
              <a:latin typeface="Menlo" panose="020B0609030804020204" pitchFamily="49" charset="0"/>
            </a:endParaRP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build</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BuildContext</a:t>
            </a:r>
            <a:r>
              <a:rPr lang="en-US" dirty="0">
                <a:solidFill>
                  <a:srgbClr val="D4D4D4"/>
                </a:solidFill>
                <a:latin typeface="Menlo" panose="020B0609030804020204" pitchFamily="49" charset="0"/>
              </a:rPr>
              <a:t> context)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MaterialApp</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title: </a:t>
            </a:r>
            <a:r>
              <a:rPr lang="en-US" dirty="0">
                <a:solidFill>
                  <a:srgbClr val="CE9178"/>
                </a:solidFill>
                <a:latin typeface="Menlo" panose="020B0609030804020204" pitchFamily="49" charset="0"/>
              </a:rPr>
              <a:t>'Flutter'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home: </a:t>
            </a:r>
            <a:r>
              <a:rPr lang="en-US" dirty="0">
                <a:solidFill>
                  <a:srgbClr val="4EC9B0"/>
                </a:solidFill>
                <a:latin typeface="Menlo" panose="020B0609030804020204" pitchFamily="49" charset="0"/>
              </a:rPr>
              <a:t>Scaffold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D4D4D4"/>
                </a:solidFill>
                <a:latin typeface="Menlo" panose="020B0609030804020204" pitchFamily="49" charset="0"/>
              </a:rPr>
              <a:t>appBar</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AppBar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title: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'Flutter'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body: </a:t>
            </a:r>
            <a:r>
              <a:rPr lang="en-US" dirty="0">
                <a:solidFill>
                  <a:srgbClr val="4EC9B0"/>
                </a:solidFill>
                <a:latin typeface="Menlo" panose="020B0609030804020204" pitchFamily="49" charset="0"/>
              </a:rPr>
              <a:t>Center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child: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'Hello, World!'</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a:t>
            </a:r>
          </a:p>
        </p:txBody>
      </p:sp>
      <p:sp>
        <p:nvSpPr>
          <p:cNvPr id="9" name="TextBox 8">
            <a:extLst>
              <a:ext uri="{FF2B5EF4-FFF2-40B4-BE49-F238E27FC236}">
                <a16:creationId xmlns:a16="http://schemas.microsoft.com/office/drawing/2014/main" id="{F1D92976-5A74-5C4E-9350-C9F2288B027A}"/>
              </a:ext>
            </a:extLst>
          </p:cNvPr>
          <p:cNvSpPr txBox="1"/>
          <p:nvPr/>
        </p:nvSpPr>
        <p:spPr>
          <a:xfrm>
            <a:off x="6344655" y="2735119"/>
            <a:ext cx="5478380" cy="3416320"/>
          </a:xfrm>
          <a:prstGeom prst="rect">
            <a:avLst/>
          </a:prstGeom>
          <a:solidFill>
            <a:schemeClr val="bg1"/>
          </a:solidFill>
        </p:spPr>
        <p:txBody>
          <a:bodyPr wrap="square" rtlCol="0">
            <a:spAutoFit/>
          </a:bodyPr>
          <a:lstStyle/>
          <a:p>
            <a:r>
              <a:rPr lang="en-US" dirty="0">
                <a:solidFill>
                  <a:srgbClr val="D4D4D4"/>
                </a:solidFill>
                <a:latin typeface="Menlo" panose="020B0609030804020204" pitchFamily="49" charset="0"/>
              </a:rPr>
              <a:t>        body: </a:t>
            </a:r>
            <a:r>
              <a:rPr lang="en-US" dirty="0">
                <a:solidFill>
                  <a:srgbClr val="4EC9B0"/>
                </a:solidFill>
                <a:latin typeface="Menlo" panose="020B0609030804020204" pitchFamily="49" charset="0"/>
              </a:rPr>
              <a:t>Center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child: </a:t>
            </a:r>
            <a:r>
              <a:rPr lang="en-US" dirty="0">
                <a:solidFill>
                  <a:srgbClr val="4EC9B0"/>
                </a:solidFill>
                <a:latin typeface="Menlo" panose="020B0609030804020204" pitchFamily="49" charset="0"/>
              </a:rPr>
              <a:t>Row</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D4D4D4"/>
                </a:solidFill>
                <a:latin typeface="Menlo" panose="020B0609030804020204" pitchFamily="49" charset="0"/>
              </a:rPr>
              <a:t>mainAxisAlignment</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MainAxisAlignment</a:t>
            </a:r>
            <a:r>
              <a:rPr lang="en-US" dirty="0" err="1">
                <a:solidFill>
                  <a:srgbClr val="D4D4D4"/>
                </a:solidFill>
                <a:latin typeface="Menlo" panose="020B0609030804020204" pitchFamily="49" charset="0"/>
              </a:rPr>
              <a:t>.center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children: &lt;</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&gt;[</a:t>
            </a: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'0'</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'0'</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'0'</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p>
          <a:p>
            <a:endParaRPr lang="en-US" dirty="0"/>
          </a:p>
        </p:txBody>
      </p:sp>
    </p:spTree>
    <p:extLst>
      <p:ext uri="{BB962C8B-B14F-4D97-AF65-F5344CB8AC3E}">
        <p14:creationId xmlns:p14="http://schemas.microsoft.com/office/powerpoint/2010/main" val="3033854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r>
              <a:rPr lang="en-US" dirty="0"/>
              <a:t>Move numbers to separate Widgets</a:t>
            </a:r>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24</a:t>
            </a:fld>
            <a:endParaRPr lang="en-US" dirty="0"/>
          </a:p>
        </p:txBody>
      </p:sp>
      <p:sp>
        <p:nvSpPr>
          <p:cNvPr id="5" name="TextBox 4">
            <a:extLst>
              <a:ext uri="{FF2B5EF4-FFF2-40B4-BE49-F238E27FC236}">
                <a16:creationId xmlns:a16="http://schemas.microsoft.com/office/drawing/2014/main" id="{8A8054BC-6CDE-2840-8636-14E2086BB0A5}"/>
              </a:ext>
            </a:extLst>
          </p:cNvPr>
          <p:cNvSpPr txBox="1"/>
          <p:nvPr/>
        </p:nvSpPr>
        <p:spPr>
          <a:xfrm>
            <a:off x="646111" y="2518611"/>
            <a:ext cx="7387390" cy="2031325"/>
          </a:xfrm>
          <a:prstGeom prst="rect">
            <a:avLst/>
          </a:prstGeom>
          <a:solidFill>
            <a:schemeClr val="bg1"/>
          </a:solidFill>
        </p:spPr>
        <p:txBody>
          <a:bodyPr wrap="square" rtlCol="0">
            <a:spAutoFit/>
          </a:bodyPr>
          <a:lstStyle/>
          <a:p>
            <a:r>
              <a:rPr lang="en-US" dirty="0">
                <a:solidFill>
                  <a:srgbClr val="569CD6"/>
                </a:solidFill>
                <a:latin typeface="Menlo" panose="020B0609030804020204" pitchFamily="49" charset="0"/>
              </a:rPr>
              <a:t>class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CustomTextContainer</a:t>
            </a:r>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extends</a:t>
            </a:r>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StatelessWidget</a:t>
            </a:r>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  </a:t>
            </a:r>
            <a:r>
              <a:rPr lang="en-US" dirty="0">
                <a:solidFill>
                  <a:srgbClr val="569CD6"/>
                </a:solidFill>
                <a:latin typeface="Menlo" panose="020B0609030804020204" pitchFamily="49" charset="0"/>
              </a:rPr>
              <a:t>@override</a:t>
            </a:r>
            <a:endParaRPr lang="en-US" dirty="0">
              <a:solidFill>
                <a:srgbClr val="D4D4D4"/>
              </a:solidFill>
              <a:latin typeface="Menlo" panose="020B0609030804020204" pitchFamily="49" charset="0"/>
            </a:endParaRPr>
          </a:p>
          <a:p>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 </a:t>
            </a:r>
            <a:r>
              <a:rPr lang="en-US" dirty="0">
                <a:solidFill>
                  <a:srgbClr val="DCDCAA"/>
                </a:solidFill>
                <a:latin typeface="Menlo" panose="020B0609030804020204" pitchFamily="49" charset="0"/>
              </a:rPr>
              <a:t>build</a:t>
            </a:r>
            <a:r>
              <a:rPr lang="en-US" dirty="0">
                <a:solidFill>
                  <a:srgbClr val="D4D4D4"/>
                </a:solidFill>
                <a:latin typeface="Menlo" panose="020B0609030804020204" pitchFamily="49" charset="0"/>
              </a:rPr>
              <a:t>(</a:t>
            </a:r>
            <a:r>
              <a:rPr lang="en-US" dirty="0" err="1">
                <a:solidFill>
                  <a:srgbClr val="4EC9B0"/>
                </a:solidFill>
                <a:latin typeface="Menlo" panose="020B0609030804020204" pitchFamily="49" charset="0"/>
              </a:rPr>
              <a:t>BuildContext</a:t>
            </a:r>
            <a:r>
              <a:rPr lang="en-US" dirty="0">
                <a:solidFill>
                  <a:srgbClr val="D4D4D4"/>
                </a:solidFill>
                <a:latin typeface="Menlo" panose="020B0609030804020204" pitchFamily="49" charset="0"/>
              </a:rPr>
              <a:t> context) {</a:t>
            </a:r>
          </a:p>
          <a:p>
            <a:r>
              <a:rPr lang="en-US" dirty="0">
                <a:solidFill>
                  <a:srgbClr val="D4D4D4"/>
                </a:solidFill>
                <a:latin typeface="Menlo" panose="020B0609030804020204" pitchFamily="49" charset="0"/>
              </a:rPr>
              <a:t>    </a:t>
            </a:r>
            <a:r>
              <a:rPr lang="en-US" dirty="0">
                <a:solidFill>
                  <a:srgbClr val="C586C0"/>
                </a:solidFill>
                <a:latin typeface="Menlo" panose="020B0609030804020204" pitchFamily="49" charset="0"/>
              </a:rPr>
              <a:t>return</a:t>
            </a:r>
            <a:r>
              <a:rPr lang="en-US" dirty="0">
                <a:solidFill>
                  <a:srgbClr val="D4D4D4"/>
                </a:solidFill>
                <a:latin typeface="Menlo" panose="020B0609030804020204" pitchFamily="49" charset="0"/>
              </a:rPr>
              <a:t> </a:t>
            </a:r>
            <a:r>
              <a:rPr lang="en-US" dirty="0">
                <a:solidFill>
                  <a:srgbClr val="4EC9B0"/>
                </a:solidFill>
                <a:latin typeface="Menlo" panose="020B0609030804020204" pitchFamily="49" charset="0"/>
              </a:rPr>
              <a:t>Text</a:t>
            </a:r>
            <a:r>
              <a:rPr lang="en-US" dirty="0">
                <a:solidFill>
                  <a:srgbClr val="D4D4D4"/>
                </a:solidFill>
                <a:latin typeface="Menlo" panose="020B0609030804020204" pitchFamily="49" charset="0"/>
              </a:rPr>
              <a:t>(</a:t>
            </a:r>
            <a:r>
              <a:rPr lang="en-US" dirty="0">
                <a:solidFill>
                  <a:srgbClr val="CE9178"/>
                </a:solidFill>
                <a:latin typeface="Menlo" panose="020B0609030804020204" pitchFamily="49" charset="0"/>
              </a:rPr>
              <a:t>'00'</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r>
              <a:rPr lang="en-US" dirty="0">
                <a:solidFill>
                  <a:srgbClr val="D4D4D4"/>
                </a:solidFill>
                <a:latin typeface="Menlo" panose="020B0609030804020204" pitchFamily="49" charset="0"/>
              </a:rPr>
              <a:t>}</a:t>
            </a:r>
          </a:p>
          <a:p>
            <a:endParaRPr lang="en-US" dirty="0"/>
          </a:p>
        </p:txBody>
      </p:sp>
      <p:sp>
        <p:nvSpPr>
          <p:cNvPr id="6" name="TextBox 5">
            <a:extLst>
              <a:ext uri="{FF2B5EF4-FFF2-40B4-BE49-F238E27FC236}">
                <a16:creationId xmlns:a16="http://schemas.microsoft.com/office/drawing/2014/main" id="{3B19A337-D3BA-8B46-966B-83B90BAA142D}"/>
              </a:ext>
            </a:extLst>
          </p:cNvPr>
          <p:cNvSpPr txBox="1"/>
          <p:nvPr/>
        </p:nvSpPr>
        <p:spPr>
          <a:xfrm>
            <a:off x="6208296" y="4807945"/>
            <a:ext cx="5534526" cy="1754326"/>
          </a:xfrm>
          <a:prstGeom prst="rect">
            <a:avLst/>
          </a:prstGeom>
          <a:solidFill>
            <a:schemeClr val="bg1"/>
          </a:solidFill>
        </p:spPr>
        <p:txBody>
          <a:bodyPr wrap="square" rtlCol="0">
            <a:spAutoFit/>
          </a:bodyPr>
          <a:lstStyle/>
          <a:p>
            <a:r>
              <a:rPr lang="en-US" dirty="0">
                <a:solidFill>
                  <a:srgbClr val="D4D4D4"/>
                </a:solidFill>
                <a:latin typeface="Menlo" panose="020B0609030804020204" pitchFamily="49" charset="0"/>
              </a:rPr>
              <a:t>            children: &lt;</a:t>
            </a:r>
            <a:r>
              <a:rPr lang="en-US" dirty="0">
                <a:solidFill>
                  <a:srgbClr val="4EC9B0"/>
                </a:solidFill>
                <a:latin typeface="Menlo" panose="020B0609030804020204" pitchFamily="49" charset="0"/>
              </a:rPr>
              <a:t>Widget</a:t>
            </a:r>
            <a:r>
              <a:rPr lang="en-US" dirty="0">
                <a:solidFill>
                  <a:srgbClr val="D4D4D4"/>
                </a:solidFill>
                <a:latin typeface="Menlo" panose="020B0609030804020204" pitchFamily="49" charset="0"/>
              </a:rPr>
              <a:t>&gt;[</a:t>
            </a:r>
          </a:p>
          <a:p>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CustomTextContainer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CustomTextContainer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r>
              <a:rPr lang="en-US" dirty="0" err="1">
                <a:solidFill>
                  <a:srgbClr val="4EC9B0"/>
                </a:solidFill>
                <a:latin typeface="Menlo" panose="020B0609030804020204" pitchFamily="49" charset="0"/>
              </a:rPr>
              <a:t>CustomTextContainer</a:t>
            </a:r>
            <a:r>
              <a:rPr lang="en-US" dirty="0">
                <a:solidFill>
                  <a:srgbClr val="D4D4D4"/>
                </a:solidFill>
                <a:latin typeface="Menlo" panose="020B0609030804020204" pitchFamily="49" charset="0"/>
              </a:rPr>
              <a:t>(),</a:t>
            </a:r>
          </a:p>
          <a:p>
            <a:r>
              <a:rPr lang="en-US" dirty="0">
                <a:solidFill>
                  <a:srgbClr val="D4D4D4"/>
                </a:solidFill>
                <a:latin typeface="Menlo" panose="020B0609030804020204" pitchFamily="49" charset="0"/>
              </a:rPr>
              <a:t>            ],</a:t>
            </a:r>
          </a:p>
          <a:p>
            <a:endParaRPr lang="en-US" dirty="0"/>
          </a:p>
        </p:txBody>
      </p:sp>
    </p:spTree>
    <p:extLst>
      <p:ext uri="{BB962C8B-B14F-4D97-AF65-F5344CB8AC3E}">
        <p14:creationId xmlns:p14="http://schemas.microsoft.com/office/powerpoint/2010/main" val="1104572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385490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419676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221675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50132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94DB-FD0C-6C4F-B5A4-801A5798FD3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3810555D-6035-254E-A279-42CC6B1615C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14D711-2193-B149-BD04-3761B8C77466}"/>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340839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DA5A-E057-2646-A18C-8149036B831B}"/>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6767755C-9F3C-674C-AFE6-D6411A0ED41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8E8D9A4-BE89-B744-A749-3F146FE32327}"/>
              </a:ext>
            </a:extLst>
          </p:cNvPr>
          <p:cNvSpPr>
            <a:spLocks noGrp="1"/>
          </p:cNvSpPr>
          <p:nvPr>
            <p:ph type="sldNum" sz="quarter" idx="12"/>
          </p:nvPr>
        </p:nvSpPr>
        <p:spPr/>
        <p:txBody>
          <a:bodyPr/>
          <a:lstStyle/>
          <a:p>
            <a:fld id="{D57F1E4F-1CFF-5643-939E-02111984F565}" type="slidenum">
              <a:rPr lang="en-US" smtClean="0"/>
              <a:t>3</a:t>
            </a:fld>
            <a:endParaRPr lang="en-US" dirty="0"/>
          </a:p>
        </p:txBody>
      </p:sp>
      <p:pic>
        <p:nvPicPr>
          <p:cNvPr id="5" name="Picture 4">
            <a:extLst>
              <a:ext uri="{FF2B5EF4-FFF2-40B4-BE49-F238E27FC236}">
                <a16:creationId xmlns:a16="http://schemas.microsoft.com/office/drawing/2014/main" id="{63E8F1E9-5671-3343-8A0A-35159B8FDE37}"/>
              </a:ext>
            </a:extLst>
          </p:cNvPr>
          <p:cNvPicPr>
            <a:picLocks noChangeAspect="1"/>
          </p:cNvPicPr>
          <p:nvPr/>
        </p:nvPicPr>
        <p:blipFill>
          <a:blip r:embed="rId2"/>
          <a:stretch>
            <a:fillRect/>
          </a:stretch>
        </p:blipFill>
        <p:spPr>
          <a:xfrm>
            <a:off x="796963" y="1384962"/>
            <a:ext cx="9404724" cy="5290157"/>
          </a:xfrm>
          <a:prstGeom prst="rect">
            <a:avLst/>
          </a:prstGeom>
        </p:spPr>
      </p:pic>
    </p:spTree>
    <p:extLst>
      <p:ext uri="{BB962C8B-B14F-4D97-AF65-F5344CB8AC3E}">
        <p14:creationId xmlns:p14="http://schemas.microsoft.com/office/powerpoint/2010/main" val="229489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4D2B-F3AE-E049-A800-0040D5B2E5A7}"/>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6FB1C922-34DC-F746-9510-0FF87ACAF41B}"/>
              </a:ext>
            </a:extLst>
          </p:cNvPr>
          <p:cNvSpPr>
            <a:spLocks noGrp="1"/>
          </p:cNvSpPr>
          <p:nvPr>
            <p:ph idx="1"/>
          </p:nvPr>
        </p:nvSpPr>
        <p:spPr/>
        <p:txBody>
          <a:bodyPr/>
          <a:lstStyle/>
          <a:p>
            <a:r>
              <a:rPr lang="en-US" dirty="0"/>
              <a:t>Install (</a:t>
            </a:r>
            <a:r>
              <a:rPr lang="en-US" dirty="0" err="1"/>
              <a:t>Xcode</a:t>
            </a:r>
            <a:r>
              <a:rPr lang="en-US" dirty="0"/>
              <a:t> and/or Android studio required)</a:t>
            </a:r>
          </a:p>
          <a:p>
            <a:r>
              <a:rPr lang="en-US" dirty="0"/>
              <a:t>Win</a:t>
            </a:r>
          </a:p>
          <a:p>
            <a:pPr lvl="1"/>
            <a:r>
              <a:rPr lang="en-US" dirty="0">
                <a:hlinkClick r:id="rId2"/>
              </a:rPr>
              <a:t>https://storage.googleapis.com/flutter_infra/releases/stable/windows/flutter_windows_v1.9.1+hotfix.4-stable.zip</a:t>
            </a:r>
            <a:endParaRPr lang="en-US" dirty="0"/>
          </a:p>
          <a:p>
            <a:r>
              <a:rPr lang="en-US" dirty="0"/>
              <a:t>macOS</a:t>
            </a:r>
          </a:p>
          <a:p>
            <a:pPr lvl="1"/>
            <a:r>
              <a:rPr lang="en-US" dirty="0">
                <a:hlinkClick r:id="rId3"/>
              </a:rPr>
              <a:t>https://storage.googleapis.com/flutter_infra/releases/stable/macos/flutter_macos_v1.9.1+hotfix.4-stable.zip</a:t>
            </a:r>
            <a:endParaRPr lang="en-US" dirty="0"/>
          </a:p>
          <a:p>
            <a:r>
              <a:rPr lang="en-US" dirty="0"/>
              <a:t>Linux</a:t>
            </a:r>
          </a:p>
          <a:p>
            <a:pPr lvl="1"/>
            <a:r>
              <a:rPr lang="en-US" dirty="0">
                <a:hlinkClick r:id="rId4"/>
              </a:rPr>
              <a:t>https://storage.googleapis.com/flutter_infra/releases/stable/linux/flutter_linux_v1.9.1+hotfix.4-stable.tar.xz</a:t>
            </a:r>
            <a:endParaRPr lang="en-US" dirty="0"/>
          </a:p>
          <a:p>
            <a:pPr lvl="1"/>
            <a:endParaRPr lang="en-US" dirty="0"/>
          </a:p>
        </p:txBody>
      </p:sp>
      <p:sp>
        <p:nvSpPr>
          <p:cNvPr id="4" name="Slide Number Placeholder 3">
            <a:extLst>
              <a:ext uri="{FF2B5EF4-FFF2-40B4-BE49-F238E27FC236}">
                <a16:creationId xmlns:a16="http://schemas.microsoft.com/office/drawing/2014/main" id="{3CCCCEE0-786B-8A48-B484-05A8F83D7AEA}"/>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142588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D9A3-1419-7343-B11F-B8067F2B21A2}"/>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AAEB6B36-CCAC-1945-B477-C7B76EEB5943}"/>
              </a:ext>
            </a:extLst>
          </p:cNvPr>
          <p:cNvSpPr>
            <a:spLocks noGrp="1"/>
          </p:cNvSpPr>
          <p:nvPr>
            <p:ph idx="1"/>
          </p:nvPr>
        </p:nvSpPr>
        <p:spPr/>
        <p:txBody>
          <a:bodyPr/>
          <a:lstStyle/>
          <a:p>
            <a:r>
              <a:rPr lang="en-US" dirty="0"/>
              <a:t>Set up path variable</a:t>
            </a:r>
          </a:p>
          <a:p>
            <a:endParaRPr lang="en-US" dirty="0"/>
          </a:p>
          <a:p>
            <a:r>
              <a:rPr lang="en-US" dirty="0"/>
              <a:t>Run</a:t>
            </a:r>
            <a:br>
              <a:rPr lang="en-US" dirty="0"/>
            </a:br>
            <a:r>
              <a:rPr lang="en-US" dirty="0"/>
              <a:t>&gt; flutter precache</a:t>
            </a:r>
            <a:br>
              <a:rPr lang="en-US" dirty="0"/>
            </a:br>
            <a:r>
              <a:rPr lang="en-US" dirty="0"/>
              <a:t>&gt; flutter doctor</a:t>
            </a:r>
          </a:p>
          <a:p>
            <a:endParaRPr lang="en-US" dirty="0"/>
          </a:p>
          <a:p>
            <a:pPr lvl="1"/>
            <a:r>
              <a:rPr lang="en-US" dirty="0"/>
              <a:t>Fix all problems!</a:t>
            </a:r>
          </a:p>
        </p:txBody>
      </p:sp>
      <p:sp>
        <p:nvSpPr>
          <p:cNvPr id="4" name="Slide Number Placeholder 3">
            <a:extLst>
              <a:ext uri="{FF2B5EF4-FFF2-40B4-BE49-F238E27FC236}">
                <a16:creationId xmlns:a16="http://schemas.microsoft.com/office/drawing/2014/main" id="{5C6DCD48-B420-2D4C-B91B-A3F5D68E14FB}"/>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92112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9661-1371-454E-ACA8-24C27F5DD9FD}"/>
              </a:ext>
            </a:extLst>
          </p:cNvPr>
          <p:cNvSpPr>
            <a:spLocks noGrp="1"/>
          </p:cNvSpPr>
          <p:nvPr>
            <p:ph type="title"/>
          </p:nvPr>
        </p:nvSpPr>
        <p:spPr/>
        <p:txBody>
          <a:bodyPr/>
          <a:lstStyle/>
          <a:p>
            <a:r>
              <a:rPr lang="en-US" dirty="0"/>
              <a:t>Flutter - IDE</a:t>
            </a:r>
          </a:p>
        </p:txBody>
      </p:sp>
      <p:sp>
        <p:nvSpPr>
          <p:cNvPr id="3" name="Content Placeholder 2">
            <a:extLst>
              <a:ext uri="{FF2B5EF4-FFF2-40B4-BE49-F238E27FC236}">
                <a16:creationId xmlns:a16="http://schemas.microsoft.com/office/drawing/2014/main" id="{79BC1157-CEB5-5741-9567-AC361AD95874}"/>
              </a:ext>
            </a:extLst>
          </p:cNvPr>
          <p:cNvSpPr>
            <a:spLocks noGrp="1"/>
          </p:cNvSpPr>
          <p:nvPr>
            <p:ph idx="1"/>
          </p:nvPr>
        </p:nvSpPr>
        <p:spPr/>
        <p:txBody>
          <a:bodyPr/>
          <a:lstStyle/>
          <a:p>
            <a:r>
              <a:rPr lang="en-US" dirty="0"/>
              <a:t>Either VS Code or Android Studio</a:t>
            </a:r>
          </a:p>
          <a:p>
            <a:pPr lvl="1"/>
            <a:r>
              <a:rPr lang="en-US" dirty="0"/>
              <a:t>VS Code</a:t>
            </a:r>
          </a:p>
          <a:p>
            <a:pPr lvl="2"/>
            <a:r>
              <a:rPr lang="en-US" dirty="0"/>
              <a:t>Install Flutter extension</a:t>
            </a:r>
          </a:p>
          <a:p>
            <a:pPr lvl="1"/>
            <a:r>
              <a:rPr lang="en-US" dirty="0"/>
              <a:t>Android Studio</a:t>
            </a:r>
          </a:p>
          <a:p>
            <a:pPr lvl="2"/>
            <a:r>
              <a:rPr lang="en-US" dirty="0"/>
              <a:t>Install Flutter and Dart plugin</a:t>
            </a:r>
          </a:p>
          <a:p>
            <a:pPr lvl="1"/>
            <a:endParaRPr lang="en-US" dirty="0"/>
          </a:p>
          <a:p>
            <a:r>
              <a:rPr lang="en-US" dirty="0"/>
              <a:t>Run again</a:t>
            </a:r>
            <a:br>
              <a:rPr lang="en-US" dirty="0"/>
            </a:br>
            <a:r>
              <a:rPr lang="en-US" dirty="0"/>
              <a:t>&gt; flutter doctor</a:t>
            </a:r>
          </a:p>
          <a:p>
            <a:pPr lvl="1"/>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1A1EA3F2-2EAE-B748-A6F4-FA1D0266B921}"/>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79263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CAC8-40F6-0E47-B239-22DFA5DBF489}"/>
              </a:ext>
            </a:extLst>
          </p:cNvPr>
          <p:cNvSpPr>
            <a:spLocks noGrp="1"/>
          </p:cNvSpPr>
          <p:nvPr>
            <p:ph type="title"/>
          </p:nvPr>
        </p:nvSpPr>
        <p:spPr/>
        <p:txBody>
          <a:bodyPr/>
          <a:lstStyle/>
          <a:p>
            <a:r>
              <a:rPr lang="en-US" dirty="0"/>
              <a:t>Flutter – First app – VS Code</a:t>
            </a:r>
          </a:p>
        </p:txBody>
      </p:sp>
      <p:sp>
        <p:nvSpPr>
          <p:cNvPr id="3" name="Content Placeholder 2">
            <a:extLst>
              <a:ext uri="{FF2B5EF4-FFF2-40B4-BE49-F238E27FC236}">
                <a16:creationId xmlns:a16="http://schemas.microsoft.com/office/drawing/2014/main" id="{0B8DCD2D-3D1E-CD4F-9970-D116F44DB497}"/>
              </a:ext>
            </a:extLst>
          </p:cNvPr>
          <p:cNvSpPr>
            <a:spLocks noGrp="1"/>
          </p:cNvSpPr>
          <p:nvPr>
            <p:ph idx="1"/>
          </p:nvPr>
        </p:nvSpPr>
        <p:spPr/>
        <p:txBody>
          <a:bodyPr/>
          <a:lstStyle/>
          <a:p>
            <a:r>
              <a:rPr lang="en-US" b="1" dirty="0"/>
              <a:t>View &gt; Command Palette</a:t>
            </a:r>
            <a:r>
              <a:rPr lang="en-US" dirty="0"/>
              <a:t>.</a:t>
            </a:r>
          </a:p>
          <a:p>
            <a:r>
              <a:rPr lang="en-US" dirty="0"/>
              <a:t>Flutter: New Project</a:t>
            </a:r>
          </a:p>
          <a:p>
            <a:r>
              <a:rPr lang="en-US" dirty="0"/>
              <a:t>Give name and location</a:t>
            </a:r>
          </a:p>
          <a:p>
            <a:endParaRPr lang="en-US" dirty="0"/>
          </a:p>
          <a:p>
            <a:r>
              <a:rPr lang="en-US" dirty="0"/>
              <a:t>Let everything cool down, look for emulator connection on lower-right corner</a:t>
            </a:r>
          </a:p>
          <a:p>
            <a:endParaRPr lang="en-US" dirty="0"/>
          </a:p>
          <a:p>
            <a:endParaRPr lang="en-US" dirty="0"/>
          </a:p>
          <a:p>
            <a:r>
              <a:rPr lang="en-US" dirty="0"/>
              <a:t>Select Debug palette, click on Cog wheel</a:t>
            </a:r>
          </a:p>
          <a:p>
            <a:pPr lvl="1"/>
            <a:r>
              <a:rPr lang="en-US" dirty="0"/>
              <a:t>Create flutter debug configuration</a:t>
            </a:r>
          </a:p>
        </p:txBody>
      </p:sp>
      <p:sp>
        <p:nvSpPr>
          <p:cNvPr id="4" name="Slide Number Placeholder 3">
            <a:extLst>
              <a:ext uri="{FF2B5EF4-FFF2-40B4-BE49-F238E27FC236}">
                <a16:creationId xmlns:a16="http://schemas.microsoft.com/office/drawing/2014/main" id="{7772BB3A-985B-B843-9A49-C33D6F6C6875}"/>
              </a:ext>
            </a:extLst>
          </p:cNvPr>
          <p:cNvSpPr>
            <a:spLocks noGrp="1"/>
          </p:cNvSpPr>
          <p:nvPr>
            <p:ph type="sldNum" sz="quarter" idx="12"/>
          </p:nvPr>
        </p:nvSpPr>
        <p:spPr/>
        <p:txBody>
          <a:bodyPr/>
          <a:lstStyle/>
          <a:p>
            <a:fld id="{D57F1E4F-1CFF-5643-939E-02111984F565}" type="slidenum">
              <a:rPr lang="en-US" smtClean="0"/>
              <a:t>7</a:t>
            </a:fld>
            <a:endParaRPr lang="en-US" dirty="0"/>
          </a:p>
        </p:txBody>
      </p:sp>
      <p:pic>
        <p:nvPicPr>
          <p:cNvPr id="5" name="Picture 4">
            <a:extLst>
              <a:ext uri="{FF2B5EF4-FFF2-40B4-BE49-F238E27FC236}">
                <a16:creationId xmlns:a16="http://schemas.microsoft.com/office/drawing/2014/main" id="{EFEC79DF-2F50-3443-B81A-FCDA8D8C05B4}"/>
              </a:ext>
            </a:extLst>
          </p:cNvPr>
          <p:cNvPicPr>
            <a:picLocks noChangeAspect="1"/>
          </p:cNvPicPr>
          <p:nvPr/>
        </p:nvPicPr>
        <p:blipFill>
          <a:blip r:embed="rId2"/>
          <a:stretch>
            <a:fillRect/>
          </a:stretch>
        </p:blipFill>
        <p:spPr>
          <a:xfrm>
            <a:off x="2142147" y="4643908"/>
            <a:ext cx="9659543" cy="360845"/>
          </a:xfrm>
          <a:prstGeom prst="rect">
            <a:avLst/>
          </a:prstGeom>
        </p:spPr>
      </p:pic>
      <p:pic>
        <p:nvPicPr>
          <p:cNvPr id="6" name="Picture 5">
            <a:extLst>
              <a:ext uri="{FF2B5EF4-FFF2-40B4-BE49-F238E27FC236}">
                <a16:creationId xmlns:a16="http://schemas.microsoft.com/office/drawing/2014/main" id="{48F46765-4F73-5448-8B0C-2F14FEA91C94}"/>
              </a:ext>
            </a:extLst>
          </p:cNvPr>
          <p:cNvPicPr>
            <a:picLocks noChangeAspect="1"/>
          </p:cNvPicPr>
          <p:nvPr/>
        </p:nvPicPr>
        <p:blipFill>
          <a:blip r:embed="rId3"/>
          <a:stretch>
            <a:fillRect/>
          </a:stretch>
        </p:blipFill>
        <p:spPr>
          <a:xfrm>
            <a:off x="7359598" y="5433740"/>
            <a:ext cx="4442092" cy="533051"/>
          </a:xfrm>
          <a:prstGeom prst="rect">
            <a:avLst/>
          </a:prstGeom>
        </p:spPr>
      </p:pic>
    </p:spTree>
    <p:extLst>
      <p:ext uri="{BB962C8B-B14F-4D97-AF65-F5344CB8AC3E}">
        <p14:creationId xmlns:p14="http://schemas.microsoft.com/office/powerpoint/2010/main" val="33724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2D39-78E8-3247-81FC-B00F8FD9C015}"/>
              </a:ext>
            </a:extLst>
          </p:cNvPr>
          <p:cNvSpPr>
            <a:spLocks noGrp="1"/>
          </p:cNvSpPr>
          <p:nvPr>
            <p:ph type="title"/>
          </p:nvPr>
        </p:nvSpPr>
        <p:spPr/>
        <p:txBody>
          <a:bodyPr/>
          <a:lstStyle/>
          <a:p>
            <a:r>
              <a:rPr lang="en-US" dirty="0"/>
              <a:t>Flutter – VS Code</a:t>
            </a:r>
          </a:p>
        </p:txBody>
      </p:sp>
      <p:sp>
        <p:nvSpPr>
          <p:cNvPr id="3" name="Content Placeholder 2">
            <a:extLst>
              <a:ext uri="{FF2B5EF4-FFF2-40B4-BE49-F238E27FC236}">
                <a16:creationId xmlns:a16="http://schemas.microsoft.com/office/drawing/2014/main" id="{71A268EF-1E2F-9B4C-B6E8-D6E5EB2651D0}"/>
              </a:ext>
            </a:extLst>
          </p:cNvPr>
          <p:cNvSpPr>
            <a:spLocks noGrp="1"/>
          </p:cNvSpPr>
          <p:nvPr>
            <p:ph idx="1"/>
          </p:nvPr>
        </p:nvSpPr>
        <p:spPr/>
        <p:txBody>
          <a:bodyPr/>
          <a:lstStyle/>
          <a:p>
            <a:r>
              <a:rPr lang="en-US" dirty="0"/>
              <a:t>Run your app</a:t>
            </a:r>
          </a:p>
          <a:p>
            <a:pPr lvl="1"/>
            <a:r>
              <a:rPr lang="en-US" dirty="0"/>
              <a:t>Debug &gt; Start Debugging</a:t>
            </a:r>
          </a:p>
          <a:p>
            <a:pPr lvl="1"/>
            <a:r>
              <a:rPr lang="en-US" dirty="0"/>
              <a:t>Or press F5</a:t>
            </a:r>
          </a:p>
          <a:p>
            <a:pPr lvl="1"/>
            <a:endParaRPr lang="en-US" dirty="0"/>
          </a:p>
          <a:p>
            <a:r>
              <a:rPr lang="en-US" dirty="0"/>
              <a:t>Wait for it!</a:t>
            </a:r>
          </a:p>
          <a:p>
            <a:endParaRPr lang="en-US" dirty="0"/>
          </a:p>
          <a:p>
            <a:r>
              <a:rPr lang="en-US" dirty="0"/>
              <a:t>Try Hot Reload</a:t>
            </a:r>
          </a:p>
          <a:p>
            <a:pPr lvl="1"/>
            <a:r>
              <a:rPr lang="en-US" dirty="0"/>
              <a:t>Change some strings in </a:t>
            </a:r>
            <a:r>
              <a:rPr lang="en-US" dirty="0" err="1"/>
              <a:t>main.dart</a:t>
            </a:r>
            <a:endParaRPr lang="en-US" dirty="0"/>
          </a:p>
          <a:p>
            <a:pPr lvl="1"/>
            <a:r>
              <a:rPr lang="en-US" dirty="0"/>
              <a:t>Save file</a:t>
            </a:r>
          </a:p>
          <a:p>
            <a:r>
              <a:rPr lang="en-US" dirty="0"/>
              <a:t>Activate Dart Dev Tools when asked</a:t>
            </a:r>
          </a:p>
        </p:txBody>
      </p:sp>
      <p:sp>
        <p:nvSpPr>
          <p:cNvPr id="4" name="Slide Number Placeholder 3">
            <a:extLst>
              <a:ext uri="{FF2B5EF4-FFF2-40B4-BE49-F238E27FC236}">
                <a16:creationId xmlns:a16="http://schemas.microsoft.com/office/drawing/2014/main" id="{0CD6E23F-4347-B64D-B6F5-609789FC2600}"/>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80140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F34F-4E2B-E84D-917A-211C8832965A}"/>
              </a:ext>
            </a:extLst>
          </p:cNvPr>
          <p:cNvSpPr>
            <a:spLocks noGrp="1"/>
          </p:cNvSpPr>
          <p:nvPr>
            <p:ph type="title"/>
          </p:nvPr>
        </p:nvSpPr>
        <p:spPr/>
        <p:txBody>
          <a:bodyPr/>
          <a:lstStyle/>
          <a:p>
            <a:r>
              <a:rPr lang="en-US" dirty="0"/>
              <a:t>Flutter - Dart</a:t>
            </a:r>
          </a:p>
        </p:txBody>
      </p:sp>
      <p:sp>
        <p:nvSpPr>
          <p:cNvPr id="3" name="Content Placeholder 2">
            <a:extLst>
              <a:ext uri="{FF2B5EF4-FFF2-40B4-BE49-F238E27FC236}">
                <a16:creationId xmlns:a16="http://schemas.microsoft.com/office/drawing/2014/main" id="{92FA05B1-1336-AE49-AA9E-664D2101241C}"/>
              </a:ext>
            </a:extLst>
          </p:cNvPr>
          <p:cNvSpPr>
            <a:spLocks noGrp="1"/>
          </p:cNvSpPr>
          <p:nvPr>
            <p:ph idx="1"/>
          </p:nvPr>
        </p:nvSpPr>
        <p:spPr/>
        <p:txBody>
          <a:bodyPr/>
          <a:lstStyle/>
          <a:p>
            <a:r>
              <a:rPr lang="en-US" dirty="0"/>
              <a:t>Flutter apps are written using the Dart programming language, also originally from Google and now an ECMA standard. </a:t>
            </a:r>
          </a:p>
          <a:p>
            <a:r>
              <a:rPr lang="en-US" dirty="0"/>
              <a:t>Dart shares many of the same features as other modern languages such as Kotlin and Swift and can be trans-compiled into JavaScript code.</a:t>
            </a:r>
          </a:p>
          <a:p>
            <a:r>
              <a:rPr lang="en-US" dirty="0"/>
              <a:t>As a cross-platform framework, Flutter most closely resembles React Native, as Flutter allows for a reactive and declarative style of programming.</a:t>
            </a:r>
          </a:p>
        </p:txBody>
      </p:sp>
      <p:sp>
        <p:nvSpPr>
          <p:cNvPr id="4" name="Slide Number Placeholder 3">
            <a:extLst>
              <a:ext uri="{FF2B5EF4-FFF2-40B4-BE49-F238E27FC236}">
                <a16:creationId xmlns:a16="http://schemas.microsoft.com/office/drawing/2014/main" id="{61F55B24-06A4-BC4F-A975-57305033CB4A}"/>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857260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10297</TotalTime>
  <Words>929</Words>
  <Application>Microsoft Macintosh PowerPoint</Application>
  <PresentationFormat>Widescreen</PresentationFormat>
  <Paragraphs>237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Menlo</vt:lpstr>
      <vt:lpstr>Wingdings 3</vt:lpstr>
      <vt:lpstr>Ion</vt:lpstr>
      <vt:lpstr>Hybrid Mobile Applications - ICD0018</vt:lpstr>
      <vt:lpstr>Native SDKs</vt:lpstr>
      <vt:lpstr>Flutter</vt:lpstr>
      <vt:lpstr>Flutter</vt:lpstr>
      <vt:lpstr>Flutter</vt:lpstr>
      <vt:lpstr>Flutter - IDE</vt:lpstr>
      <vt:lpstr>Flutter – First app – VS Code</vt:lpstr>
      <vt:lpstr>Flutter – VS Code</vt:lpstr>
      <vt:lpstr>Flutter - Dart</vt:lpstr>
      <vt:lpstr>Flutter - Dart</vt:lpstr>
      <vt:lpstr>Flutter - Widget</vt:lpstr>
      <vt:lpstr>Flutter - Widgets</vt:lpstr>
      <vt:lpstr>Flutter - StatelessWidget</vt:lpstr>
      <vt:lpstr>Flutter - StatefulWidget </vt:lpstr>
      <vt:lpstr>Flutter - StatefulWidget</vt:lpstr>
      <vt:lpstr>Flutter - StatefulWidget</vt:lpstr>
      <vt:lpstr>Flutter - Basic widgets </vt:lpstr>
      <vt:lpstr>Flutter</vt:lpstr>
      <vt:lpstr>Flutter</vt:lpstr>
      <vt:lpstr>Flutter</vt:lpstr>
      <vt:lpstr>Flutter</vt:lpstr>
      <vt:lpstr>Flutter</vt:lpstr>
      <vt:lpstr>Flutter</vt:lpstr>
      <vt:lpstr>Flutter</vt:lpstr>
      <vt:lpstr>Flutter</vt:lpstr>
      <vt:lpstr>Flutter</vt:lpstr>
      <vt:lpstr>Flutter</vt:lpstr>
      <vt:lpstr>Flutter</vt:lpstr>
      <vt:lpstr>Flutter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119</cp:revision>
  <dcterms:created xsi:type="dcterms:W3CDTF">2015-10-15T12:35:18Z</dcterms:created>
  <dcterms:modified xsi:type="dcterms:W3CDTF">2019-10-11T09:43:27Z</dcterms:modified>
</cp:coreProperties>
</file>