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256" r:id="rId2"/>
    <p:sldId id="278" r:id="rId3"/>
    <p:sldId id="279" r:id="rId4"/>
    <p:sldId id="280" r:id="rId5"/>
    <p:sldId id="293" r:id="rId6"/>
    <p:sldId id="281" r:id="rId7"/>
    <p:sldId id="283" r:id="rId8"/>
    <p:sldId id="284" r:id="rId9"/>
    <p:sldId id="285" r:id="rId10"/>
    <p:sldId id="286" r:id="rId11"/>
    <p:sldId id="287" r:id="rId12"/>
    <p:sldId id="289" r:id="rId13"/>
    <p:sldId id="288" r:id="rId14"/>
    <p:sldId id="290" r:id="rId15"/>
    <p:sldId id="291" r:id="rId16"/>
    <p:sldId id="292" r:id="rId17"/>
    <p:sldId id="28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754" autoAdjust="0"/>
    <p:restoredTop sz="94660"/>
  </p:normalViewPr>
  <p:slideViewPr>
    <p:cSldViewPr snapToGrid="0">
      <p:cViewPr varScale="1">
        <p:scale>
          <a:sx n="159" d="100"/>
          <a:sy n="159" d="100"/>
        </p:scale>
        <p:origin x="1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58F15-0E18-4F6A-B9F3-564C7228F6E2}" type="datetimeFigureOut">
              <a:rPr lang="et-EE" smtClean="0"/>
              <a:t>17.10.19</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2EAB4-ED3B-407C-8199-EAC6E751E16E}" type="slidenum">
              <a:rPr lang="et-EE" smtClean="0"/>
              <a:t>‹#›</a:t>
            </a:fld>
            <a:endParaRPr lang="et-EE"/>
          </a:p>
        </p:txBody>
      </p:sp>
    </p:spTree>
    <p:extLst>
      <p:ext uri="{BB962C8B-B14F-4D97-AF65-F5344CB8AC3E}">
        <p14:creationId xmlns:p14="http://schemas.microsoft.com/office/powerpoint/2010/main" val="412855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44017D-616C-426D-B96A-9B74169657CB}" type="datetime1">
              <a:rPr lang="en-US" smtClean="0"/>
              <a:t>10/17/19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03E2F8-4F9B-475A-9076-FF47062FDB53}" type="datetime1">
              <a:rPr lang="en-US" smtClean="0"/>
              <a:t>10/17/19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5DF4FA4-9781-4D2E-9CA0-82AF90576D91}" type="datetime1">
              <a:rPr lang="en-US" smtClean="0"/>
              <a:t>10/17/19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5FA1842-AF3A-4F79-81E5-89F3140F58EC}" type="datetime1">
              <a:rPr lang="en-US" smtClean="0"/>
              <a:t>10/17/19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8153BF-32B0-4A81-ACA1-CA4D3511A15C}" type="datetime1">
              <a:rPr lang="en-US" smtClean="0"/>
              <a:t>10/17/19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6707BF-3C55-4F26-A6A0-49E70F83FEE8}" type="datetime1">
              <a:rPr lang="en-US" smtClean="0"/>
              <a:t>10/17/19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A02B73-859B-4B75-B038-91839C89101A}" type="datetime1">
              <a:rPr lang="en-US" smtClean="0"/>
              <a:t>10/17/19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E8DDA1-6E86-4CE1-9860-B071DC8D34E1}" type="datetime1">
              <a:rPr lang="en-US" smtClean="0"/>
              <a:t>10/17/19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3DEBE-8681-4664-83A8-552B71039C1E}" type="datetime1">
              <a:rPr lang="en-US" smtClean="0"/>
              <a:t>10/17/19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1FFF52-A86D-4A10-973C-2E68BFB2A7DA}" type="datetime1">
              <a:rPr lang="en-US" smtClean="0"/>
              <a:t>10/17/19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2343DB-8957-458B-B939-391AEFD585EB}" type="datetime1">
              <a:rPr lang="en-US" smtClean="0"/>
              <a:t>10/17/19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7326DD-D0EA-402D-90AE-E23B9B1122B9}" type="datetime1">
              <a:rPr lang="en-US" smtClean="0"/>
              <a:t>10/17/19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A99E6D-C8FB-4995-9B70-35802D29F244}" type="datetime1">
              <a:rPr lang="en-US" smtClean="0"/>
              <a:t>10/17/19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34D0E8D-CF6C-4C2C-8928-6CF987645092}" type="datetime1">
              <a:rPr lang="en-US" smtClean="0"/>
              <a:t>10/17/19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F608CB8-50D4-4762-AAB3-AD974B8E03D9}" type="datetime1">
              <a:rPr lang="en-US" smtClean="0"/>
              <a:t>10/17/19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0BC7526-571B-42F1-BF46-40AF976A9F12}" type="datetime1">
              <a:rPr lang="en-US" smtClean="0"/>
              <a:t>10/17/19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6D42B4-7614-4FB7-9AC1-D50FE9B34BC0}" type="datetime1">
              <a:rPr lang="en-US" smtClean="0"/>
              <a:t>10/17/19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56A1F32-43A5-49FE-A36C-65A860914068}" type="datetime1">
              <a:rPr lang="en-US" smtClean="0"/>
              <a:t>10/17/19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akaver@itcollege.ee"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Hybrid Mobile Applications - ICD0018</a:t>
            </a:r>
            <a:endParaRPr lang="et-EE" dirty="0"/>
          </a:p>
        </p:txBody>
      </p:sp>
      <p:sp>
        <p:nvSpPr>
          <p:cNvPr id="5" name="Text Placeholder 4"/>
          <p:cNvSpPr>
            <a:spLocks noGrp="1"/>
          </p:cNvSpPr>
          <p:nvPr>
            <p:ph type="subTitle" idx="1"/>
          </p:nvPr>
        </p:nvSpPr>
        <p:spPr>
          <a:xfrm>
            <a:off x="1154955" y="4777380"/>
            <a:ext cx="8825658" cy="1176232"/>
          </a:xfrm>
        </p:spPr>
        <p:txBody>
          <a:bodyPr>
            <a:normAutofit fontScale="92500" lnSpcReduction="10000"/>
          </a:bodyPr>
          <a:lstStyle/>
          <a:p>
            <a:r>
              <a:rPr lang="en-US" cap="none" dirty="0" err="1"/>
              <a:t>TalTech</a:t>
            </a:r>
            <a:r>
              <a:rPr lang="en-US" cap="none" dirty="0"/>
              <a:t> IT College, Andres Käver, 2019-2020, Fall semester</a:t>
            </a:r>
          </a:p>
          <a:p>
            <a:r>
              <a:rPr lang="en-US" cap="none" dirty="0"/>
              <a:t>Web: http://</a:t>
            </a:r>
            <a:r>
              <a:rPr lang="en-US" cap="none" dirty="0" err="1"/>
              <a:t>enos.Itcollege.ee</a:t>
            </a:r>
            <a:r>
              <a:rPr lang="en-US" cap="none" dirty="0"/>
              <a:t>/~</a:t>
            </a:r>
            <a:r>
              <a:rPr lang="en-US" cap="none" dirty="0" err="1"/>
              <a:t>akaver</a:t>
            </a:r>
            <a:r>
              <a:rPr lang="en-US" cap="none" dirty="0"/>
              <a:t>/</a:t>
            </a:r>
            <a:r>
              <a:rPr lang="en-US" cap="none" dirty="0" err="1"/>
              <a:t>HybridMobile</a:t>
            </a:r>
            <a:endParaRPr lang="en-US" cap="none" dirty="0"/>
          </a:p>
          <a:p>
            <a:r>
              <a:rPr lang="en-US" cap="none" dirty="0"/>
              <a:t>Skype: </a:t>
            </a:r>
            <a:r>
              <a:rPr lang="en-US" cap="none" dirty="0" err="1"/>
              <a:t>akaver</a:t>
            </a:r>
            <a:r>
              <a:rPr lang="en-US" cap="none" dirty="0"/>
              <a:t>   Email: </a:t>
            </a:r>
            <a:r>
              <a:rPr lang="en-US" cap="none" dirty="0">
                <a:hlinkClick r:id="rId2"/>
              </a:rPr>
              <a:t>akaver@itcollege.ee</a:t>
            </a:r>
            <a:endParaRPr lang="en-US" cap="none" dirty="0"/>
          </a:p>
          <a:p>
            <a:endParaRPr lang="en-US" cap="none" dirty="0"/>
          </a:p>
        </p:txBody>
      </p:sp>
      <p:sp>
        <p:nvSpPr>
          <p:cNvPr id="8" name="Slide Number Placeholder 7"/>
          <p:cNvSpPr>
            <a:spLocks noGrp="1"/>
          </p:cNvSpPr>
          <p:nvPr>
            <p:ph type="sldNum" sz="quarter" idx="12"/>
          </p:nvPr>
        </p:nvSpPr>
        <p:spPr/>
        <p:txBody>
          <a:bodyPr/>
          <a:lstStyle/>
          <a:p>
            <a:fld id="{D57F1E4F-1CFF-5643-939E-02111984F565}" type="slidenum">
              <a:rPr lang="en-US" smtClean="0"/>
              <a:t>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77248" y="-561978"/>
            <a:ext cx="5142857" cy="3857143"/>
          </a:xfrm>
          <a:prstGeom prst="rect">
            <a:avLst/>
          </a:prstGeom>
        </p:spPr>
      </p:pic>
      <p:pic>
        <p:nvPicPr>
          <p:cNvPr id="11" name="Picture 10">
            <a:extLst>
              <a:ext uri="{FF2B5EF4-FFF2-40B4-BE49-F238E27FC236}">
                <a16:creationId xmlns:a16="http://schemas.microsoft.com/office/drawing/2014/main" id="{356AB63E-7A98-9F4F-AAC2-33E8893A90B6}"/>
              </a:ext>
            </a:extLst>
          </p:cNvPr>
          <p:cNvPicPr>
            <a:picLocks noChangeAspect="1"/>
          </p:cNvPicPr>
          <p:nvPr/>
        </p:nvPicPr>
        <p:blipFill>
          <a:blip r:embed="rId4"/>
          <a:stretch>
            <a:fillRect/>
          </a:stretch>
        </p:blipFill>
        <p:spPr>
          <a:xfrm>
            <a:off x="10096500" y="4521200"/>
            <a:ext cx="2095500" cy="2336800"/>
          </a:xfrm>
          <a:prstGeom prst="rect">
            <a:avLst/>
          </a:prstGeom>
        </p:spPr>
      </p:pic>
    </p:spTree>
    <p:extLst>
      <p:ext uri="{BB962C8B-B14F-4D97-AF65-F5344CB8AC3E}">
        <p14:creationId xmlns:p14="http://schemas.microsoft.com/office/powerpoint/2010/main" val="157256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a:xfrm>
            <a:off x="645130" y="295729"/>
            <a:ext cx="9404723" cy="1400530"/>
          </a:xfrm>
        </p:spPr>
        <p:txBody>
          <a:bodyPr/>
          <a:lstStyle/>
          <a:p>
            <a:r>
              <a:rPr lang="en-US" dirty="0"/>
              <a:t>Flutter - </a:t>
            </a:r>
            <a:r>
              <a:rPr lang="en-US" dirty="0" err="1"/>
              <a:t>ChangeNotifier</a:t>
            </a:r>
            <a:endParaRPr lang="en-US" dirty="0"/>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10</a:t>
            </a:fld>
            <a:endParaRPr lang="en-US" dirty="0"/>
          </a:p>
        </p:txBody>
      </p:sp>
      <p:sp>
        <p:nvSpPr>
          <p:cNvPr id="5" name="TextBox 4">
            <a:extLst>
              <a:ext uri="{FF2B5EF4-FFF2-40B4-BE49-F238E27FC236}">
                <a16:creationId xmlns:a16="http://schemas.microsoft.com/office/drawing/2014/main" id="{4FE6806A-934A-8640-B84D-DA989A9545D9}"/>
              </a:ext>
            </a:extLst>
          </p:cNvPr>
          <p:cNvSpPr txBox="1"/>
          <p:nvPr/>
        </p:nvSpPr>
        <p:spPr>
          <a:xfrm>
            <a:off x="3039979" y="1102578"/>
            <a:ext cx="9152021" cy="5755422"/>
          </a:xfrm>
          <a:prstGeom prst="rect">
            <a:avLst/>
          </a:prstGeom>
          <a:solidFill>
            <a:schemeClr val="bg1"/>
          </a:solidFill>
        </p:spPr>
        <p:txBody>
          <a:bodyPr wrap="square" rtlCol="0">
            <a:spAutoFit/>
          </a:bodyPr>
          <a:lstStyle/>
          <a:p>
            <a:r>
              <a:rPr lang="en-US" sz="1600" dirty="0">
                <a:solidFill>
                  <a:srgbClr val="569CD6"/>
                </a:solidFill>
                <a:latin typeface="Menlo" panose="020B0609030804020204" pitchFamily="49" charset="0"/>
              </a:rPr>
              <a:t>import</a:t>
            </a:r>
            <a:r>
              <a:rPr lang="en-US" sz="1600" dirty="0">
                <a:solidFill>
                  <a:srgbClr val="D4D4D4"/>
                </a:solidFill>
                <a:latin typeface="Menlo" panose="020B0609030804020204" pitchFamily="49" charset="0"/>
              </a:rPr>
              <a:t> </a:t>
            </a:r>
            <a:r>
              <a:rPr lang="en-US" sz="1600" dirty="0">
                <a:solidFill>
                  <a:srgbClr val="CE9178"/>
                </a:solidFill>
                <a:latin typeface="Menlo" panose="020B0609030804020204" pitchFamily="49" charset="0"/>
              </a:rPr>
              <a:t>'</a:t>
            </a:r>
            <a:r>
              <a:rPr lang="en-US" sz="1600" dirty="0" err="1">
                <a:solidFill>
                  <a:srgbClr val="CE9178"/>
                </a:solidFill>
                <a:latin typeface="Menlo" panose="020B0609030804020204" pitchFamily="49" charset="0"/>
              </a:rPr>
              <a:t>package:flutter</a:t>
            </a:r>
            <a:r>
              <a:rPr lang="en-US" sz="1600" dirty="0">
                <a:solidFill>
                  <a:srgbClr val="CE9178"/>
                </a:solidFill>
                <a:latin typeface="Menlo" panose="020B0609030804020204" pitchFamily="49" charset="0"/>
              </a:rPr>
              <a:t>/</a:t>
            </a:r>
            <a:r>
              <a:rPr lang="en-US" sz="1600" dirty="0" err="1">
                <a:solidFill>
                  <a:srgbClr val="CE9178"/>
                </a:solidFill>
                <a:latin typeface="Menlo" panose="020B0609030804020204" pitchFamily="49" charset="0"/>
              </a:rPr>
              <a:t>material.dart</a:t>
            </a:r>
            <a:r>
              <a:rPr lang="en-US" sz="1600" dirty="0">
                <a:solidFill>
                  <a:srgbClr val="CE9178"/>
                </a:solidFill>
                <a:latin typeface="Menlo" panose="020B0609030804020204" pitchFamily="49" charset="0"/>
              </a:rPr>
              <a:t>'</a:t>
            </a:r>
            <a:r>
              <a:rPr lang="en-US" sz="1600" dirty="0">
                <a:solidFill>
                  <a:srgbClr val="D4D4D4"/>
                </a:solidFill>
                <a:latin typeface="Menlo" panose="020B0609030804020204" pitchFamily="49" charset="0"/>
              </a:rPr>
              <a:t>;</a:t>
            </a:r>
          </a:p>
          <a:p>
            <a:r>
              <a:rPr lang="en-US" sz="1600" dirty="0">
                <a:solidFill>
                  <a:srgbClr val="569CD6"/>
                </a:solidFill>
                <a:latin typeface="Menlo" panose="020B0609030804020204" pitchFamily="49" charset="0"/>
              </a:rPr>
              <a:t>import</a:t>
            </a:r>
            <a:r>
              <a:rPr lang="en-US" sz="1600" dirty="0">
                <a:solidFill>
                  <a:srgbClr val="D4D4D4"/>
                </a:solidFill>
                <a:latin typeface="Menlo" panose="020B0609030804020204" pitchFamily="49" charset="0"/>
              </a:rPr>
              <a:t> </a:t>
            </a:r>
            <a:r>
              <a:rPr lang="en-US" sz="1600" dirty="0">
                <a:solidFill>
                  <a:srgbClr val="CE9178"/>
                </a:solidFill>
                <a:latin typeface="Menlo" panose="020B0609030804020204" pitchFamily="49" charset="0"/>
              </a:rPr>
              <a:t>'../models/</a:t>
            </a:r>
            <a:r>
              <a:rPr lang="en-US" sz="1600" dirty="0" err="1">
                <a:solidFill>
                  <a:srgbClr val="CE9178"/>
                </a:solidFill>
                <a:latin typeface="Menlo" panose="020B0609030804020204" pitchFamily="49" charset="0"/>
              </a:rPr>
              <a:t>counter.dart</a:t>
            </a:r>
            <a:r>
              <a:rPr lang="en-US" sz="1600" dirty="0">
                <a:solidFill>
                  <a:srgbClr val="CE9178"/>
                </a:solidFill>
                <a:latin typeface="Menlo" panose="020B0609030804020204" pitchFamily="49" charset="0"/>
              </a:rPr>
              <a:t>'</a:t>
            </a:r>
            <a:r>
              <a:rPr lang="en-US" sz="1600" dirty="0">
                <a:solidFill>
                  <a:srgbClr val="D4D4D4"/>
                </a:solidFill>
                <a:latin typeface="Menlo" panose="020B0609030804020204" pitchFamily="49" charset="0"/>
              </a:rPr>
              <a:t>;</a:t>
            </a:r>
          </a:p>
          <a:p>
            <a:r>
              <a:rPr lang="en-US" sz="1600" dirty="0">
                <a:solidFill>
                  <a:srgbClr val="569CD6"/>
                </a:solidFill>
                <a:latin typeface="Menlo" panose="020B0609030804020204" pitchFamily="49" charset="0"/>
              </a:rPr>
              <a:t>class</a:t>
            </a:r>
            <a:r>
              <a:rPr lang="en-US" sz="1600" dirty="0">
                <a:solidFill>
                  <a:srgbClr val="D4D4D4"/>
                </a:solidFill>
                <a:latin typeface="Menlo" panose="020B0609030804020204" pitchFamily="49" charset="0"/>
              </a:rPr>
              <a:t> </a:t>
            </a:r>
            <a:r>
              <a:rPr lang="en-US" sz="1600" dirty="0" err="1">
                <a:solidFill>
                  <a:srgbClr val="4EC9B0"/>
                </a:solidFill>
                <a:latin typeface="Menlo" panose="020B0609030804020204" pitchFamily="49" charset="0"/>
              </a:rPr>
              <a:t>CounterModel</a:t>
            </a:r>
            <a:r>
              <a:rPr lang="en-US" sz="1600" dirty="0">
                <a:solidFill>
                  <a:srgbClr val="D4D4D4"/>
                </a:solidFill>
                <a:latin typeface="Menlo" panose="020B0609030804020204" pitchFamily="49" charset="0"/>
              </a:rPr>
              <a:t> </a:t>
            </a:r>
            <a:r>
              <a:rPr lang="en-US" sz="1600" dirty="0">
                <a:solidFill>
                  <a:srgbClr val="569CD6"/>
                </a:solidFill>
                <a:latin typeface="Menlo" panose="020B0609030804020204" pitchFamily="49" charset="0"/>
              </a:rPr>
              <a:t>extends</a:t>
            </a:r>
            <a:r>
              <a:rPr lang="en-US" sz="1600" dirty="0">
                <a:solidFill>
                  <a:srgbClr val="D4D4D4"/>
                </a:solidFill>
                <a:latin typeface="Menlo" panose="020B0609030804020204" pitchFamily="49" charset="0"/>
              </a:rPr>
              <a:t> </a:t>
            </a:r>
            <a:r>
              <a:rPr lang="en-US" sz="1600" dirty="0" err="1">
                <a:solidFill>
                  <a:srgbClr val="4EC9B0"/>
                </a:solidFill>
                <a:latin typeface="Menlo" panose="020B0609030804020204" pitchFamily="49" charset="0"/>
              </a:rPr>
              <a:t>ChangeNotifier</a:t>
            </a:r>
            <a:r>
              <a:rPr lang="en-US" sz="1600" dirty="0">
                <a:solidFill>
                  <a:srgbClr val="D4D4D4"/>
                </a:solidFill>
                <a:latin typeface="Menlo" panose="020B0609030804020204" pitchFamily="49" charset="0"/>
              </a:rPr>
              <a:t> {</a:t>
            </a:r>
          </a:p>
          <a:p>
            <a:r>
              <a:rPr lang="en-US" sz="1600" dirty="0">
                <a:solidFill>
                  <a:srgbClr val="D4D4D4"/>
                </a:solidFill>
                <a:latin typeface="Menlo" panose="020B0609030804020204" pitchFamily="49" charset="0"/>
              </a:rPr>
              <a:t>  </a:t>
            </a:r>
            <a:r>
              <a:rPr lang="en-US" sz="1600" dirty="0">
                <a:solidFill>
                  <a:srgbClr val="569CD6"/>
                </a:solidFill>
                <a:latin typeface="Menlo" panose="020B0609030804020204" pitchFamily="49" charset="0"/>
              </a:rPr>
              <a:t>final</a:t>
            </a:r>
            <a:r>
              <a:rPr lang="en-US" sz="1600" dirty="0">
                <a:solidFill>
                  <a:srgbClr val="D4D4D4"/>
                </a:solidFill>
                <a:latin typeface="Menlo" panose="020B0609030804020204" pitchFamily="49" charset="0"/>
              </a:rPr>
              <a:t> </a:t>
            </a:r>
            <a:r>
              <a:rPr lang="en-US" sz="1600" dirty="0">
                <a:solidFill>
                  <a:srgbClr val="4EC9B0"/>
                </a:solidFill>
                <a:latin typeface="Menlo" panose="020B0609030804020204" pitchFamily="49" charset="0"/>
              </a:rPr>
              <a:t>Counter</a:t>
            </a:r>
            <a:r>
              <a:rPr lang="en-US" sz="1600" dirty="0">
                <a:solidFill>
                  <a:srgbClr val="D4D4D4"/>
                </a:solidFill>
                <a:latin typeface="Menlo" panose="020B0609030804020204" pitchFamily="49" charset="0"/>
              </a:rPr>
              <a:t> _counter = </a:t>
            </a:r>
            <a:r>
              <a:rPr lang="en-US" sz="1600" dirty="0">
                <a:solidFill>
                  <a:srgbClr val="4EC9B0"/>
                </a:solidFill>
                <a:latin typeface="Menlo" panose="020B0609030804020204" pitchFamily="49" charset="0"/>
              </a:rPr>
              <a:t>Counter</a:t>
            </a:r>
            <a:r>
              <a:rPr lang="en-US" sz="1600" dirty="0">
                <a:solidFill>
                  <a:srgbClr val="D4D4D4"/>
                </a:solidFill>
                <a:latin typeface="Menlo" panose="020B0609030804020204" pitchFamily="49" charset="0"/>
              </a:rPr>
              <a:t>();</a:t>
            </a:r>
          </a:p>
          <a:p>
            <a:br>
              <a:rPr lang="en-US" sz="1600" dirty="0">
                <a:solidFill>
                  <a:srgbClr val="D4D4D4"/>
                </a:solidFill>
                <a:latin typeface="Menlo" panose="020B0609030804020204" pitchFamily="49" charset="0"/>
              </a:rPr>
            </a:br>
            <a:r>
              <a:rPr lang="en-US" sz="1600" dirty="0">
                <a:solidFill>
                  <a:srgbClr val="D4D4D4"/>
                </a:solidFill>
                <a:latin typeface="Menlo" panose="020B0609030804020204" pitchFamily="49" charset="0"/>
              </a:rPr>
              <a:t>  </a:t>
            </a:r>
            <a:r>
              <a:rPr lang="en-US" sz="1600" dirty="0">
                <a:solidFill>
                  <a:srgbClr val="4EC9B0"/>
                </a:solidFill>
                <a:latin typeface="Menlo" panose="020B0609030804020204" pitchFamily="49" charset="0"/>
              </a:rPr>
              <a:t>bool</a:t>
            </a:r>
            <a:r>
              <a:rPr lang="en-US" sz="1600" dirty="0">
                <a:solidFill>
                  <a:srgbClr val="D4D4D4"/>
                </a:solidFill>
                <a:latin typeface="Menlo" panose="020B0609030804020204" pitchFamily="49" charset="0"/>
              </a:rPr>
              <a:t> </a:t>
            </a:r>
            <a:r>
              <a:rPr lang="en-US" sz="1600" dirty="0">
                <a:solidFill>
                  <a:srgbClr val="569CD6"/>
                </a:solidFill>
                <a:latin typeface="Menlo" panose="020B0609030804020204" pitchFamily="49" charset="0"/>
              </a:rPr>
              <a:t>get</a:t>
            </a:r>
            <a:r>
              <a:rPr lang="en-US" sz="1600" dirty="0">
                <a:solidFill>
                  <a:srgbClr val="D4D4D4"/>
                </a:solidFill>
                <a:latin typeface="Menlo" panose="020B0609030804020204" pitchFamily="49" charset="0"/>
              </a:rPr>
              <a:t> </a:t>
            </a:r>
            <a:r>
              <a:rPr lang="en-US" sz="1600" dirty="0">
                <a:solidFill>
                  <a:srgbClr val="DCDCAA"/>
                </a:solidFill>
                <a:latin typeface="Menlo" panose="020B0609030804020204" pitchFamily="49" charset="0"/>
              </a:rPr>
              <a:t>bit0</a:t>
            </a:r>
            <a:r>
              <a:rPr lang="en-US" sz="1600" dirty="0">
                <a:solidFill>
                  <a:srgbClr val="D4D4D4"/>
                </a:solidFill>
                <a:latin typeface="Menlo" panose="020B0609030804020204" pitchFamily="49" charset="0"/>
              </a:rPr>
              <a:t> =&gt; _counter.bit0;</a:t>
            </a:r>
          </a:p>
          <a:p>
            <a:r>
              <a:rPr lang="en-US" sz="1600" dirty="0">
                <a:solidFill>
                  <a:srgbClr val="D4D4D4"/>
                </a:solidFill>
                <a:latin typeface="Menlo" panose="020B0609030804020204" pitchFamily="49" charset="0"/>
              </a:rPr>
              <a:t>  </a:t>
            </a:r>
            <a:r>
              <a:rPr lang="en-US" sz="1600" dirty="0">
                <a:solidFill>
                  <a:srgbClr val="4EC9B0"/>
                </a:solidFill>
                <a:latin typeface="Menlo" panose="020B0609030804020204" pitchFamily="49" charset="0"/>
              </a:rPr>
              <a:t>bool</a:t>
            </a:r>
            <a:r>
              <a:rPr lang="en-US" sz="1600" dirty="0">
                <a:solidFill>
                  <a:srgbClr val="D4D4D4"/>
                </a:solidFill>
                <a:latin typeface="Menlo" panose="020B0609030804020204" pitchFamily="49" charset="0"/>
              </a:rPr>
              <a:t> </a:t>
            </a:r>
            <a:r>
              <a:rPr lang="en-US" sz="1600" dirty="0">
                <a:solidFill>
                  <a:srgbClr val="569CD6"/>
                </a:solidFill>
                <a:latin typeface="Menlo" panose="020B0609030804020204" pitchFamily="49" charset="0"/>
              </a:rPr>
              <a:t>get</a:t>
            </a:r>
            <a:r>
              <a:rPr lang="en-US" sz="1600" dirty="0">
                <a:solidFill>
                  <a:srgbClr val="D4D4D4"/>
                </a:solidFill>
                <a:latin typeface="Menlo" panose="020B0609030804020204" pitchFamily="49" charset="0"/>
              </a:rPr>
              <a:t> </a:t>
            </a:r>
            <a:r>
              <a:rPr lang="en-US" sz="1600" dirty="0">
                <a:solidFill>
                  <a:srgbClr val="DCDCAA"/>
                </a:solidFill>
                <a:latin typeface="Menlo" panose="020B0609030804020204" pitchFamily="49" charset="0"/>
              </a:rPr>
              <a:t>bit1</a:t>
            </a:r>
            <a:r>
              <a:rPr lang="en-US" sz="1600" dirty="0">
                <a:solidFill>
                  <a:srgbClr val="D4D4D4"/>
                </a:solidFill>
                <a:latin typeface="Menlo" panose="020B0609030804020204" pitchFamily="49" charset="0"/>
              </a:rPr>
              <a:t> =&gt; _counter.bit1;</a:t>
            </a:r>
          </a:p>
          <a:p>
            <a:r>
              <a:rPr lang="en-US" sz="1600" dirty="0">
                <a:solidFill>
                  <a:srgbClr val="D4D4D4"/>
                </a:solidFill>
                <a:latin typeface="Menlo" panose="020B0609030804020204" pitchFamily="49" charset="0"/>
              </a:rPr>
              <a:t>  </a:t>
            </a:r>
            <a:r>
              <a:rPr lang="en-US" sz="1600" dirty="0">
                <a:solidFill>
                  <a:srgbClr val="4EC9B0"/>
                </a:solidFill>
                <a:latin typeface="Menlo" panose="020B0609030804020204" pitchFamily="49" charset="0"/>
              </a:rPr>
              <a:t>bool</a:t>
            </a:r>
            <a:r>
              <a:rPr lang="en-US" sz="1600" dirty="0">
                <a:solidFill>
                  <a:srgbClr val="D4D4D4"/>
                </a:solidFill>
                <a:latin typeface="Menlo" panose="020B0609030804020204" pitchFamily="49" charset="0"/>
              </a:rPr>
              <a:t> </a:t>
            </a:r>
            <a:r>
              <a:rPr lang="en-US" sz="1600" dirty="0">
                <a:solidFill>
                  <a:srgbClr val="569CD6"/>
                </a:solidFill>
                <a:latin typeface="Menlo" panose="020B0609030804020204" pitchFamily="49" charset="0"/>
              </a:rPr>
              <a:t>get</a:t>
            </a:r>
            <a:r>
              <a:rPr lang="en-US" sz="1600" dirty="0">
                <a:solidFill>
                  <a:srgbClr val="D4D4D4"/>
                </a:solidFill>
                <a:latin typeface="Menlo" panose="020B0609030804020204" pitchFamily="49" charset="0"/>
              </a:rPr>
              <a:t> </a:t>
            </a:r>
            <a:r>
              <a:rPr lang="en-US" sz="1600" dirty="0">
                <a:solidFill>
                  <a:srgbClr val="DCDCAA"/>
                </a:solidFill>
                <a:latin typeface="Menlo" panose="020B0609030804020204" pitchFamily="49" charset="0"/>
              </a:rPr>
              <a:t>bit2</a:t>
            </a:r>
            <a:r>
              <a:rPr lang="en-US" sz="1600" dirty="0">
                <a:solidFill>
                  <a:srgbClr val="D4D4D4"/>
                </a:solidFill>
                <a:latin typeface="Menlo" panose="020B0609030804020204" pitchFamily="49" charset="0"/>
              </a:rPr>
              <a:t> =&gt; _counter.bit2;</a:t>
            </a:r>
          </a:p>
          <a:p>
            <a:br>
              <a:rPr lang="en-US" sz="1600" dirty="0">
                <a:solidFill>
                  <a:srgbClr val="D4D4D4"/>
                </a:solidFill>
                <a:latin typeface="Menlo" panose="020B0609030804020204" pitchFamily="49" charset="0"/>
              </a:rPr>
            </a:br>
            <a:r>
              <a:rPr lang="en-US" sz="1600" dirty="0">
                <a:solidFill>
                  <a:srgbClr val="D4D4D4"/>
                </a:solidFill>
                <a:latin typeface="Menlo" panose="020B0609030804020204" pitchFamily="49" charset="0"/>
              </a:rPr>
              <a:t>  </a:t>
            </a:r>
            <a:r>
              <a:rPr lang="en-US" sz="1600" dirty="0">
                <a:solidFill>
                  <a:srgbClr val="569CD6"/>
                </a:solidFill>
                <a:latin typeface="Menlo" panose="020B0609030804020204" pitchFamily="49" charset="0"/>
              </a:rPr>
              <a:t>void</a:t>
            </a:r>
            <a:r>
              <a:rPr lang="en-US" sz="1600" dirty="0">
                <a:solidFill>
                  <a:srgbClr val="D4D4D4"/>
                </a:solidFill>
                <a:latin typeface="Menlo" panose="020B0609030804020204" pitchFamily="49" charset="0"/>
              </a:rPr>
              <a:t> </a:t>
            </a:r>
            <a:r>
              <a:rPr lang="en-US" sz="1600" dirty="0">
                <a:solidFill>
                  <a:srgbClr val="DCDCAA"/>
                </a:solidFill>
                <a:latin typeface="Menlo" panose="020B0609030804020204" pitchFamily="49" charset="0"/>
              </a:rPr>
              <a:t>addToBit0</a:t>
            </a:r>
            <a:r>
              <a:rPr lang="en-US" sz="1600" dirty="0">
                <a:solidFill>
                  <a:srgbClr val="D4D4D4"/>
                </a:solidFill>
                <a:latin typeface="Menlo" panose="020B0609030804020204" pitchFamily="49" charset="0"/>
              </a:rPr>
              <a:t>() {</a:t>
            </a:r>
          </a:p>
          <a:p>
            <a:r>
              <a:rPr lang="en-US" sz="1600" dirty="0">
                <a:solidFill>
                  <a:srgbClr val="D4D4D4"/>
                </a:solidFill>
                <a:latin typeface="Menlo" panose="020B0609030804020204" pitchFamily="49" charset="0"/>
              </a:rPr>
              <a:t>    _counter.</a:t>
            </a:r>
            <a:r>
              <a:rPr lang="en-US" sz="1600" dirty="0">
                <a:solidFill>
                  <a:srgbClr val="DCDCAA"/>
                </a:solidFill>
                <a:latin typeface="Menlo" panose="020B0609030804020204" pitchFamily="49" charset="0"/>
              </a:rPr>
              <a:t>addToBit0</a:t>
            </a:r>
            <a:r>
              <a:rPr lang="en-US" sz="1600" dirty="0">
                <a:solidFill>
                  <a:srgbClr val="D4D4D4"/>
                </a:solidFill>
                <a:latin typeface="Menlo" panose="020B0609030804020204" pitchFamily="49" charset="0"/>
              </a:rPr>
              <a:t>();</a:t>
            </a:r>
          </a:p>
          <a:p>
            <a:r>
              <a:rPr lang="en-US" sz="1600" dirty="0">
                <a:solidFill>
                  <a:srgbClr val="D4D4D4"/>
                </a:solidFill>
                <a:latin typeface="Menlo" panose="020B0609030804020204" pitchFamily="49" charset="0"/>
              </a:rPr>
              <a:t>    </a:t>
            </a:r>
            <a:r>
              <a:rPr lang="en-US" sz="1600" dirty="0" err="1">
                <a:solidFill>
                  <a:srgbClr val="DCDCAA"/>
                </a:solidFill>
                <a:latin typeface="Menlo" panose="020B0609030804020204" pitchFamily="49" charset="0"/>
              </a:rPr>
              <a:t>notifyListeners</a:t>
            </a:r>
            <a:r>
              <a:rPr lang="en-US" sz="1600" dirty="0">
                <a:solidFill>
                  <a:srgbClr val="D4D4D4"/>
                </a:solidFill>
                <a:latin typeface="Menlo" panose="020B0609030804020204" pitchFamily="49" charset="0"/>
              </a:rPr>
              <a:t>();</a:t>
            </a:r>
          </a:p>
          <a:p>
            <a:r>
              <a:rPr lang="en-US" sz="1600" dirty="0">
                <a:solidFill>
                  <a:srgbClr val="D4D4D4"/>
                </a:solidFill>
                <a:latin typeface="Menlo" panose="020B0609030804020204" pitchFamily="49" charset="0"/>
              </a:rPr>
              <a:t>  }</a:t>
            </a:r>
          </a:p>
          <a:p>
            <a:r>
              <a:rPr lang="en-US" sz="1600" dirty="0">
                <a:solidFill>
                  <a:srgbClr val="D4D4D4"/>
                </a:solidFill>
                <a:latin typeface="Menlo" panose="020B0609030804020204" pitchFamily="49" charset="0"/>
              </a:rPr>
              <a:t>...</a:t>
            </a:r>
          </a:p>
          <a:p>
            <a:r>
              <a:rPr lang="en-US" sz="1600" dirty="0">
                <a:solidFill>
                  <a:srgbClr val="D4D4D4"/>
                </a:solidFill>
                <a:latin typeface="Menlo" panose="020B0609030804020204" pitchFamily="49" charset="0"/>
              </a:rPr>
              <a:t>  </a:t>
            </a:r>
            <a:r>
              <a:rPr lang="en-US" sz="1600" dirty="0">
                <a:solidFill>
                  <a:srgbClr val="569CD6"/>
                </a:solidFill>
                <a:latin typeface="Menlo" panose="020B0609030804020204" pitchFamily="49" charset="0"/>
              </a:rPr>
              <a:t>void</a:t>
            </a:r>
            <a:r>
              <a:rPr lang="en-US" sz="1600" dirty="0">
                <a:solidFill>
                  <a:srgbClr val="D4D4D4"/>
                </a:solidFill>
                <a:latin typeface="Menlo" panose="020B0609030804020204" pitchFamily="49" charset="0"/>
              </a:rPr>
              <a:t> </a:t>
            </a:r>
            <a:r>
              <a:rPr lang="en-US" sz="1600" dirty="0">
                <a:solidFill>
                  <a:srgbClr val="DCDCAA"/>
                </a:solidFill>
                <a:latin typeface="Menlo" panose="020B0609030804020204" pitchFamily="49" charset="0"/>
              </a:rPr>
              <a:t>add</a:t>
            </a:r>
            <a:r>
              <a:rPr lang="en-US" sz="1600" dirty="0">
                <a:solidFill>
                  <a:srgbClr val="D4D4D4"/>
                </a:solidFill>
                <a:latin typeface="Menlo" panose="020B0609030804020204" pitchFamily="49" charset="0"/>
              </a:rPr>
              <a:t>(){</a:t>
            </a:r>
          </a:p>
          <a:p>
            <a:r>
              <a:rPr lang="en-US" sz="1600" dirty="0">
                <a:solidFill>
                  <a:srgbClr val="D4D4D4"/>
                </a:solidFill>
                <a:latin typeface="Menlo" panose="020B0609030804020204" pitchFamily="49" charset="0"/>
              </a:rPr>
              <a:t>    _counter.</a:t>
            </a:r>
            <a:r>
              <a:rPr lang="en-US" sz="1600" dirty="0">
                <a:solidFill>
                  <a:srgbClr val="DCDCAA"/>
                </a:solidFill>
                <a:latin typeface="Menlo" panose="020B0609030804020204" pitchFamily="49" charset="0"/>
              </a:rPr>
              <a:t>addToBit0</a:t>
            </a:r>
            <a:r>
              <a:rPr lang="en-US" sz="1600" dirty="0">
                <a:solidFill>
                  <a:srgbClr val="D4D4D4"/>
                </a:solidFill>
                <a:latin typeface="Menlo" panose="020B0609030804020204" pitchFamily="49" charset="0"/>
              </a:rPr>
              <a:t>();</a:t>
            </a:r>
          </a:p>
          <a:p>
            <a:r>
              <a:rPr lang="en-US" sz="1600" dirty="0">
                <a:solidFill>
                  <a:srgbClr val="D4D4D4"/>
                </a:solidFill>
                <a:latin typeface="Menlo" panose="020B0609030804020204" pitchFamily="49" charset="0"/>
              </a:rPr>
              <a:t>    </a:t>
            </a:r>
            <a:r>
              <a:rPr lang="en-US" sz="1600" dirty="0" err="1">
                <a:solidFill>
                  <a:srgbClr val="DCDCAA"/>
                </a:solidFill>
                <a:latin typeface="Menlo" panose="020B0609030804020204" pitchFamily="49" charset="0"/>
              </a:rPr>
              <a:t>notifyListeners</a:t>
            </a:r>
            <a:r>
              <a:rPr lang="en-US" sz="1600" dirty="0">
                <a:solidFill>
                  <a:srgbClr val="D4D4D4"/>
                </a:solidFill>
                <a:latin typeface="Menlo" panose="020B0609030804020204" pitchFamily="49" charset="0"/>
              </a:rPr>
              <a:t>();</a:t>
            </a:r>
          </a:p>
          <a:p>
            <a:r>
              <a:rPr lang="en-US" sz="1600" dirty="0">
                <a:solidFill>
                  <a:srgbClr val="D4D4D4"/>
                </a:solidFill>
                <a:latin typeface="Menlo" panose="020B0609030804020204" pitchFamily="49" charset="0"/>
              </a:rPr>
              <a:t>  }</a:t>
            </a:r>
          </a:p>
          <a:p>
            <a:r>
              <a:rPr lang="en-US" sz="1600" dirty="0">
                <a:solidFill>
                  <a:srgbClr val="D4D4D4"/>
                </a:solidFill>
                <a:latin typeface="Menlo" panose="020B0609030804020204" pitchFamily="49" charset="0"/>
              </a:rPr>
              <a:t>    </a:t>
            </a:r>
            <a:r>
              <a:rPr lang="en-US" sz="1600" dirty="0">
                <a:solidFill>
                  <a:srgbClr val="569CD6"/>
                </a:solidFill>
                <a:latin typeface="Menlo" panose="020B0609030804020204" pitchFamily="49" charset="0"/>
              </a:rPr>
              <a:t>void</a:t>
            </a:r>
            <a:r>
              <a:rPr lang="en-US" sz="1600" dirty="0">
                <a:solidFill>
                  <a:srgbClr val="D4D4D4"/>
                </a:solidFill>
                <a:latin typeface="Menlo" panose="020B0609030804020204" pitchFamily="49" charset="0"/>
              </a:rPr>
              <a:t> </a:t>
            </a:r>
            <a:r>
              <a:rPr lang="en-US" sz="1600" dirty="0">
                <a:solidFill>
                  <a:srgbClr val="DCDCAA"/>
                </a:solidFill>
                <a:latin typeface="Menlo" panose="020B0609030804020204" pitchFamily="49" charset="0"/>
              </a:rPr>
              <a:t>reset</a:t>
            </a:r>
            <a:r>
              <a:rPr lang="en-US" sz="1600" dirty="0">
                <a:solidFill>
                  <a:srgbClr val="D4D4D4"/>
                </a:solidFill>
                <a:latin typeface="Menlo" panose="020B0609030804020204" pitchFamily="49" charset="0"/>
              </a:rPr>
              <a:t>(){</a:t>
            </a:r>
          </a:p>
          <a:p>
            <a:r>
              <a:rPr lang="en-US" sz="1600" dirty="0">
                <a:solidFill>
                  <a:srgbClr val="D4D4D4"/>
                </a:solidFill>
                <a:latin typeface="Menlo" panose="020B0609030804020204" pitchFamily="49" charset="0"/>
              </a:rPr>
              <a:t>    _counter.bit0 = </a:t>
            </a:r>
            <a:r>
              <a:rPr lang="en-US" sz="1600" dirty="0">
                <a:solidFill>
                  <a:srgbClr val="569CD6"/>
                </a:solidFill>
                <a:latin typeface="Menlo" panose="020B0609030804020204" pitchFamily="49" charset="0"/>
              </a:rPr>
              <a:t>false</a:t>
            </a:r>
            <a:r>
              <a:rPr lang="en-US" sz="1600" dirty="0">
                <a:solidFill>
                  <a:srgbClr val="D4D4D4"/>
                </a:solidFill>
                <a:latin typeface="Menlo" panose="020B0609030804020204" pitchFamily="49" charset="0"/>
              </a:rPr>
              <a:t>; _counter.bit1 = </a:t>
            </a:r>
            <a:r>
              <a:rPr lang="en-US" sz="1600" dirty="0">
                <a:solidFill>
                  <a:srgbClr val="569CD6"/>
                </a:solidFill>
                <a:latin typeface="Menlo" panose="020B0609030804020204" pitchFamily="49" charset="0"/>
              </a:rPr>
              <a:t>false</a:t>
            </a:r>
            <a:r>
              <a:rPr lang="en-US" sz="1600" dirty="0">
                <a:solidFill>
                  <a:srgbClr val="D4D4D4"/>
                </a:solidFill>
                <a:latin typeface="Menlo" panose="020B0609030804020204" pitchFamily="49" charset="0"/>
              </a:rPr>
              <a:t>; _counter.bit2 = </a:t>
            </a:r>
            <a:r>
              <a:rPr lang="en-US" sz="1600" dirty="0">
                <a:solidFill>
                  <a:srgbClr val="569CD6"/>
                </a:solidFill>
                <a:latin typeface="Menlo" panose="020B0609030804020204" pitchFamily="49" charset="0"/>
              </a:rPr>
              <a:t>false</a:t>
            </a:r>
            <a:r>
              <a:rPr lang="en-US" sz="1600" dirty="0">
                <a:solidFill>
                  <a:srgbClr val="D4D4D4"/>
                </a:solidFill>
                <a:latin typeface="Menlo" panose="020B0609030804020204" pitchFamily="49" charset="0"/>
              </a:rPr>
              <a:t>;</a:t>
            </a:r>
          </a:p>
          <a:p>
            <a:r>
              <a:rPr lang="en-US" sz="1600" dirty="0">
                <a:solidFill>
                  <a:srgbClr val="D4D4D4"/>
                </a:solidFill>
                <a:latin typeface="Menlo" panose="020B0609030804020204" pitchFamily="49" charset="0"/>
              </a:rPr>
              <a:t>    </a:t>
            </a:r>
            <a:r>
              <a:rPr lang="en-US" sz="1600" dirty="0" err="1">
                <a:solidFill>
                  <a:srgbClr val="DCDCAA"/>
                </a:solidFill>
                <a:latin typeface="Menlo" panose="020B0609030804020204" pitchFamily="49" charset="0"/>
              </a:rPr>
              <a:t>notifyListeners</a:t>
            </a:r>
            <a:r>
              <a:rPr lang="en-US" sz="1600" dirty="0">
                <a:solidFill>
                  <a:srgbClr val="D4D4D4"/>
                </a:solidFill>
                <a:latin typeface="Menlo" panose="020B0609030804020204" pitchFamily="49" charset="0"/>
              </a:rPr>
              <a:t>();</a:t>
            </a:r>
          </a:p>
          <a:p>
            <a:r>
              <a:rPr lang="en-US" sz="1600" dirty="0">
                <a:solidFill>
                  <a:srgbClr val="D4D4D4"/>
                </a:solidFill>
                <a:latin typeface="Menlo" panose="020B0609030804020204" pitchFamily="49" charset="0"/>
              </a:rPr>
              <a:t>  }</a:t>
            </a:r>
          </a:p>
          <a:p>
            <a:r>
              <a:rPr lang="en-US" sz="1600" dirty="0">
                <a:solidFill>
                  <a:srgbClr val="D4D4D4"/>
                </a:solidFill>
                <a:latin typeface="Menlo" panose="020B0609030804020204" pitchFamily="49" charset="0"/>
              </a:rPr>
              <a:t>}</a:t>
            </a:r>
          </a:p>
        </p:txBody>
      </p:sp>
    </p:spTree>
    <p:extLst>
      <p:ext uri="{BB962C8B-B14F-4D97-AF65-F5344CB8AC3E}">
        <p14:creationId xmlns:p14="http://schemas.microsoft.com/office/powerpoint/2010/main" val="4209465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 – UI – state lifting</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11</a:t>
            </a:fld>
            <a:endParaRPr lang="en-US" dirty="0"/>
          </a:p>
        </p:txBody>
      </p:sp>
      <p:sp>
        <p:nvSpPr>
          <p:cNvPr id="5" name="Rounded Rectangle 4">
            <a:extLst>
              <a:ext uri="{FF2B5EF4-FFF2-40B4-BE49-F238E27FC236}">
                <a16:creationId xmlns:a16="http://schemas.microsoft.com/office/drawing/2014/main" id="{24BE1EC4-0363-2145-A8DF-15232CC064D4}"/>
              </a:ext>
            </a:extLst>
          </p:cNvPr>
          <p:cNvSpPr/>
          <p:nvPr/>
        </p:nvSpPr>
        <p:spPr>
          <a:xfrm>
            <a:off x="4379495" y="2286000"/>
            <a:ext cx="2502568" cy="649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HomeScreen</a:t>
            </a:r>
            <a:endParaRPr lang="en-US" dirty="0"/>
          </a:p>
        </p:txBody>
      </p:sp>
      <p:sp>
        <p:nvSpPr>
          <p:cNvPr id="6" name="Rounded Rectangle 5">
            <a:extLst>
              <a:ext uri="{FF2B5EF4-FFF2-40B4-BE49-F238E27FC236}">
                <a16:creationId xmlns:a16="http://schemas.microsoft.com/office/drawing/2014/main" id="{3648794D-9D67-F148-8A04-858C06859714}"/>
              </a:ext>
            </a:extLst>
          </p:cNvPr>
          <p:cNvSpPr/>
          <p:nvPr/>
        </p:nvSpPr>
        <p:spPr>
          <a:xfrm>
            <a:off x="2971690" y="3310687"/>
            <a:ext cx="1612232" cy="541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B2</a:t>
            </a:r>
          </a:p>
          <a:p>
            <a:pPr algn="ctr"/>
            <a:r>
              <a:rPr lang="en-US" dirty="0"/>
              <a:t>Add</a:t>
            </a:r>
          </a:p>
        </p:txBody>
      </p:sp>
      <p:sp>
        <p:nvSpPr>
          <p:cNvPr id="7" name="Rounded Rectangle 6">
            <a:extLst>
              <a:ext uri="{FF2B5EF4-FFF2-40B4-BE49-F238E27FC236}">
                <a16:creationId xmlns:a16="http://schemas.microsoft.com/office/drawing/2014/main" id="{1E9832F3-B521-2048-8EE3-C5079A5D7EF5}"/>
              </a:ext>
            </a:extLst>
          </p:cNvPr>
          <p:cNvSpPr/>
          <p:nvPr/>
        </p:nvSpPr>
        <p:spPr>
          <a:xfrm>
            <a:off x="4770466" y="3310688"/>
            <a:ext cx="1612232" cy="541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a:t>
            </a:r>
          </a:p>
          <a:p>
            <a:pPr algn="ctr"/>
            <a:r>
              <a:rPr lang="en-US" dirty="0"/>
              <a:t>Add</a:t>
            </a:r>
          </a:p>
        </p:txBody>
      </p:sp>
      <p:sp>
        <p:nvSpPr>
          <p:cNvPr id="8" name="Rounded Rectangle 7">
            <a:extLst>
              <a:ext uri="{FF2B5EF4-FFF2-40B4-BE49-F238E27FC236}">
                <a16:creationId xmlns:a16="http://schemas.microsoft.com/office/drawing/2014/main" id="{7888465B-E16E-934D-A8FC-2AD07093C9BC}"/>
              </a:ext>
            </a:extLst>
          </p:cNvPr>
          <p:cNvSpPr/>
          <p:nvPr/>
        </p:nvSpPr>
        <p:spPr>
          <a:xfrm>
            <a:off x="6569242" y="3310689"/>
            <a:ext cx="1612232" cy="541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B0</a:t>
            </a:r>
          </a:p>
          <a:p>
            <a:pPr algn="ctr"/>
            <a:r>
              <a:rPr lang="en-US" dirty="0"/>
              <a:t>Add</a:t>
            </a:r>
          </a:p>
        </p:txBody>
      </p:sp>
      <p:sp>
        <p:nvSpPr>
          <p:cNvPr id="9" name="Rounded Rectangle 8">
            <a:extLst>
              <a:ext uri="{FF2B5EF4-FFF2-40B4-BE49-F238E27FC236}">
                <a16:creationId xmlns:a16="http://schemas.microsoft.com/office/drawing/2014/main" id="{C20BC1CC-FD51-C843-AEB0-F080B4FFCF99}"/>
              </a:ext>
            </a:extLst>
          </p:cNvPr>
          <p:cNvSpPr/>
          <p:nvPr/>
        </p:nvSpPr>
        <p:spPr>
          <a:xfrm>
            <a:off x="4764395" y="4545077"/>
            <a:ext cx="1612232" cy="4411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Button +1</a:t>
            </a:r>
          </a:p>
        </p:txBody>
      </p:sp>
      <p:sp>
        <p:nvSpPr>
          <p:cNvPr id="10" name="Rounded Rectangle 9">
            <a:extLst>
              <a:ext uri="{FF2B5EF4-FFF2-40B4-BE49-F238E27FC236}">
                <a16:creationId xmlns:a16="http://schemas.microsoft.com/office/drawing/2014/main" id="{B2D29C19-4872-0046-A411-231384FC4B1D}"/>
              </a:ext>
            </a:extLst>
          </p:cNvPr>
          <p:cNvSpPr/>
          <p:nvPr/>
        </p:nvSpPr>
        <p:spPr>
          <a:xfrm>
            <a:off x="4764395" y="5176159"/>
            <a:ext cx="1612232" cy="4411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Button Reset</a:t>
            </a:r>
          </a:p>
        </p:txBody>
      </p:sp>
    </p:spTree>
    <p:extLst>
      <p:ext uri="{BB962C8B-B14F-4D97-AF65-F5344CB8AC3E}">
        <p14:creationId xmlns:p14="http://schemas.microsoft.com/office/powerpoint/2010/main" val="3712678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 - </a:t>
            </a:r>
            <a:r>
              <a:rPr lang="en-US" dirty="0" err="1"/>
              <a:t>ChangeNotifierProvider</a:t>
            </a:r>
            <a:endParaRPr lang="en-US" dirty="0"/>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r>
              <a:rPr lang="en-US" dirty="0"/>
              <a:t>State in </a:t>
            </a:r>
            <a:r>
              <a:rPr lang="en-US" dirty="0" err="1"/>
              <a:t>HomeScreen</a:t>
            </a:r>
            <a:endParaRPr lang="en-US" dirty="0"/>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12</a:t>
            </a:fld>
            <a:endParaRPr lang="en-US" dirty="0"/>
          </a:p>
        </p:txBody>
      </p:sp>
      <p:sp>
        <p:nvSpPr>
          <p:cNvPr id="5" name="TextBox 4">
            <a:extLst>
              <a:ext uri="{FF2B5EF4-FFF2-40B4-BE49-F238E27FC236}">
                <a16:creationId xmlns:a16="http://schemas.microsoft.com/office/drawing/2014/main" id="{5FBB6415-206E-3A4F-9166-5B9EB7ACE4DA}"/>
              </a:ext>
            </a:extLst>
          </p:cNvPr>
          <p:cNvSpPr txBox="1"/>
          <p:nvPr/>
        </p:nvSpPr>
        <p:spPr>
          <a:xfrm>
            <a:off x="721895" y="3109078"/>
            <a:ext cx="11061031" cy="3139321"/>
          </a:xfrm>
          <a:prstGeom prst="rect">
            <a:avLst/>
          </a:prstGeom>
          <a:solidFill>
            <a:schemeClr val="bg1"/>
          </a:solidFill>
        </p:spPr>
        <p:txBody>
          <a:bodyPr wrap="square" rtlCol="0">
            <a:spAutoFit/>
          </a:bodyPr>
          <a:lstStyle/>
          <a:p>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Widget</a:t>
            </a:r>
            <a:r>
              <a:rPr lang="en-US" dirty="0">
                <a:solidFill>
                  <a:srgbClr val="D4D4D4"/>
                </a:solidFill>
                <a:latin typeface="Menlo" panose="020B0609030804020204" pitchFamily="49" charset="0"/>
              </a:rPr>
              <a:t> </a:t>
            </a:r>
            <a:r>
              <a:rPr lang="en-US" dirty="0">
                <a:solidFill>
                  <a:srgbClr val="DCDCAA"/>
                </a:solidFill>
                <a:latin typeface="Menlo" panose="020B0609030804020204" pitchFamily="49" charset="0"/>
              </a:rPr>
              <a:t>build</a:t>
            </a:r>
            <a:r>
              <a:rPr lang="en-US" dirty="0">
                <a:solidFill>
                  <a:srgbClr val="D4D4D4"/>
                </a:solidFill>
                <a:latin typeface="Menlo" panose="020B0609030804020204" pitchFamily="49" charset="0"/>
              </a:rPr>
              <a:t>(</a:t>
            </a:r>
            <a:r>
              <a:rPr lang="en-US" dirty="0" err="1">
                <a:solidFill>
                  <a:srgbClr val="4EC9B0"/>
                </a:solidFill>
                <a:latin typeface="Menlo" panose="020B0609030804020204" pitchFamily="49" charset="0"/>
              </a:rPr>
              <a:t>BuildContext</a:t>
            </a:r>
            <a:r>
              <a:rPr lang="en-US" dirty="0">
                <a:solidFill>
                  <a:srgbClr val="D4D4D4"/>
                </a:solidFill>
                <a:latin typeface="Menlo" panose="020B0609030804020204" pitchFamily="49" charset="0"/>
              </a:rPr>
              <a:t> context) {</a:t>
            </a:r>
          </a:p>
          <a:p>
            <a:r>
              <a:rPr lang="en-US" dirty="0">
                <a:solidFill>
                  <a:srgbClr val="D4D4D4"/>
                </a:solidFill>
                <a:latin typeface="Menlo" panose="020B0609030804020204" pitchFamily="49" charset="0"/>
              </a:rPr>
              <a:t>    </a:t>
            </a:r>
            <a:r>
              <a:rPr lang="en-US" dirty="0">
                <a:solidFill>
                  <a:srgbClr val="C586C0"/>
                </a:solidFill>
                <a:latin typeface="Menlo" panose="020B0609030804020204" pitchFamily="49" charset="0"/>
              </a:rPr>
              <a:t>return</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MaterialApp</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title: </a:t>
            </a:r>
            <a:r>
              <a:rPr lang="en-US" dirty="0">
                <a:solidFill>
                  <a:srgbClr val="CE9178"/>
                </a:solidFill>
                <a:latin typeface="Menlo" panose="020B0609030804020204" pitchFamily="49" charset="0"/>
              </a:rPr>
              <a:t>'Welcome'</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home: </a:t>
            </a:r>
            <a:r>
              <a:rPr lang="en-US" dirty="0">
                <a:solidFill>
                  <a:srgbClr val="4EC9B0"/>
                </a:solidFill>
                <a:latin typeface="Menlo" panose="020B0609030804020204" pitchFamily="49" charset="0"/>
              </a:rPr>
              <a:t>Scaffold</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r>
              <a:rPr lang="en-US" dirty="0" err="1">
                <a:solidFill>
                  <a:srgbClr val="D4D4D4"/>
                </a:solidFill>
                <a:latin typeface="Menlo" panose="020B0609030804020204" pitchFamily="49" charset="0"/>
              </a:rPr>
              <a:t>appBar</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AppBar</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title: </a:t>
            </a:r>
            <a:r>
              <a:rPr lang="en-US" dirty="0">
                <a:solidFill>
                  <a:srgbClr val="4EC9B0"/>
                </a:solidFill>
                <a:latin typeface="Menlo" panose="020B0609030804020204" pitchFamily="49" charset="0"/>
              </a:rPr>
              <a:t>Text</a:t>
            </a:r>
            <a:r>
              <a:rPr lang="en-US" dirty="0">
                <a:solidFill>
                  <a:srgbClr val="D4D4D4"/>
                </a:solidFill>
                <a:latin typeface="Menlo" panose="020B0609030804020204" pitchFamily="49" charset="0"/>
              </a:rPr>
              <a:t>(</a:t>
            </a:r>
            <a:r>
              <a:rPr lang="en-US" dirty="0">
                <a:solidFill>
                  <a:srgbClr val="CE9178"/>
                </a:solidFill>
                <a:latin typeface="Menlo" panose="020B0609030804020204" pitchFamily="49" charset="0"/>
              </a:rPr>
              <a:t>'Binary counter'</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body: </a:t>
            </a:r>
            <a:r>
              <a:rPr lang="en-US" dirty="0" err="1">
                <a:solidFill>
                  <a:srgbClr val="4EC9B0"/>
                </a:solidFill>
                <a:latin typeface="Menlo" panose="020B0609030804020204" pitchFamily="49" charset="0"/>
              </a:rPr>
              <a:t>ChangeNotifierProvider</a:t>
            </a:r>
            <a:r>
              <a:rPr lang="en-US" dirty="0">
                <a:solidFill>
                  <a:srgbClr val="D4D4D4"/>
                </a:solidFill>
                <a:latin typeface="Menlo" panose="020B0609030804020204" pitchFamily="49" charset="0"/>
              </a:rPr>
              <a:t>&lt;</a:t>
            </a:r>
            <a:r>
              <a:rPr lang="en-US" dirty="0" err="1">
                <a:solidFill>
                  <a:srgbClr val="4EC9B0"/>
                </a:solidFill>
                <a:latin typeface="Menlo" panose="020B0609030804020204" pitchFamily="49" charset="0"/>
              </a:rPr>
              <a:t>CounterModel</a:t>
            </a:r>
            <a:r>
              <a:rPr lang="en-US" dirty="0">
                <a:solidFill>
                  <a:srgbClr val="D4D4D4"/>
                </a:solidFill>
                <a:latin typeface="Menlo" panose="020B0609030804020204" pitchFamily="49" charset="0"/>
              </a:rPr>
              <a:t>&gt;(</a:t>
            </a:r>
          </a:p>
          <a:p>
            <a:r>
              <a:rPr lang="en-US" dirty="0">
                <a:solidFill>
                  <a:srgbClr val="D4D4D4"/>
                </a:solidFill>
                <a:latin typeface="Menlo" panose="020B0609030804020204" pitchFamily="49" charset="0"/>
              </a:rPr>
              <a:t>          builder: (context) =&gt; </a:t>
            </a:r>
            <a:r>
              <a:rPr lang="en-US" dirty="0" err="1">
                <a:solidFill>
                  <a:srgbClr val="4EC9B0"/>
                </a:solidFill>
                <a:latin typeface="Menlo" panose="020B0609030804020204" pitchFamily="49" charset="0"/>
              </a:rPr>
              <a:t>CounterModel</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child: </a:t>
            </a:r>
            <a:r>
              <a:rPr lang="en-US" dirty="0">
                <a:solidFill>
                  <a:srgbClr val="4EC9B0"/>
                </a:solidFill>
                <a:latin typeface="Menlo" panose="020B0609030804020204" pitchFamily="49" charset="0"/>
              </a:rPr>
              <a:t>Center</a:t>
            </a:r>
            <a:r>
              <a:rPr lang="en-US" dirty="0">
                <a:solidFill>
                  <a:srgbClr val="D4D4D4"/>
                </a:solidFill>
                <a:latin typeface="Menlo" panose="020B0609030804020204" pitchFamily="49" charset="0"/>
              </a:rPr>
              <a:t>(</a:t>
            </a:r>
          </a:p>
          <a:p>
            <a:endParaRPr lang="en-US" dirty="0"/>
          </a:p>
        </p:txBody>
      </p:sp>
    </p:spTree>
    <p:extLst>
      <p:ext uri="{BB962C8B-B14F-4D97-AF65-F5344CB8AC3E}">
        <p14:creationId xmlns:p14="http://schemas.microsoft.com/office/powerpoint/2010/main" val="3248969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 - Consumer</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a:xfrm>
            <a:off x="713873" y="1459361"/>
            <a:ext cx="8946541" cy="4195481"/>
          </a:xfrm>
        </p:spPr>
        <p:txBody>
          <a:bodyPr/>
          <a:lstStyle/>
          <a:p>
            <a:r>
              <a:rPr lang="en-US" dirty="0"/>
              <a:t>Widget is recreated on every state change!</a:t>
            </a:r>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13</a:t>
            </a:fld>
            <a:endParaRPr lang="en-US" dirty="0"/>
          </a:p>
        </p:txBody>
      </p:sp>
      <p:sp>
        <p:nvSpPr>
          <p:cNvPr id="5" name="TextBox 4">
            <a:extLst>
              <a:ext uri="{FF2B5EF4-FFF2-40B4-BE49-F238E27FC236}">
                <a16:creationId xmlns:a16="http://schemas.microsoft.com/office/drawing/2014/main" id="{FED4B179-D98C-DB49-95CF-C369DF410930}"/>
              </a:ext>
            </a:extLst>
          </p:cNvPr>
          <p:cNvSpPr txBox="1"/>
          <p:nvPr/>
        </p:nvSpPr>
        <p:spPr>
          <a:xfrm>
            <a:off x="713873" y="2333685"/>
            <a:ext cx="11478127" cy="4524315"/>
          </a:xfrm>
          <a:prstGeom prst="rect">
            <a:avLst/>
          </a:prstGeom>
          <a:solidFill>
            <a:schemeClr val="bg1"/>
          </a:solidFill>
        </p:spPr>
        <p:txBody>
          <a:bodyPr wrap="square" rtlCol="0">
            <a:spAutoFit/>
          </a:bodyPr>
          <a:lstStyle/>
          <a:p>
            <a:r>
              <a:rPr lang="en-US" dirty="0">
                <a:solidFill>
                  <a:srgbClr val="569CD6"/>
                </a:solidFill>
                <a:latin typeface="Menlo" panose="020B0609030804020204" pitchFamily="49" charset="0"/>
              </a:rPr>
              <a:t>class</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SingleBitt</a:t>
            </a:r>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extends</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StatelessWidget</a:t>
            </a:r>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final</a:t>
            </a:r>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int</a:t>
            </a:r>
            <a:r>
              <a:rPr lang="en-US" dirty="0">
                <a:solidFill>
                  <a:srgbClr val="D4D4D4"/>
                </a:solidFill>
                <a:latin typeface="Menlo" panose="020B0609030804020204" pitchFamily="49" charset="0"/>
              </a:rPr>
              <a:t> </a:t>
            </a:r>
            <a:r>
              <a:rPr lang="en-US" dirty="0" err="1">
                <a:solidFill>
                  <a:srgbClr val="D4D4D4"/>
                </a:solidFill>
                <a:latin typeface="Menlo" panose="020B0609030804020204" pitchFamily="49" charset="0"/>
              </a:rPr>
              <a:t>bitNo</a:t>
            </a:r>
            <a:r>
              <a:rPr lang="en-US" dirty="0">
                <a:solidFill>
                  <a:srgbClr val="D4D4D4"/>
                </a:solidFill>
                <a:latin typeface="Menlo" panose="020B0609030804020204" pitchFamily="49" charset="0"/>
              </a:rPr>
              <a:t>;</a:t>
            </a:r>
          </a:p>
          <a:p>
            <a:br>
              <a:rPr lang="en-US" dirty="0">
                <a:solidFill>
                  <a:srgbClr val="D4D4D4"/>
                </a:solidFill>
                <a:latin typeface="Menlo" panose="020B0609030804020204" pitchFamily="49" charset="0"/>
              </a:rPr>
            </a:b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SingleBitt</a:t>
            </a:r>
            <a:r>
              <a:rPr lang="en-US" dirty="0">
                <a:solidFill>
                  <a:srgbClr val="D4D4D4"/>
                </a:solidFill>
                <a:latin typeface="Menlo" panose="020B0609030804020204" pitchFamily="49" charset="0"/>
              </a:rPr>
              <a:t>({</a:t>
            </a:r>
            <a:r>
              <a:rPr lang="en-US" dirty="0">
                <a:solidFill>
                  <a:srgbClr val="569CD6"/>
                </a:solidFill>
                <a:latin typeface="Menlo" panose="020B0609030804020204" pitchFamily="49" charset="0"/>
              </a:rPr>
              <a:t>@required</a:t>
            </a:r>
            <a:r>
              <a:rPr lang="en-US" dirty="0">
                <a:solidFill>
                  <a:srgbClr val="D4D4D4"/>
                </a:solidFill>
                <a:latin typeface="Menlo" panose="020B0609030804020204" pitchFamily="49" charset="0"/>
              </a:rPr>
              <a:t> </a:t>
            </a:r>
            <a:r>
              <a:rPr lang="en-US" dirty="0" err="1">
                <a:solidFill>
                  <a:srgbClr val="569CD6"/>
                </a:solidFill>
                <a:latin typeface="Menlo" panose="020B0609030804020204" pitchFamily="49" charset="0"/>
              </a:rPr>
              <a:t>this</a:t>
            </a:r>
            <a:r>
              <a:rPr lang="en-US" dirty="0" err="1">
                <a:solidFill>
                  <a:srgbClr val="D4D4D4"/>
                </a:solidFill>
                <a:latin typeface="Menlo" panose="020B0609030804020204" pitchFamily="49" charset="0"/>
              </a:rPr>
              <a:t>.bitNo</a:t>
            </a:r>
            <a:r>
              <a:rPr lang="en-US" dirty="0">
                <a:solidFill>
                  <a:srgbClr val="D4D4D4"/>
                </a:solidFill>
                <a:latin typeface="Menlo" panose="020B0609030804020204" pitchFamily="49" charset="0"/>
              </a:rPr>
              <a:t>});</a:t>
            </a:r>
          </a:p>
          <a:p>
            <a:br>
              <a:rPr lang="en-US" dirty="0">
                <a:solidFill>
                  <a:srgbClr val="D4D4D4"/>
                </a:solidFill>
                <a:latin typeface="Menlo" panose="020B0609030804020204" pitchFamily="49" charset="0"/>
              </a:rPr>
            </a:br>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@override</a:t>
            </a:r>
            <a:endParaRPr lang="en-US" dirty="0">
              <a:solidFill>
                <a:srgbClr val="D4D4D4"/>
              </a:solidFill>
              <a:latin typeface="Menlo" panose="020B0609030804020204" pitchFamily="49" charset="0"/>
            </a:endParaRPr>
          </a:p>
          <a:p>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Widget</a:t>
            </a:r>
            <a:r>
              <a:rPr lang="en-US" dirty="0">
                <a:solidFill>
                  <a:srgbClr val="D4D4D4"/>
                </a:solidFill>
                <a:latin typeface="Menlo" panose="020B0609030804020204" pitchFamily="49" charset="0"/>
              </a:rPr>
              <a:t> </a:t>
            </a:r>
            <a:r>
              <a:rPr lang="en-US" dirty="0">
                <a:solidFill>
                  <a:srgbClr val="DCDCAA"/>
                </a:solidFill>
                <a:latin typeface="Menlo" panose="020B0609030804020204" pitchFamily="49" charset="0"/>
              </a:rPr>
              <a:t>build</a:t>
            </a:r>
            <a:r>
              <a:rPr lang="en-US" dirty="0">
                <a:solidFill>
                  <a:srgbClr val="D4D4D4"/>
                </a:solidFill>
                <a:latin typeface="Menlo" panose="020B0609030804020204" pitchFamily="49" charset="0"/>
              </a:rPr>
              <a:t>(</a:t>
            </a:r>
            <a:r>
              <a:rPr lang="en-US" dirty="0" err="1">
                <a:solidFill>
                  <a:srgbClr val="4EC9B0"/>
                </a:solidFill>
                <a:latin typeface="Menlo" panose="020B0609030804020204" pitchFamily="49" charset="0"/>
              </a:rPr>
              <a:t>BuildContext</a:t>
            </a:r>
            <a:r>
              <a:rPr lang="en-US" dirty="0">
                <a:solidFill>
                  <a:srgbClr val="D4D4D4"/>
                </a:solidFill>
                <a:latin typeface="Menlo" panose="020B0609030804020204" pitchFamily="49" charset="0"/>
              </a:rPr>
              <a:t> context) {</a:t>
            </a:r>
          </a:p>
          <a:p>
            <a:r>
              <a:rPr lang="en-US" dirty="0">
                <a:solidFill>
                  <a:srgbClr val="D4D4D4"/>
                </a:solidFill>
                <a:latin typeface="Menlo" panose="020B0609030804020204" pitchFamily="49" charset="0"/>
              </a:rPr>
              <a:t>    </a:t>
            </a:r>
            <a:r>
              <a:rPr lang="en-US" dirty="0">
                <a:solidFill>
                  <a:srgbClr val="C586C0"/>
                </a:solidFill>
                <a:latin typeface="Menlo" panose="020B0609030804020204" pitchFamily="49" charset="0"/>
              </a:rPr>
              <a:t>return</a:t>
            </a:r>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Consumer</a:t>
            </a:r>
            <a:r>
              <a:rPr lang="en-US" dirty="0">
                <a:solidFill>
                  <a:srgbClr val="D4D4D4"/>
                </a:solidFill>
                <a:latin typeface="Menlo" panose="020B0609030804020204" pitchFamily="49" charset="0"/>
              </a:rPr>
              <a:t>&lt;</a:t>
            </a:r>
            <a:r>
              <a:rPr lang="en-US" dirty="0" err="1">
                <a:solidFill>
                  <a:srgbClr val="4EC9B0"/>
                </a:solidFill>
                <a:latin typeface="Menlo" panose="020B0609030804020204" pitchFamily="49" charset="0"/>
              </a:rPr>
              <a:t>CounterModel</a:t>
            </a:r>
            <a:r>
              <a:rPr lang="en-US" dirty="0">
                <a:solidFill>
                  <a:srgbClr val="D4D4D4"/>
                </a:solidFill>
                <a:latin typeface="Menlo" panose="020B0609030804020204" pitchFamily="49" charset="0"/>
              </a:rPr>
              <a:t>&gt;(</a:t>
            </a:r>
          </a:p>
          <a:p>
            <a:r>
              <a:rPr lang="en-US" dirty="0">
                <a:solidFill>
                  <a:srgbClr val="D4D4D4"/>
                </a:solidFill>
                <a:latin typeface="Menlo" panose="020B0609030804020204" pitchFamily="49" charset="0"/>
              </a:rPr>
              <a:t>      builder: (context, state, child) {</a:t>
            </a:r>
          </a:p>
          <a:p>
            <a:r>
              <a:rPr lang="en-US" dirty="0">
                <a:solidFill>
                  <a:srgbClr val="D4D4D4"/>
                </a:solidFill>
                <a:latin typeface="Menlo" panose="020B0609030804020204" pitchFamily="49" charset="0"/>
              </a:rPr>
              <a:t>        </a:t>
            </a:r>
            <a:r>
              <a:rPr lang="en-US" dirty="0">
                <a:solidFill>
                  <a:srgbClr val="C586C0"/>
                </a:solidFill>
                <a:latin typeface="Menlo" panose="020B0609030804020204" pitchFamily="49" charset="0"/>
              </a:rPr>
              <a:t>return</a:t>
            </a:r>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Container</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child: </a:t>
            </a:r>
            <a:r>
              <a:rPr lang="en-US" dirty="0">
                <a:solidFill>
                  <a:srgbClr val="4EC9B0"/>
                </a:solidFill>
                <a:latin typeface="Menlo" panose="020B0609030804020204" pitchFamily="49" charset="0"/>
              </a:rPr>
              <a:t>Column</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r>
              <a:rPr lang="en-US" dirty="0" err="1">
                <a:solidFill>
                  <a:srgbClr val="D4D4D4"/>
                </a:solidFill>
                <a:latin typeface="Menlo" panose="020B0609030804020204" pitchFamily="49" charset="0"/>
              </a:rPr>
              <a:t>mainAxisSize</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MainAxisSize</a:t>
            </a:r>
            <a:r>
              <a:rPr lang="en-US" dirty="0" err="1">
                <a:solidFill>
                  <a:srgbClr val="D4D4D4"/>
                </a:solidFill>
                <a:latin typeface="Menlo" panose="020B0609030804020204" pitchFamily="49" charset="0"/>
              </a:rPr>
              <a:t>.min</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children: &lt;</a:t>
            </a:r>
            <a:r>
              <a:rPr lang="en-US" dirty="0">
                <a:solidFill>
                  <a:srgbClr val="4EC9B0"/>
                </a:solidFill>
                <a:latin typeface="Menlo" panose="020B0609030804020204" pitchFamily="49" charset="0"/>
              </a:rPr>
              <a:t>Widget</a:t>
            </a:r>
            <a:r>
              <a:rPr lang="en-US" dirty="0">
                <a:solidFill>
                  <a:srgbClr val="D4D4D4"/>
                </a:solidFill>
                <a:latin typeface="Menlo" panose="020B0609030804020204" pitchFamily="49" charset="0"/>
              </a:rPr>
              <a:t>&gt;[</a:t>
            </a:r>
          </a:p>
          <a:p>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Text</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r>
              <a:rPr lang="en-US" dirty="0" err="1">
                <a:solidFill>
                  <a:srgbClr val="569CD6"/>
                </a:solidFill>
                <a:latin typeface="Menlo" panose="020B0609030804020204" pitchFamily="49" charset="0"/>
              </a:rPr>
              <a:t>this</a:t>
            </a:r>
            <a:r>
              <a:rPr lang="en-US" dirty="0" err="1">
                <a:solidFill>
                  <a:srgbClr val="D4D4D4"/>
                </a:solidFill>
                <a:latin typeface="Menlo" panose="020B0609030804020204" pitchFamily="49" charset="0"/>
              </a:rPr>
              <a:t>.</a:t>
            </a:r>
            <a:r>
              <a:rPr lang="en-US" dirty="0" err="1">
                <a:solidFill>
                  <a:srgbClr val="DCDCAA"/>
                </a:solidFill>
                <a:latin typeface="Menlo" panose="020B0609030804020204" pitchFamily="49" charset="0"/>
              </a:rPr>
              <a:t>getBitStr</a:t>
            </a:r>
            <a:r>
              <a:rPr lang="en-US" dirty="0">
                <a:solidFill>
                  <a:srgbClr val="D4D4D4"/>
                </a:solidFill>
                <a:latin typeface="Menlo" panose="020B0609030804020204" pitchFamily="49" charset="0"/>
              </a:rPr>
              <a:t>(state),</a:t>
            </a:r>
          </a:p>
        </p:txBody>
      </p:sp>
    </p:spTree>
    <p:extLst>
      <p:ext uri="{BB962C8B-B14F-4D97-AF65-F5344CB8AC3E}">
        <p14:creationId xmlns:p14="http://schemas.microsoft.com/office/powerpoint/2010/main" val="1331439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 – </a:t>
            </a:r>
            <a:r>
              <a:rPr lang="en-US" dirty="0" err="1"/>
              <a:t>Provider.Of</a:t>
            </a:r>
            <a:endParaRPr lang="en-US" dirty="0"/>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r>
              <a:rPr lang="en-US" dirty="0"/>
              <a:t>Widget is not recreated on state change (possibly)!</a:t>
            </a:r>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14</a:t>
            </a:fld>
            <a:endParaRPr lang="en-US" dirty="0"/>
          </a:p>
        </p:txBody>
      </p:sp>
      <p:sp>
        <p:nvSpPr>
          <p:cNvPr id="5" name="TextBox 4">
            <a:extLst>
              <a:ext uri="{FF2B5EF4-FFF2-40B4-BE49-F238E27FC236}">
                <a16:creationId xmlns:a16="http://schemas.microsoft.com/office/drawing/2014/main" id="{31A43424-1727-2C44-94B8-E553A20ED3CB}"/>
              </a:ext>
            </a:extLst>
          </p:cNvPr>
          <p:cNvSpPr txBox="1"/>
          <p:nvPr/>
        </p:nvSpPr>
        <p:spPr>
          <a:xfrm>
            <a:off x="970547" y="3422950"/>
            <a:ext cx="10250905" cy="3139321"/>
          </a:xfrm>
          <a:prstGeom prst="rect">
            <a:avLst/>
          </a:prstGeom>
          <a:solidFill>
            <a:schemeClr val="bg1"/>
          </a:solidFill>
        </p:spPr>
        <p:txBody>
          <a:bodyPr wrap="square" rtlCol="0">
            <a:spAutoFit/>
          </a:bodyPr>
          <a:lstStyle/>
          <a:p>
            <a:r>
              <a:rPr lang="en-US" dirty="0">
                <a:solidFill>
                  <a:srgbClr val="569CD6"/>
                </a:solidFill>
                <a:latin typeface="Menlo" panose="020B0609030804020204" pitchFamily="49" charset="0"/>
              </a:rPr>
              <a:t>class</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ButtonAdd</a:t>
            </a:r>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extends</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StatelessWidget</a:t>
            </a:r>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@override</a:t>
            </a:r>
            <a:endParaRPr lang="en-US" dirty="0">
              <a:solidFill>
                <a:srgbClr val="D4D4D4"/>
              </a:solidFill>
              <a:latin typeface="Menlo" panose="020B0609030804020204" pitchFamily="49" charset="0"/>
            </a:endParaRPr>
          </a:p>
          <a:p>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Widget</a:t>
            </a:r>
            <a:r>
              <a:rPr lang="en-US" dirty="0">
                <a:solidFill>
                  <a:srgbClr val="D4D4D4"/>
                </a:solidFill>
                <a:latin typeface="Menlo" panose="020B0609030804020204" pitchFamily="49" charset="0"/>
              </a:rPr>
              <a:t> </a:t>
            </a:r>
            <a:r>
              <a:rPr lang="en-US" dirty="0">
                <a:solidFill>
                  <a:srgbClr val="DCDCAA"/>
                </a:solidFill>
                <a:latin typeface="Menlo" panose="020B0609030804020204" pitchFamily="49" charset="0"/>
              </a:rPr>
              <a:t>build</a:t>
            </a:r>
            <a:r>
              <a:rPr lang="en-US" dirty="0">
                <a:solidFill>
                  <a:srgbClr val="D4D4D4"/>
                </a:solidFill>
                <a:latin typeface="Menlo" panose="020B0609030804020204" pitchFamily="49" charset="0"/>
              </a:rPr>
              <a:t>(</a:t>
            </a:r>
            <a:r>
              <a:rPr lang="en-US" dirty="0" err="1">
                <a:solidFill>
                  <a:srgbClr val="4EC9B0"/>
                </a:solidFill>
                <a:latin typeface="Menlo" panose="020B0609030804020204" pitchFamily="49" charset="0"/>
              </a:rPr>
              <a:t>BuildContext</a:t>
            </a:r>
            <a:r>
              <a:rPr lang="en-US" dirty="0">
                <a:solidFill>
                  <a:srgbClr val="D4D4D4"/>
                </a:solidFill>
                <a:latin typeface="Menlo" panose="020B0609030804020204" pitchFamily="49" charset="0"/>
              </a:rPr>
              <a:t> context) {</a:t>
            </a:r>
          </a:p>
          <a:p>
            <a:r>
              <a:rPr lang="en-US" dirty="0">
                <a:solidFill>
                  <a:srgbClr val="D4D4D4"/>
                </a:solidFill>
                <a:latin typeface="Menlo" panose="020B0609030804020204" pitchFamily="49" charset="0"/>
              </a:rPr>
              <a:t>    </a:t>
            </a:r>
            <a:r>
              <a:rPr lang="en-US" dirty="0">
                <a:solidFill>
                  <a:srgbClr val="C586C0"/>
                </a:solidFill>
                <a:latin typeface="Menlo" panose="020B0609030804020204" pitchFamily="49" charset="0"/>
              </a:rPr>
              <a:t>return</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RaisedButton</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child: </a:t>
            </a:r>
            <a:r>
              <a:rPr lang="en-US" dirty="0">
                <a:solidFill>
                  <a:srgbClr val="4EC9B0"/>
                </a:solidFill>
                <a:latin typeface="Menlo" panose="020B0609030804020204" pitchFamily="49" charset="0"/>
              </a:rPr>
              <a:t>Text</a:t>
            </a:r>
            <a:r>
              <a:rPr lang="en-US" dirty="0">
                <a:solidFill>
                  <a:srgbClr val="D4D4D4"/>
                </a:solidFill>
                <a:latin typeface="Menlo" panose="020B0609030804020204" pitchFamily="49" charset="0"/>
              </a:rPr>
              <a:t>(</a:t>
            </a:r>
            <a:r>
              <a:rPr lang="en-US" dirty="0">
                <a:solidFill>
                  <a:srgbClr val="CE9178"/>
                </a:solidFill>
                <a:latin typeface="Menlo" panose="020B0609030804020204" pitchFamily="49" charset="0"/>
              </a:rPr>
              <a:t>'Add 1'</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r>
              <a:rPr lang="en-US" dirty="0" err="1">
                <a:solidFill>
                  <a:srgbClr val="D4D4D4"/>
                </a:solidFill>
                <a:latin typeface="Menlo" panose="020B0609030804020204" pitchFamily="49" charset="0"/>
              </a:rPr>
              <a:t>onPressed</a:t>
            </a:r>
            <a:r>
              <a:rPr lang="en-US" dirty="0">
                <a:solidFill>
                  <a:srgbClr val="D4D4D4"/>
                </a:solidFill>
                <a:latin typeface="Menlo" panose="020B0609030804020204" pitchFamily="49" charset="0"/>
              </a:rPr>
              <a:t>: () {</a:t>
            </a:r>
          </a:p>
          <a:p>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Provider</a:t>
            </a:r>
            <a:r>
              <a:rPr lang="en-US" dirty="0" err="1">
                <a:solidFill>
                  <a:srgbClr val="D4D4D4"/>
                </a:solidFill>
                <a:latin typeface="Menlo" panose="020B0609030804020204" pitchFamily="49" charset="0"/>
              </a:rPr>
              <a:t>.</a:t>
            </a:r>
            <a:r>
              <a:rPr lang="en-US" dirty="0" err="1">
                <a:solidFill>
                  <a:srgbClr val="DCDCAA"/>
                </a:solidFill>
                <a:latin typeface="Menlo" panose="020B0609030804020204" pitchFamily="49" charset="0"/>
              </a:rPr>
              <a:t>of</a:t>
            </a:r>
            <a:r>
              <a:rPr lang="en-US" dirty="0">
                <a:solidFill>
                  <a:srgbClr val="D4D4D4"/>
                </a:solidFill>
                <a:latin typeface="Menlo" panose="020B0609030804020204" pitchFamily="49" charset="0"/>
              </a:rPr>
              <a:t>&lt;</a:t>
            </a:r>
            <a:r>
              <a:rPr lang="en-US" dirty="0" err="1">
                <a:solidFill>
                  <a:srgbClr val="4EC9B0"/>
                </a:solidFill>
                <a:latin typeface="Menlo" panose="020B0609030804020204" pitchFamily="49" charset="0"/>
              </a:rPr>
              <a:t>CounterModel</a:t>
            </a:r>
            <a:r>
              <a:rPr lang="en-US" dirty="0">
                <a:solidFill>
                  <a:srgbClr val="D4D4D4"/>
                </a:solidFill>
                <a:latin typeface="Menlo" panose="020B0609030804020204" pitchFamily="49" charset="0"/>
              </a:rPr>
              <a:t>&gt;(context, listen: </a:t>
            </a:r>
            <a:r>
              <a:rPr lang="en-US" dirty="0">
                <a:solidFill>
                  <a:srgbClr val="569CD6"/>
                </a:solidFill>
                <a:latin typeface="Menlo" panose="020B0609030804020204" pitchFamily="49" charset="0"/>
              </a:rPr>
              <a:t>false</a:t>
            </a:r>
            <a:r>
              <a:rPr lang="en-US" dirty="0">
                <a:solidFill>
                  <a:srgbClr val="D4D4D4"/>
                </a:solidFill>
                <a:latin typeface="Menlo" panose="020B0609030804020204" pitchFamily="49" charset="0"/>
              </a:rPr>
              <a:t>).</a:t>
            </a:r>
            <a:r>
              <a:rPr lang="en-US" dirty="0">
                <a:solidFill>
                  <a:srgbClr val="DCDCAA"/>
                </a:solidFill>
                <a:latin typeface="Menlo" panose="020B0609030804020204" pitchFamily="49" charset="0"/>
              </a:rPr>
              <a:t>add</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a:t>
            </a:r>
          </a:p>
        </p:txBody>
      </p:sp>
    </p:spTree>
    <p:extLst>
      <p:ext uri="{BB962C8B-B14F-4D97-AF65-F5344CB8AC3E}">
        <p14:creationId xmlns:p14="http://schemas.microsoft.com/office/powerpoint/2010/main" val="2424042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 - State</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r>
              <a:rPr lang="en-US" dirty="0"/>
              <a:t>Recap</a:t>
            </a:r>
          </a:p>
          <a:p>
            <a:pPr lvl="1"/>
            <a:r>
              <a:rPr lang="en-US" dirty="0"/>
              <a:t>State inside widget – </a:t>
            </a:r>
            <a:r>
              <a:rPr lang="en-US" dirty="0" err="1"/>
              <a:t>StatefulWidget</a:t>
            </a:r>
            <a:r>
              <a:rPr lang="en-US" dirty="0"/>
              <a:t> and </a:t>
            </a:r>
            <a:r>
              <a:rPr lang="en-US" dirty="0" err="1"/>
              <a:t>setState</a:t>
            </a:r>
            <a:r>
              <a:rPr lang="en-US" dirty="0"/>
              <a:t>((){…})</a:t>
            </a:r>
          </a:p>
          <a:p>
            <a:pPr lvl="1"/>
            <a:endParaRPr lang="en-US" dirty="0"/>
          </a:p>
          <a:p>
            <a:pPr lvl="1"/>
            <a:r>
              <a:rPr lang="en-US" dirty="0"/>
              <a:t>App State – use Provider package</a:t>
            </a:r>
          </a:p>
          <a:p>
            <a:pPr lvl="2"/>
            <a:r>
              <a:rPr lang="en-US" dirty="0" err="1"/>
              <a:t>ChangeNotifier</a:t>
            </a:r>
            <a:r>
              <a:rPr lang="en-US" dirty="0"/>
              <a:t> – define </a:t>
            </a:r>
            <a:r>
              <a:rPr lang="en-US" dirty="0" err="1"/>
              <a:t>ModelClass</a:t>
            </a:r>
            <a:r>
              <a:rPr lang="en-US" dirty="0"/>
              <a:t> (extend or </a:t>
            </a:r>
            <a:r>
              <a:rPr lang="en-US" dirty="0" err="1"/>
              <a:t>mixin</a:t>
            </a:r>
            <a:r>
              <a:rPr lang="en-US" dirty="0"/>
              <a:t> </a:t>
            </a:r>
            <a:r>
              <a:rPr lang="en-US" dirty="0" err="1"/>
              <a:t>ChangeNotifier</a:t>
            </a:r>
            <a:r>
              <a:rPr lang="en-US" dirty="0"/>
              <a:t>)</a:t>
            </a:r>
          </a:p>
          <a:p>
            <a:pPr lvl="2"/>
            <a:r>
              <a:rPr lang="en-US" dirty="0" err="1"/>
              <a:t>ChangeNotifierProvider</a:t>
            </a:r>
            <a:r>
              <a:rPr lang="en-US" dirty="0"/>
              <a:t>&lt;</a:t>
            </a:r>
            <a:r>
              <a:rPr lang="en-US" dirty="0" err="1"/>
              <a:t>ModelClass</a:t>
            </a:r>
            <a:r>
              <a:rPr lang="en-US" dirty="0"/>
              <a:t>&gt; - state holder in upper component</a:t>
            </a:r>
          </a:p>
          <a:p>
            <a:pPr lvl="2"/>
            <a:r>
              <a:rPr lang="en-US" dirty="0"/>
              <a:t>Consumer&lt;</a:t>
            </a:r>
            <a:r>
              <a:rPr lang="en-US" dirty="0" err="1"/>
              <a:t>ModelClass</a:t>
            </a:r>
            <a:r>
              <a:rPr lang="en-US" dirty="0"/>
              <a:t>&gt; - widget accesses state, gets recreated on state change</a:t>
            </a:r>
          </a:p>
          <a:p>
            <a:pPr lvl="2"/>
            <a:r>
              <a:rPr lang="en-US" dirty="0" err="1"/>
              <a:t>Provider.of</a:t>
            </a:r>
            <a:r>
              <a:rPr lang="en-US" dirty="0"/>
              <a:t>&lt;</a:t>
            </a:r>
            <a:r>
              <a:rPr lang="en-US" dirty="0" err="1"/>
              <a:t>ModelClass</a:t>
            </a:r>
            <a:r>
              <a:rPr lang="en-US" dirty="0"/>
              <a:t>&gt;(context, listen: false) – access state in widgets, which are not UI dependent of state (action buttons for example)</a:t>
            </a:r>
          </a:p>
          <a:p>
            <a:pPr lvl="2"/>
            <a:endParaRPr lang="en-US" dirty="0"/>
          </a:p>
          <a:p>
            <a:endParaRPr lang="en-US" dirty="0"/>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4192683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92AA-C41B-1046-B2A6-D1E8AD66818B}"/>
              </a:ext>
            </a:extLst>
          </p:cNvPr>
          <p:cNvSpPr>
            <a:spLocks noGrp="1"/>
          </p:cNvSpPr>
          <p:nvPr>
            <p:ph type="title"/>
          </p:nvPr>
        </p:nvSpPr>
        <p:spPr/>
        <p:txBody>
          <a:bodyPr/>
          <a:lstStyle/>
          <a:p>
            <a:r>
              <a:rPr lang="en-US" dirty="0"/>
              <a:t>Flutter</a:t>
            </a:r>
          </a:p>
        </p:txBody>
      </p:sp>
      <p:sp>
        <p:nvSpPr>
          <p:cNvPr id="3" name="Content Placeholder 2">
            <a:extLst>
              <a:ext uri="{FF2B5EF4-FFF2-40B4-BE49-F238E27FC236}">
                <a16:creationId xmlns:a16="http://schemas.microsoft.com/office/drawing/2014/main" id="{DF641460-61B9-4C42-87F5-362DB6D07787}"/>
              </a:ext>
            </a:extLst>
          </p:cNvPr>
          <p:cNvSpPr>
            <a:spLocks noGrp="1"/>
          </p:cNvSpPr>
          <p:nvPr>
            <p:ph idx="1"/>
          </p:nvPr>
        </p:nvSpPr>
        <p:spPr/>
        <p:txBody>
          <a:bodyPr/>
          <a:lstStyle/>
          <a:p>
            <a:r>
              <a:rPr lang="en-US" dirty="0" err="1"/>
              <a:t>MultiProvider</a:t>
            </a:r>
            <a:endParaRPr lang="en-US" dirty="0"/>
          </a:p>
          <a:p>
            <a:endParaRPr lang="en-US" dirty="0"/>
          </a:p>
          <a:p>
            <a:endParaRPr lang="en-US" dirty="0"/>
          </a:p>
          <a:p>
            <a:endParaRPr lang="en-US" dirty="0"/>
          </a:p>
          <a:p>
            <a:r>
              <a:rPr lang="en-US" dirty="0" err="1"/>
              <a:t>ProxyProvider</a:t>
            </a:r>
            <a:r>
              <a:rPr lang="en-US" dirty="0"/>
              <a:t> – generic provider that builds a value based on other providers</a:t>
            </a:r>
            <a:br>
              <a:rPr lang="en-US" dirty="0"/>
            </a:br>
            <a:r>
              <a:rPr lang="en-US" dirty="0" err="1"/>
              <a:t>ProxyProvider</a:t>
            </a:r>
            <a:r>
              <a:rPr lang="en-US" dirty="0"/>
              <a:t>&lt;model1, model2, </a:t>
            </a:r>
            <a:r>
              <a:rPr lang="en-US" dirty="0" err="1"/>
              <a:t>combinedModel</a:t>
            </a:r>
            <a:r>
              <a:rPr lang="en-US" dirty="0"/>
              <a:t>&gt;</a:t>
            </a:r>
            <a:br>
              <a:rPr lang="en-US" dirty="0"/>
            </a:br>
            <a:br>
              <a:rPr lang="en-US" dirty="0"/>
            </a:br>
            <a:r>
              <a:rPr lang="en-US" dirty="0" err="1"/>
              <a:t>ProxyProvider</a:t>
            </a:r>
            <a:r>
              <a:rPr lang="en-US" dirty="0"/>
              <a:t>&lt;</a:t>
            </a:r>
            <a:r>
              <a:rPr lang="en-US" dirty="0" err="1"/>
              <a:t>Api</a:t>
            </a:r>
            <a:r>
              <a:rPr lang="en-US" dirty="0"/>
              <a:t>, </a:t>
            </a:r>
            <a:r>
              <a:rPr lang="en-US" dirty="0" err="1"/>
              <a:t>HomeModel</a:t>
            </a:r>
            <a:r>
              <a:rPr lang="en-US" dirty="0"/>
              <a:t>&gt;(</a:t>
            </a:r>
            <a:br>
              <a:rPr lang="en-US" dirty="0"/>
            </a:br>
            <a:r>
              <a:rPr lang="en-US" dirty="0"/>
              <a:t>  builder: (context, </a:t>
            </a:r>
            <a:r>
              <a:rPr lang="en-US" dirty="0" err="1"/>
              <a:t>api</a:t>
            </a:r>
            <a:r>
              <a:rPr lang="en-US" dirty="0"/>
              <a:t>, </a:t>
            </a:r>
            <a:r>
              <a:rPr lang="en-US" dirty="0" err="1"/>
              <a:t>homeModel</a:t>
            </a:r>
            <a:r>
              <a:rPr lang="en-US" dirty="0"/>
              <a:t>) =&gt; </a:t>
            </a:r>
            <a:r>
              <a:rPr lang="en-US" dirty="0" err="1"/>
              <a:t>HomeModel</a:t>
            </a:r>
            <a:r>
              <a:rPr lang="en-US" dirty="0"/>
              <a:t>(</a:t>
            </a:r>
            <a:r>
              <a:rPr lang="en-US" dirty="0" err="1"/>
              <a:t>api</a:t>
            </a:r>
            <a:r>
              <a:rPr lang="en-US" dirty="0"/>
              <a:t>: </a:t>
            </a:r>
            <a:r>
              <a:rPr lang="en-US" dirty="0" err="1"/>
              <a:t>api</a:t>
            </a:r>
            <a:r>
              <a:rPr lang="en-US" dirty="0"/>
              <a:t>),</a:t>
            </a:r>
            <a:br>
              <a:rPr lang="en-US" dirty="0"/>
            </a:br>
            <a:r>
              <a:rPr lang="en-US" dirty="0"/>
              <a:t>)</a:t>
            </a:r>
          </a:p>
        </p:txBody>
      </p:sp>
      <p:sp>
        <p:nvSpPr>
          <p:cNvPr id="4" name="Slide Number Placeholder 3">
            <a:extLst>
              <a:ext uri="{FF2B5EF4-FFF2-40B4-BE49-F238E27FC236}">
                <a16:creationId xmlns:a16="http://schemas.microsoft.com/office/drawing/2014/main" id="{3AF07E5B-94AD-8F4B-8290-B6426987DE1C}"/>
              </a:ext>
            </a:extLst>
          </p:cNvPr>
          <p:cNvSpPr>
            <a:spLocks noGrp="1"/>
          </p:cNvSpPr>
          <p:nvPr>
            <p:ph type="sldNum" sz="quarter" idx="12"/>
          </p:nvPr>
        </p:nvSpPr>
        <p:spPr/>
        <p:txBody>
          <a:bodyPr/>
          <a:lstStyle/>
          <a:p>
            <a:fld id="{D57F1E4F-1CFF-5643-939E-02111984F565}" type="slidenum">
              <a:rPr lang="en-US" smtClean="0"/>
              <a:t>16</a:t>
            </a:fld>
            <a:endParaRPr lang="en-US" dirty="0"/>
          </a:p>
        </p:txBody>
      </p:sp>
      <p:sp>
        <p:nvSpPr>
          <p:cNvPr id="6" name="TextBox 5">
            <a:extLst>
              <a:ext uri="{FF2B5EF4-FFF2-40B4-BE49-F238E27FC236}">
                <a16:creationId xmlns:a16="http://schemas.microsoft.com/office/drawing/2014/main" id="{41E3B5B5-77BA-4749-92B8-B3D317080712}"/>
              </a:ext>
            </a:extLst>
          </p:cNvPr>
          <p:cNvSpPr txBox="1"/>
          <p:nvPr/>
        </p:nvSpPr>
        <p:spPr>
          <a:xfrm>
            <a:off x="5148882" y="1263086"/>
            <a:ext cx="6497052" cy="2031325"/>
          </a:xfrm>
          <a:prstGeom prst="rect">
            <a:avLst/>
          </a:prstGeom>
          <a:noFill/>
        </p:spPr>
        <p:txBody>
          <a:bodyPr wrap="square" rtlCol="0">
            <a:spAutoFit/>
          </a:bodyPr>
          <a:lstStyle/>
          <a:p>
            <a:r>
              <a:rPr lang="en-US" dirty="0"/>
              <a:t>return </a:t>
            </a:r>
            <a:r>
              <a:rPr lang="en-US" dirty="0" err="1"/>
              <a:t>MultiProvider</a:t>
            </a:r>
            <a:r>
              <a:rPr lang="en-US" dirty="0"/>
              <a:t>(</a:t>
            </a:r>
          </a:p>
          <a:p>
            <a:r>
              <a:rPr lang="en-US" dirty="0"/>
              <a:t>      providers: [</a:t>
            </a:r>
          </a:p>
          <a:p>
            <a:r>
              <a:rPr lang="en-US" dirty="0"/>
              <a:t>        </a:t>
            </a:r>
            <a:r>
              <a:rPr lang="en-US" dirty="0" err="1"/>
              <a:t>ChangeNotifierProvider</a:t>
            </a:r>
            <a:r>
              <a:rPr lang="en-US" dirty="0"/>
              <a:t>(builder: (_) =&gt; User()),</a:t>
            </a:r>
          </a:p>
          <a:p>
            <a:r>
              <a:rPr lang="en-US" dirty="0"/>
              <a:t>        </a:t>
            </a:r>
            <a:r>
              <a:rPr lang="en-US" dirty="0" err="1"/>
              <a:t>ChangeNotifierProvider</a:t>
            </a:r>
            <a:r>
              <a:rPr lang="en-US" dirty="0"/>
              <a:t>(builder: (_) =&gt; Customer()),</a:t>
            </a:r>
          </a:p>
          <a:p>
            <a:r>
              <a:rPr lang="en-US" dirty="0"/>
              <a:t>        </a:t>
            </a:r>
            <a:r>
              <a:rPr lang="en-US" dirty="0" err="1"/>
              <a:t>ChangeNotifierProvider</a:t>
            </a:r>
            <a:r>
              <a:rPr lang="en-US" dirty="0"/>
              <a:t>(builder: (_) =&gt; Group())</a:t>
            </a:r>
          </a:p>
          <a:p>
            <a:r>
              <a:rPr lang="en-US" dirty="0"/>
              <a:t>      ],</a:t>
            </a:r>
          </a:p>
          <a:p>
            <a:r>
              <a:rPr lang="en-US" dirty="0"/>
              <a:t>      child: </a:t>
            </a:r>
            <a:r>
              <a:rPr lang="en-US" dirty="0" err="1"/>
              <a:t>MaterialApp</a:t>
            </a:r>
            <a:r>
              <a:rPr lang="en-US" dirty="0"/>
              <a:t>(</a:t>
            </a:r>
          </a:p>
        </p:txBody>
      </p:sp>
    </p:spTree>
    <p:extLst>
      <p:ext uri="{BB962C8B-B14F-4D97-AF65-F5344CB8AC3E}">
        <p14:creationId xmlns:p14="http://schemas.microsoft.com/office/powerpoint/2010/main" val="1504715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r>
              <a:rPr lang="en-US" dirty="0"/>
              <a:t>THE END!</a:t>
            </a:r>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340839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 - State</a:t>
            </a:r>
          </a:p>
        </p:txBody>
      </p:sp>
      <p:pic>
        <p:nvPicPr>
          <p:cNvPr id="6" name="Content Placeholder 5">
            <a:extLst>
              <a:ext uri="{FF2B5EF4-FFF2-40B4-BE49-F238E27FC236}">
                <a16:creationId xmlns:a16="http://schemas.microsoft.com/office/drawing/2014/main" id="{BD85F8DD-92EE-D241-9BC2-DB1D2867AFFF}"/>
              </a:ext>
            </a:extLst>
          </p:cNvPr>
          <p:cNvPicPr>
            <a:picLocks noGrp="1" noChangeAspect="1"/>
          </p:cNvPicPr>
          <p:nvPr>
            <p:ph idx="1"/>
          </p:nvPr>
        </p:nvPicPr>
        <p:blipFill>
          <a:blip r:embed="rId2"/>
          <a:stretch>
            <a:fillRect/>
          </a:stretch>
        </p:blipFill>
        <p:spPr>
          <a:xfrm>
            <a:off x="1610593" y="1645305"/>
            <a:ext cx="8281552" cy="4658373"/>
          </a:xfrm>
        </p:spPr>
      </p:pic>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385490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 - State</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r>
              <a:rPr lang="en-US" dirty="0"/>
              <a:t>Flutter UI is function of state  - UI = f(state)</a:t>
            </a:r>
          </a:p>
          <a:p>
            <a:r>
              <a:rPr lang="en-US" dirty="0"/>
              <a:t>Declarative style vs imperative</a:t>
            </a:r>
          </a:p>
          <a:p>
            <a:pPr lvl="1"/>
            <a:r>
              <a:rPr lang="en-US" dirty="0"/>
              <a:t>Declarative - Flutter builds its user interface to reflect the current state of your app</a:t>
            </a:r>
          </a:p>
          <a:p>
            <a:r>
              <a:rPr lang="en-US" dirty="0"/>
              <a:t>There is no </a:t>
            </a:r>
            <a:r>
              <a:rPr lang="en-US" dirty="0" err="1"/>
              <a:t>TextField.setText</a:t>
            </a:r>
            <a:r>
              <a:rPr lang="en-US" dirty="0"/>
              <a:t>()</a:t>
            </a:r>
          </a:p>
          <a:p>
            <a:endParaRPr lang="en-US" dirty="0"/>
          </a:p>
          <a:p>
            <a:r>
              <a:rPr lang="en-US" dirty="0"/>
              <a:t>For example, in Flutter it’s okay to rebuild parts of your UI from scratch instead of modifying it. Flutter is fast enough to do that, even on every frame if needed.</a:t>
            </a:r>
          </a:p>
          <a:p>
            <a:endParaRPr lang="en-US" dirty="0"/>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341967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 - State</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r>
              <a:rPr lang="en-US" dirty="0"/>
              <a:t>State - data needed to rebuild UI at any moment in time</a:t>
            </a:r>
          </a:p>
          <a:p>
            <a:r>
              <a:rPr lang="en-US" dirty="0"/>
              <a:t>Ephemeral state -  state contained in a single widget</a:t>
            </a:r>
          </a:p>
          <a:p>
            <a:pPr lvl="1"/>
            <a:r>
              <a:rPr lang="en-US" dirty="0" err="1"/>
              <a:t>setState</a:t>
            </a:r>
            <a:r>
              <a:rPr lang="en-US" dirty="0"/>
              <a:t>()</a:t>
            </a:r>
          </a:p>
          <a:p>
            <a:r>
              <a:rPr lang="en-US" dirty="0"/>
              <a:t>App state – state shared across many parts of app (sometimes also called shared state)</a:t>
            </a:r>
          </a:p>
          <a:p>
            <a:pPr lvl="1"/>
            <a:r>
              <a:rPr lang="en-US" dirty="0"/>
              <a:t>Package “provider”</a:t>
            </a:r>
          </a:p>
          <a:p>
            <a:pPr lvl="1"/>
            <a:endParaRPr lang="en-US" dirty="0"/>
          </a:p>
          <a:p>
            <a:r>
              <a:rPr lang="en-US" dirty="0"/>
              <a:t>Keep the state above the widgets that use it (lifting state up)</a:t>
            </a:r>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216751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04FB5-474A-2745-A065-34475DDEE0FF}"/>
              </a:ext>
            </a:extLst>
          </p:cNvPr>
          <p:cNvSpPr>
            <a:spLocks noGrp="1"/>
          </p:cNvSpPr>
          <p:nvPr>
            <p:ph type="title"/>
          </p:nvPr>
        </p:nvSpPr>
        <p:spPr/>
        <p:txBody>
          <a:bodyPr/>
          <a:lstStyle/>
          <a:p>
            <a:r>
              <a:rPr lang="en-US" dirty="0"/>
              <a:t>Flutter - state</a:t>
            </a:r>
          </a:p>
        </p:txBody>
      </p:sp>
      <p:sp>
        <p:nvSpPr>
          <p:cNvPr id="3" name="Content Placeholder 2">
            <a:extLst>
              <a:ext uri="{FF2B5EF4-FFF2-40B4-BE49-F238E27FC236}">
                <a16:creationId xmlns:a16="http://schemas.microsoft.com/office/drawing/2014/main" id="{32913FDF-3D86-9141-97B6-B7A228B8EB8C}"/>
              </a:ext>
            </a:extLst>
          </p:cNvPr>
          <p:cNvSpPr>
            <a:spLocks noGrp="1"/>
          </p:cNvSpPr>
          <p:nvPr>
            <p:ph idx="1"/>
          </p:nvPr>
        </p:nvSpPr>
        <p:spPr/>
        <p:txBody>
          <a:bodyPr/>
          <a:lstStyle/>
          <a:p>
            <a:r>
              <a:rPr lang="en-US" dirty="0" err="1"/>
              <a:t>pubspec.yaml</a:t>
            </a:r>
            <a:br>
              <a:rPr lang="en-US" dirty="0"/>
            </a:br>
            <a:r>
              <a:rPr lang="en-US" dirty="0"/>
              <a:t>dependencies:</a:t>
            </a:r>
            <a:br>
              <a:rPr lang="en-US" dirty="0"/>
            </a:br>
            <a:r>
              <a:rPr lang="en-US" dirty="0"/>
              <a:t>  flutter:</a:t>
            </a:r>
            <a:br>
              <a:rPr lang="en-US" dirty="0"/>
            </a:br>
            <a:r>
              <a:rPr lang="en-US" dirty="0"/>
              <a:t>    </a:t>
            </a:r>
            <a:r>
              <a:rPr lang="en-US" dirty="0" err="1"/>
              <a:t>sdk</a:t>
            </a:r>
            <a:r>
              <a:rPr lang="en-US" dirty="0"/>
              <a:t>: flutter</a:t>
            </a:r>
            <a:br>
              <a:rPr lang="en-US" dirty="0"/>
            </a:br>
            <a:r>
              <a:rPr lang="en-US" dirty="0"/>
              <a:t>  provider: ^3.1.0+1</a:t>
            </a:r>
          </a:p>
          <a:p>
            <a:endParaRPr lang="en-US" dirty="0"/>
          </a:p>
        </p:txBody>
      </p:sp>
      <p:sp>
        <p:nvSpPr>
          <p:cNvPr id="4" name="Slide Number Placeholder 3">
            <a:extLst>
              <a:ext uri="{FF2B5EF4-FFF2-40B4-BE49-F238E27FC236}">
                <a16:creationId xmlns:a16="http://schemas.microsoft.com/office/drawing/2014/main" id="{D6771396-DCDE-B84C-9E5C-3607D9C2F784}"/>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656375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 - state</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r>
              <a:rPr lang="en-US" dirty="0"/>
              <a:t>NB! Widgets are immutable – they get destroyed and replaced by new ones.</a:t>
            </a:r>
          </a:p>
          <a:p>
            <a:r>
              <a:rPr lang="en-US" dirty="0"/>
              <a:t>Dart’s functions are first class objects, so you can pass callbacks around.</a:t>
            </a:r>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6</a:t>
            </a:fld>
            <a:endParaRPr lang="en-US" dirty="0"/>
          </a:p>
        </p:txBody>
      </p:sp>
      <p:sp>
        <p:nvSpPr>
          <p:cNvPr id="5" name="TextBox 4">
            <a:extLst>
              <a:ext uri="{FF2B5EF4-FFF2-40B4-BE49-F238E27FC236}">
                <a16:creationId xmlns:a16="http://schemas.microsoft.com/office/drawing/2014/main" id="{13E89959-0DB8-B64D-8C99-7CF1822BFB61}"/>
              </a:ext>
            </a:extLst>
          </p:cNvPr>
          <p:cNvSpPr txBox="1"/>
          <p:nvPr/>
        </p:nvSpPr>
        <p:spPr>
          <a:xfrm>
            <a:off x="794084" y="3613485"/>
            <a:ext cx="11269579" cy="3139321"/>
          </a:xfrm>
          <a:prstGeom prst="rect">
            <a:avLst/>
          </a:prstGeom>
          <a:solidFill>
            <a:schemeClr val="bg1"/>
          </a:solidFill>
        </p:spPr>
        <p:txBody>
          <a:bodyPr wrap="square" rtlCol="0">
            <a:spAutoFit/>
          </a:bodyPr>
          <a:lstStyle/>
          <a:p>
            <a:r>
              <a:rPr lang="en-US" dirty="0">
                <a:solidFill>
                  <a:srgbClr val="569CD6"/>
                </a:solidFill>
                <a:latin typeface="Menlo" panose="020B0609030804020204" pitchFamily="49" charset="0"/>
              </a:rPr>
              <a:t>@override</a:t>
            </a:r>
            <a:endParaRPr lang="en-US" dirty="0">
              <a:solidFill>
                <a:srgbClr val="D4D4D4"/>
              </a:solidFill>
              <a:latin typeface="Menlo" panose="020B0609030804020204" pitchFamily="49" charset="0"/>
            </a:endParaRPr>
          </a:p>
          <a:p>
            <a:r>
              <a:rPr lang="en-US" dirty="0">
                <a:solidFill>
                  <a:srgbClr val="4EC9B0"/>
                </a:solidFill>
                <a:latin typeface="Menlo" panose="020B0609030804020204" pitchFamily="49" charset="0"/>
              </a:rPr>
              <a:t>Widget</a:t>
            </a:r>
            <a:r>
              <a:rPr lang="en-US" dirty="0">
                <a:solidFill>
                  <a:srgbClr val="D4D4D4"/>
                </a:solidFill>
                <a:latin typeface="Menlo" panose="020B0609030804020204" pitchFamily="49" charset="0"/>
              </a:rPr>
              <a:t> </a:t>
            </a:r>
            <a:r>
              <a:rPr lang="en-US" dirty="0">
                <a:solidFill>
                  <a:srgbClr val="DCDCAA"/>
                </a:solidFill>
                <a:latin typeface="Menlo" panose="020B0609030804020204" pitchFamily="49" charset="0"/>
              </a:rPr>
              <a:t>build</a:t>
            </a:r>
            <a:r>
              <a:rPr lang="en-US" dirty="0">
                <a:solidFill>
                  <a:srgbClr val="D4D4D4"/>
                </a:solidFill>
                <a:latin typeface="Menlo" panose="020B0609030804020204" pitchFamily="49" charset="0"/>
              </a:rPr>
              <a:t>(</a:t>
            </a:r>
            <a:r>
              <a:rPr lang="en-US" dirty="0" err="1">
                <a:solidFill>
                  <a:srgbClr val="4EC9B0"/>
                </a:solidFill>
                <a:latin typeface="Menlo" panose="020B0609030804020204" pitchFamily="49" charset="0"/>
              </a:rPr>
              <a:t>BuildContext</a:t>
            </a:r>
            <a:r>
              <a:rPr lang="en-US" dirty="0">
                <a:solidFill>
                  <a:srgbClr val="D4D4D4"/>
                </a:solidFill>
                <a:latin typeface="Menlo" panose="020B0609030804020204" pitchFamily="49" charset="0"/>
              </a:rPr>
              <a:t> context) {</a:t>
            </a:r>
          </a:p>
          <a:p>
            <a:r>
              <a:rPr lang="en-US" dirty="0">
                <a:solidFill>
                  <a:srgbClr val="D4D4D4"/>
                </a:solidFill>
                <a:latin typeface="Menlo" panose="020B0609030804020204" pitchFamily="49" charset="0"/>
              </a:rPr>
              <a:t>  </a:t>
            </a:r>
            <a:r>
              <a:rPr lang="en-US" dirty="0">
                <a:solidFill>
                  <a:srgbClr val="C586C0"/>
                </a:solidFill>
                <a:latin typeface="Menlo" panose="020B0609030804020204" pitchFamily="49" charset="0"/>
              </a:rPr>
              <a:t>return</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SomeWidget</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r>
              <a:rPr lang="en-US" dirty="0">
                <a:solidFill>
                  <a:srgbClr val="6A9955"/>
                </a:solidFill>
                <a:latin typeface="Menlo" panose="020B0609030804020204" pitchFamily="49" charset="0"/>
              </a:rPr>
              <a:t>// Construct the widget, passing it a reference to the method above.</a:t>
            </a:r>
            <a:endParaRPr lang="en-US" dirty="0">
              <a:solidFill>
                <a:srgbClr val="D4D4D4"/>
              </a:solidFill>
              <a:latin typeface="Menlo" panose="020B0609030804020204" pitchFamily="49" charset="0"/>
            </a:endParaRPr>
          </a:p>
          <a:p>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MyListItem</a:t>
            </a:r>
            <a:r>
              <a:rPr lang="en-US" dirty="0">
                <a:solidFill>
                  <a:srgbClr val="D4D4D4"/>
                </a:solidFill>
                <a:latin typeface="Menlo" panose="020B0609030804020204" pitchFamily="49" charset="0"/>
              </a:rPr>
              <a:t>(</a:t>
            </a:r>
            <a:r>
              <a:rPr lang="en-US" dirty="0" err="1">
                <a:solidFill>
                  <a:srgbClr val="D4D4D4"/>
                </a:solidFill>
                <a:latin typeface="Menlo" panose="020B0609030804020204" pitchFamily="49" charset="0"/>
              </a:rPr>
              <a:t>myTapCallback</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a:t>
            </a:r>
          </a:p>
          <a:p>
            <a:br>
              <a:rPr lang="en-US" dirty="0">
                <a:solidFill>
                  <a:srgbClr val="D4D4D4"/>
                </a:solidFill>
                <a:latin typeface="Menlo" panose="020B0609030804020204" pitchFamily="49" charset="0"/>
              </a:rPr>
            </a:br>
            <a:r>
              <a:rPr lang="en-US" dirty="0">
                <a:solidFill>
                  <a:srgbClr val="569CD6"/>
                </a:solidFill>
                <a:latin typeface="Menlo" panose="020B0609030804020204" pitchFamily="49" charset="0"/>
              </a:rPr>
              <a:t>void</a:t>
            </a:r>
            <a:r>
              <a:rPr lang="en-US" dirty="0">
                <a:solidFill>
                  <a:srgbClr val="D4D4D4"/>
                </a:solidFill>
                <a:latin typeface="Menlo" panose="020B0609030804020204" pitchFamily="49" charset="0"/>
              </a:rPr>
              <a:t> </a:t>
            </a:r>
            <a:r>
              <a:rPr lang="en-US" dirty="0" err="1">
                <a:solidFill>
                  <a:srgbClr val="DCDCAA"/>
                </a:solidFill>
                <a:latin typeface="Menlo" panose="020B0609030804020204" pitchFamily="49" charset="0"/>
              </a:rPr>
              <a:t>myTapCallback</a:t>
            </a:r>
            <a:r>
              <a:rPr lang="en-US" dirty="0">
                <a:solidFill>
                  <a:srgbClr val="D4D4D4"/>
                </a:solidFill>
                <a:latin typeface="Menlo" panose="020B0609030804020204" pitchFamily="49" charset="0"/>
              </a:rPr>
              <a:t>(</a:t>
            </a:r>
            <a:r>
              <a:rPr lang="en-US" dirty="0">
                <a:solidFill>
                  <a:srgbClr val="4EC9B0"/>
                </a:solidFill>
                <a:latin typeface="Menlo" panose="020B0609030804020204" pitchFamily="49" charset="0"/>
              </a:rPr>
              <a:t>Item</a:t>
            </a:r>
            <a:r>
              <a:rPr lang="en-US" dirty="0">
                <a:solidFill>
                  <a:srgbClr val="D4D4D4"/>
                </a:solidFill>
                <a:latin typeface="Menlo" panose="020B0609030804020204" pitchFamily="49" charset="0"/>
              </a:rPr>
              <a:t> item) {</a:t>
            </a:r>
          </a:p>
          <a:p>
            <a:r>
              <a:rPr lang="en-US" dirty="0">
                <a:solidFill>
                  <a:srgbClr val="D4D4D4"/>
                </a:solidFill>
                <a:latin typeface="Menlo" panose="020B0609030804020204" pitchFamily="49" charset="0"/>
              </a:rPr>
              <a:t>  </a:t>
            </a:r>
            <a:r>
              <a:rPr lang="en-US" dirty="0">
                <a:solidFill>
                  <a:srgbClr val="DCDCAA"/>
                </a:solidFill>
                <a:latin typeface="Menlo" panose="020B0609030804020204" pitchFamily="49" charset="0"/>
              </a:rPr>
              <a:t>print</a:t>
            </a:r>
            <a:r>
              <a:rPr lang="en-US" dirty="0">
                <a:solidFill>
                  <a:srgbClr val="D4D4D4"/>
                </a:solidFill>
                <a:latin typeface="Menlo" panose="020B0609030804020204" pitchFamily="49" charset="0"/>
              </a:rPr>
              <a:t>(</a:t>
            </a:r>
            <a:r>
              <a:rPr lang="en-US" dirty="0">
                <a:solidFill>
                  <a:srgbClr val="CE9178"/>
                </a:solidFill>
                <a:latin typeface="Menlo" panose="020B0609030804020204" pitchFamily="49" charset="0"/>
              </a:rPr>
              <a:t>'user tapped on $</a:t>
            </a:r>
            <a:r>
              <a:rPr lang="en-US" dirty="0">
                <a:solidFill>
                  <a:srgbClr val="9CDCFE"/>
                </a:solidFill>
                <a:latin typeface="Menlo" panose="020B0609030804020204" pitchFamily="49" charset="0"/>
              </a:rPr>
              <a:t>item</a:t>
            </a:r>
            <a:r>
              <a:rPr lang="en-US" dirty="0">
                <a:solidFill>
                  <a:srgbClr val="CE9178"/>
                </a:solidFill>
                <a:latin typeface="Menlo" panose="020B0609030804020204" pitchFamily="49" charset="0"/>
              </a:rPr>
              <a:t>'</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a:t>
            </a:r>
          </a:p>
        </p:txBody>
      </p:sp>
    </p:spTree>
    <p:extLst>
      <p:ext uri="{BB962C8B-B14F-4D97-AF65-F5344CB8AC3E}">
        <p14:creationId xmlns:p14="http://schemas.microsoft.com/office/powerpoint/2010/main" val="250132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 - State</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r>
              <a:rPr lang="en-US" dirty="0"/>
              <a:t>Passing around callbacks – there is lot of them - finally. No good.</a:t>
            </a:r>
          </a:p>
          <a:p>
            <a:endParaRPr lang="en-US" dirty="0"/>
          </a:p>
          <a:p>
            <a:endParaRPr lang="en-US" dirty="0"/>
          </a:p>
          <a:p>
            <a:r>
              <a:rPr lang="en-US" dirty="0"/>
              <a:t>Flutter has special low-level widgets for state handling</a:t>
            </a:r>
          </a:p>
          <a:p>
            <a:pPr lvl="1"/>
            <a:r>
              <a:rPr lang="en-US" dirty="0" err="1"/>
              <a:t>InheritedWidget</a:t>
            </a:r>
            <a:r>
              <a:rPr lang="en-US" dirty="0"/>
              <a:t>, </a:t>
            </a:r>
            <a:r>
              <a:rPr lang="en-US" dirty="0" err="1"/>
              <a:t>InheritedNotifier</a:t>
            </a:r>
            <a:r>
              <a:rPr lang="en-US" dirty="0"/>
              <a:t>, </a:t>
            </a:r>
            <a:r>
              <a:rPr lang="en-US" dirty="0" err="1"/>
              <a:t>InheritedModel</a:t>
            </a:r>
            <a:endParaRPr lang="en-US" dirty="0"/>
          </a:p>
          <a:p>
            <a:pPr lvl="1"/>
            <a:endParaRPr lang="en-US" dirty="0"/>
          </a:p>
          <a:p>
            <a:r>
              <a:rPr lang="en-US" dirty="0"/>
              <a:t>Easy to use wrapper around these is</a:t>
            </a:r>
          </a:p>
          <a:p>
            <a:pPr lvl="1"/>
            <a:r>
              <a:rPr lang="en-US" dirty="0"/>
              <a:t>Provider</a:t>
            </a:r>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9878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 - Provider</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normAutofit lnSpcReduction="10000"/>
          </a:bodyPr>
          <a:lstStyle/>
          <a:p>
            <a:r>
              <a:rPr lang="en-US" dirty="0" err="1"/>
              <a:t>ChangeNotifier</a:t>
            </a:r>
            <a:r>
              <a:rPr lang="en-US" dirty="0"/>
              <a:t> provides change notification to its listeners. You can subscribe to its changes. (It is a form of Observable).</a:t>
            </a:r>
          </a:p>
          <a:p>
            <a:endParaRPr lang="en-US" dirty="0"/>
          </a:p>
          <a:p>
            <a:r>
              <a:rPr lang="en-US" dirty="0" err="1"/>
              <a:t>ChangeNotifierProvider</a:t>
            </a:r>
            <a:r>
              <a:rPr lang="en-US" dirty="0"/>
              <a:t> is the widget that provides an instance of a </a:t>
            </a:r>
            <a:r>
              <a:rPr lang="en-US" dirty="0" err="1"/>
              <a:t>ChangeNotifier</a:t>
            </a:r>
            <a:r>
              <a:rPr lang="en-US" dirty="0"/>
              <a:t> to its descendants.</a:t>
            </a:r>
          </a:p>
          <a:p>
            <a:endParaRPr lang="en-US" dirty="0"/>
          </a:p>
          <a:p>
            <a:r>
              <a:rPr lang="en-US" dirty="0"/>
              <a:t>Consumer – get access to state, widget is recreated when state changes</a:t>
            </a:r>
          </a:p>
          <a:p>
            <a:endParaRPr lang="en-US" dirty="0"/>
          </a:p>
          <a:p>
            <a:r>
              <a:rPr lang="en-US" dirty="0" err="1"/>
              <a:t>Provider.of</a:t>
            </a:r>
            <a:r>
              <a:rPr lang="en-US" dirty="0"/>
              <a:t> – get access to state, widget is NOT recreated when state changes</a:t>
            </a:r>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1492626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 - Model</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r>
              <a:rPr lang="en-US" dirty="0"/>
              <a:t>POCO (PODO?)</a:t>
            </a:r>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9</a:t>
            </a:fld>
            <a:endParaRPr lang="en-US" dirty="0"/>
          </a:p>
        </p:txBody>
      </p:sp>
      <p:sp>
        <p:nvSpPr>
          <p:cNvPr id="5" name="TextBox 4">
            <a:extLst>
              <a:ext uri="{FF2B5EF4-FFF2-40B4-BE49-F238E27FC236}">
                <a16:creationId xmlns:a16="http://schemas.microsoft.com/office/drawing/2014/main" id="{C8341847-ED14-AE42-B639-5D2954A4D6F8}"/>
              </a:ext>
            </a:extLst>
          </p:cNvPr>
          <p:cNvSpPr txBox="1"/>
          <p:nvPr/>
        </p:nvSpPr>
        <p:spPr>
          <a:xfrm>
            <a:off x="5197641" y="618157"/>
            <a:ext cx="6994359" cy="6247864"/>
          </a:xfrm>
          <a:prstGeom prst="rect">
            <a:avLst/>
          </a:prstGeom>
          <a:solidFill>
            <a:schemeClr val="bg1"/>
          </a:solidFill>
        </p:spPr>
        <p:txBody>
          <a:bodyPr wrap="square" rtlCol="0">
            <a:spAutoFit/>
          </a:bodyPr>
          <a:lstStyle/>
          <a:p>
            <a:r>
              <a:rPr lang="en-US" sz="1600" dirty="0">
                <a:solidFill>
                  <a:srgbClr val="569CD6"/>
                </a:solidFill>
                <a:latin typeface="Menlo" panose="020B0609030804020204" pitchFamily="49" charset="0"/>
              </a:rPr>
              <a:t>class</a:t>
            </a:r>
            <a:r>
              <a:rPr lang="en-US" sz="1600" dirty="0">
                <a:solidFill>
                  <a:srgbClr val="D4D4D4"/>
                </a:solidFill>
                <a:latin typeface="Menlo" panose="020B0609030804020204" pitchFamily="49" charset="0"/>
              </a:rPr>
              <a:t> </a:t>
            </a:r>
            <a:r>
              <a:rPr lang="en-US" sz="1600" dirty="0">
                <a:solidFill>
                  <a:srgbClr val="4EC9B0"/>
                </a:solidFill>
                <a:latin typeface="Menlo" panose="020B0609030804020204" pitchFamily="49" charset="0"/>
              </a:rPr>
              <a:t>Counter</a:t>
            </a:r>
            <a:r>
              <a:rPr lang="en-US" sz="1600" dirty="0">
                <a:solidFill>
                  <a:srgbClr val="D4D4D4"/>
                </a:solidFill>
                <a:latin typeface="Menlo" panose="020B0609030804020204" pitchFamily="49" charset="0"/>
              </a:rPr>
              <a:t> {</a:t>
            </a:r>
          </a:p>
          <a:p>
            <a:r>
              <a:rPr lang="en-US" sz="1600" dirty="0">
                <a:solidFill>
                  <a:srgbClr val="D4D4D4"/>
                </a:solidFill>
                <a:latin typeface="Menlo" panose="020B0609030804020204" pitchFamily="49" charset="0"/>
              </a:rPr>
              <a:t>  </a:t>
            </a:r>
            <a:r>
              <a:rPr lang="en-US" sz="1600" dirty="0">
                <a:solidFill>
                  <a:srgbClr val="4EC9B0"/>
                </a:solidFill>
                <a:latin typeface="Menlo" panose="020B0609030804020204" pitchFamily="49" charset="0"/>
              </a:rPr>
              <a:t>bool</a:t>
            </a:r>
            <a:r>
              <a:rPr lang="en-US" sz="1600" dirty="0">
                <a:solidFill>
                  <a:srgbClr val="D4D4D4"/>
                </a:solidFill>
                <a:latin typeface="Menlo" panose="020B0609030804020204" pitchFamily="49" charset="0"/>
              </a:rPr>
              <a:t> bit0 = </a:t>
            </a:r>
            <a:r>
              <a:rPr lang="en-US" sz="1600" dirty="0">
                <a:solidFill>
                  <a:srgbClr val="569CD6"/>
                </a:solidFill>
                <a:latin typeface="Menlo" panose="020B0609030804020204" pitchFamily="49" charset="0"/>
              </a:rPr>
              <a:t>false</a:t>
            </a:r>
            <a:r>
              <a:rPr lang="en-US" sz="1600" dirty="0">
                <a:solidFill>
                  <a:srgbClr val="D4D4D4"/>
                </a:solidFill>
                <a:latin typeface="Menlo" panose="020B0609030804020204" pitchFamily="49" charset="0"/>
              </a:rPr>
              <a:t>;</a:t>
            </a:r>
          </a:p>
          <a:p>
            <a:r>
              <a:rPr lang="en-US" sz="1600" dirty="0">
                <a:solidFill>
                  <a:srgbClr val="D4D4D4"/>
                </a:solidFill>
                <a:latin typeface="Menlo" panose="020B0609030804020204" pitchFamily="49" charset="0"/>
              </a:rPr>
              <a:t>  </a:t>
            </a:r>
            <a:r>
              <a:rPr lang="en-US" sz="1600" dirty="0">
                <a:solidFill>
                  <a:srgbClr val="4EC9B0"/>
                </a:solidFill>
                <a:latin typeface="Menlo" panose="020B0609030804020204" pitchFamily="49" charset="0"/>
              </a:rPr>
              <a:t>bool</a:t>
            </a:r>
            <a:r>
              <a:rPr lang="en-US" sz="1600" dirty="0">
                <a:solidFill>
                  <a:srgbClr val="D4D4D4"/>
                </a:solidFill>
                <a:latin typeface="Menlo" panose="020B0609030804020204" pitchFamily="49" charset="0"/>
              </a:rPr>
              <a:t> bit1 = </a:t>
            </a:r>
            <a:r>
              <a:rPr lang="en-US" sz="1600" dirty="0">
                <a:solidFill>
                  <a:srgbClr val="569CD6"/>
                </a:solidFill>
                <a:latin typeface="Menlo" panose="020B0609030804020204" pitchFamily="49" charset="0"/>
              </a:rPr>
              <a:t>false</a:t>
            </a:r>
            <a:r>
              <a:rPr lang="en-US" sz="1600" dirty="0">
                <a:solidFill>
                  <a:srgbClr val="D4D4D4"/>
                </a:solidFill>
                <a:latin typeface="Menlo" panose="020B0609030804020204" pitchFamily="49" charset="0"/>
              </a:rPr>
              <a:t>;</a:t>
            </a:r>
          </a:p>
          <a:p>
            <a:r>
              <a:rPr lang="en-US" sz="1600" dirty="0">
                <a:solidFill>
                  <a:srgbClr val="D4D4D4"/>
                </a:solidFill>
                <a:latin typeface="Menlo" panose="020B0609030804020204" pitchFamily="49" charset="0"/>
              </a:rPr>
              <a:t>  </a:t>
            </a:r>
            <a:r>
              <a:rPr lang="en-US" sz="1600" dirty="0">
                <a:solidFill>
                  <a:srgbClr val="4EC9B0"/>
                </a:solidFill>
                <a:latin typeface="Menlo" panose="020B0609030804020204" pitchFamily="49" charset="0"/>
              </a:rPr>
              <a:t>bool</a:t>
            </a:r>
            <a:r>
              <a:rPr lang="en-US" sz="1600" dirty="0">
                <a:solidFill>
                  <a:srgbClr val="D4D4D4"/>
                </a:solidFill>
                <a:latin typeface="Menlo" panose="020B0609030804020204" pitchFamily="49" charset="0"/>
              </a:rPr>
              <a:t> bit2 = </a:t>
            </a:r>
            <a:r>
              <a:rPr lang="en-US" sz="1600" dirty="0">
                <a:solidFill>
                  <a:srgbClr val="569CD6"/>
                </a:solidFill>
                <a:latin typeface="Menlo" panose="020B0609030804020204" pitchFamily="49" charset="0"/>
              </a:rPr>
              <a:t>false</a:t>
            </a:r>
            <a:r>
              <a:rPr lang="en-US" sz="1600" dirty="0">
                <a:solidFill>
                  <a:srgbClr val="D4D4D4"/>
                </a:solidFill>
                <a:latin typeface="Menlo" panose="020B0609030804020204" pitchFamily="49" charset="0"/>
              </a:rPr>
              <a:t>;</a:t>
            </a:r>
          </a:p>
          <a:p>
            <a:br>
              <a:rPr lang="en-US" sz="1600" dirty="0">
                <a:solidFill>
                  <a:srgbClr val="D4D4D4"/>
                </a:solidFill>
                <a:latin typeface="Menlo" panose="020B0609030804020204" pitchFamily="49" charset="0"/>
              </a:rPr>
            </a:br>
            <a:r>
              <a:rPr lang="en-US" sz="1600" dirty="0">
                <a:solidFill>
                  <a:srgbClr val="D4D4D4"/>
                </a:solidFill>
                <a:latin typeface="Menlo" panose="020B0609030804020204" pitchFamily="49" charset="0"/>
              </a:rPr>
              <a:t>  </a:t>
            </a:r>
            <a:r>
              <a:rPr lang="en-US" sz="1600" dirty="0">
                <a:solidFill>
                  <a:srgbClr val="4EC9B0"/>
                </a:solidFill>
                <a:latin typeface="Menlo" panose="020B0609030804020204" pitchFamily="49" charset="0"/>
              </a:rPr>
              <a:t>Counter</a:t>
            </a:r>
            <a:r>
              <a:rPr lang="en-US" sz="1600" dirty="0">
                <a:solidFill>
                  <a:srgbClr val="D4D4D4"/>
                </a:solidFill>
                <a:latin typeface="Menlo" panose="020B0609030804020204" pitchFamily="49" charset="0"/>
              </a:rPr>
              <a:t>({</a:t>
            </a:r>
            <a:r>
              <a:rPr lang="en-US" sz="1600" dirty="0">
                <a:solidFill>
                  <a:srgbClr val="569CD6"/>
                </a:solidFill>
                <a:latin typeface="Menlo" panose="020B0609030804020204" pitchFamily="49" charset="0"/>
              </a:rPr>
              <a:t>this</a:t>
            </a:r>
            <a:r>
              <a:rPr lang="en-US" sz="1600" dirty="0">
                <a:solidFill>
                  <a:srgbClr val="D4D4D4"/>
                </a:solidFill>
                <a:latin typeface="Menlo" panose="020B0609030804020204" pitchFamily="49" charset="0"/>
              </a:rPr>
              <a:t>.bit2, </a:t>
            </a:r>
            <a:r>
              <a:rPr lang="en-US" sz="1600" dirty="0">
                <a:solidFill>
                  <a:srgbClr val="569CD6"/>
                </a:solidFill>
                <a:latin typeface="Menlo" panose="020B0609030804020204" pitchFamily="49" charset="0"/>
              </a:rPr>
              <a:t>this</a:t>
            </a:r>
            <a:r>
              <a:rPr lang="en-US" sz="1600" dirty="0">
                <a:solidFill>
                  <a:srgbClr val="D4D4D4"/>
                </a:solidFill>
                <a:latin typeface="Menlo" panose="020B0609030804020204" pitchFamily="49" charset="0"/>
              </a:rPr>
              <a:t>.bit1, </a:t>
            </a:r>
            <a:r>
              <a:rPr lang="en-US" sz="1600" dirty="0">
                <a:solidFill>
                  <a:srgbClr val="569CD6"/>
                </a:solidFill>
                <a:latin typeface="Menlo" panose="020B0609030804020204" pitchFamily="49" charset="0"/>
              </a:rPr>
              <a:t>this</a:t>
            </a:r>
            <a:r>
              <a:rPr lang="en-US" sz="1600" dirty="0">
                <a:solidFill>
                  <a:srgbClr val="D4D4D4"/>
                </a:solidFill>
                <a:latin typeface="Menlo" panose="020B0609030804020204" pitchFamily="49" charset="0"/>
              </a:rPr>
              <a:t>.bit0});</a:t>
            </a:r>
          </a:p>
          <a:p>
            <a:br>
              <a:rPr lang="en-US" sz="1600" dirty="0">
                <a:solidFill>
                  <a:srgbClr val="D4D4D4"/>
                </a:solidFill>
                <a:latin typeface="Menlo" panose="020B0609030804020204" pitchFamily="49" charset="0"/>
              </a:rPr>
            </a:br>
            <a:r>
              <a:rPr lang="en-US" sz="1600" dirty="0">
                <a:solidFill>
                  <a:srgbClr val="D4D4D4"/>
                </a:solidFill>
                <a:latin typeface="Menlo" panose="020B0609030804020204" pitchFamily="49" charset="0"/>
              </a:rPr>
              <a:t>  </a:t>
            </a:r>
            <a:r>
              <a:rPr lang="en-US" sz="1600" dirty="0">
                <a:solidFill>
                  <a:srgbClr val="569CD6"/>
                </a:solidFill>
                <a:latin typeface="Menlo" panose="020B0609030804020204" pitchFamily="49" charset="0"/>
              </a:rPr>
              <a:t>void</a:t>
            </a:r>
            <a:r>
              <a:rPr lang="en-US" sz="1600" dirty="0">
                <a:solidFill>
                  <a:srgbClr val="D4D4D4"/>
                </a:solidFill>
                <a:latin typeface="Menlo" panose="020B0609030804020204" pitchFamily="49" charset="0"/>
              </a:rPr>
              <a:t> </a:t>
            </a:r>
            <a:r>
              <a:rPr lang="en-US" sz="1600" dirty="0">
                <a:solidFill>
                  <a:srgbClr val="DCDCAA"/>
                </a:solidFill>
                <a:latin typeface="Menlo" panose="020B0609030804020204" pitchFamily="49" charset="0"/>
              </a:rPr>
              <a:t>addToBit0</a:t>
            </a:r>
            <a:r>
              <a:rPr lang="en-US" sz="1600" dirty="0">
                <a:solidFill>
                  <a:srgbClr val="D4D4D4"/>
                </a:solidFill>
                <a:latin typeface="Menlo" panose="020B0609030804020204" pitchFamily="49" charset="0"/>
              </a:rPr>
              <a:t>() {</a:t>
            </a:r>
          </a:p>
          <a:p>
            <a:r>
              <a:rPr lang="en-US" sz="1600" dirty="0">
                <a:solidFill>
                  <a:srgbClr val="D4D4D4"/>
                </a:solidFill>
                <a:latin typeface="Menlo" panose="020B0609030804020204" pitchFamily="49" charset="0"/>
              </a:rPr>
              <a:t>    bit0 = !bit0;</a:t>
            </a:r>
          </a:p>
          <a:p>
            <a:r>
              <a:rPr lang="en-US" sz="1600" dirty="0">
                <a:solidFill>
                  <a:srgbClr val="D4D4D4"/>
                </a:solidFill>
                <a:latin typeface="Menlo" panose="020B0609030804020204" pitchFamily="49" charset="0"/>
              </a:rPr>
              <a:t>    </a:t>
            </a:r>
            <a:r>
              <a:rPr lang="en-US" sz="1600" dirty="0">
                <a:solidFill>
                  <a:srgbClr val="C586C0"/>
                </a:solidFill>
                <a:latin typeface="Menlo" panose="020B0609030804020204" pitchFamily="49" charset="0"/>
              </a:rPr>
              <a:t>if</a:t>
            </a:r>
            <a:r>
              <a:rPr lang="en-US" sz="1600" dirty="0">
                <a:solidFill>
                  <a:srgbClr val="D4D4D4"/>
                </a:solidFill>
                <a:latin typeface="Menlo" panose="020B0609030804020204" pitchFamily="49" charset="0"/>
              </a:rPr>
              <a:t> (!bit0){</a:t>
            </a:r>
          </a:p>
          <a:p>
            <a:r>
              <a:rPr lang="en-US" sz="1600" dirty="0">
                <a:solidFill>
                  <a:srgbClr val="D4D4D4"/>
                </a:solidFill>
                <a:latin typeface="Menlo" panose="020B0609030804020204" pitchFamily="49" charset="0"/>
              </a:rPr>
              <a:t>      </a:t>
            </a:r>
            <a:r>
              <a:rPr lang="en-US" sz="1600" dirty="0">
                <a:solidFill>
                  <a:srgbClr val="DCDCAA"/>
                </a:solidFill>
                <a:latin typeface="Menlo" panose="020B0609030804020204" pitchFamily="49" charset="0"/>
              </a:rPr>
              <a:t>addToBit1</a:t>
            </a:r>
            <a:r>
              <a:rPr lang="en-US" sz="1600" dirty="0">
                <a:solidFill>
                  <a:srgbClr val="D4D4D4"/>
                </a:solidFill>
                <a:latin typeface="Menlo" panose="020B0609030804020204" pitchFamily="49" charset="0"/>
              </a:rPr>
              <a:t>();</a:t>
            </a:r>
          </a:p>
          <a:p>
            <a:r>
              <a:rPr lang="en-US" sz="1600" dirty="0">
                <a:solidFill>
                  <a:srgbClr val="D4D4D4"/>
                </a:solidFill>
                <a:latin typeface="Menlo" panose="020B0609030804020204" pitchFamily="49" charset="0"/>
              </a:rPr>
              <a:t>    }</a:t>
            </a:r>
          </a:p>
          <a:p>
            <a:r>
              <a:rPr lang="en-US" sz="1600" dirty="0">
                <a:solidFill>
                  <a:srgbClr val="D4D4D4"/>
                </a:solidFill>
                <a:latin typeface="Menlo" panose="020B0609030804020204" pitchFamily="49" charset="0"/>
              </a:rPr>
              <a:t>  }</a:t>
            </a:r>
          </a:p>
          <a:p>
            <a:br>
              <a:rPr lang="en-US" sz="1600" dirty="0">
                <a:solidFill>
                  <a:srgbClr val="D4D4D4"/>
                </a:solidFill>
                <a:latin typeface="Menlo" panose="020B0609030804020204" pitchFamily="49" charset="0"/>
              </a:rPr>
            </a:br>
            <a:r>
              <a:rPr lang="en-US" sz="1600" dirty="0">
                <a:solidFill>
                  <a:srgbClr val="D4D4D4"/>
                </a:solidFill>
                <a:latin typeface="Menlo" panose="020B0609030804020204" pitchFamily="49" charset="0"/>
              </a:rPr>
              <a:t>  </a:t>
            </a:r>
            <a:r>
              <a:rPr lang="en-US" sz="1600" dirty="0">
                <a:solidFill>
                  <a:srgbClr val="569CD6"/>
                </a:solidFill>
                <a:latin typeface="Menlo" panose="020B0609030804020204" pitchFamily="49" charset="0"/>
              </a:rPr>
              <a:t>void</a:t>
            </a:r>
            <a:r>
              <a:rPr lang="en-US" sz="1600" dirty="0">
                <a:solidFill>
                  <a:srgbClr val="D4D4D4"/>
                </a:solidFill>
                <a:latin typeface="Menlo" panose="020B0609030804020204" pitchFamily="49" charset="0"/>
              </a:rPr>
              <a:t> </a:t>
            </a:r>
            <a:r>
              <a:rPr lang="en-US" sz="1600" dirty="0">
                <a:solidFill>
                  <a:srgbClr val="DCDCAA"/>
                </a:solidFill>
                <a:latin typeface="Menlo" panose="020B0609030804020204" pitchFamily="49" charset="0"/>
              </a:rPr>
              <a:t>addToBit1</a:t>
            </a:r>
            <a:r>
              <a:rPr lang="en-US" sz="1600" dirty="0">
                <a:solidFill>
                  <a:srgbClr val="D4D4D4"/>
                </a:solidFill>
                <a:latin typeface="Menlo" panose="020B0609030804020204" pitchFamily="49" charset="0"/>
              </a:rPr>
              <a:t>(){</a:t>
            </a:r>
          </a:p>
          <a:p>
            <a:r>
              <a:rPr lang="en-US" sz="1600" dirty="0">
                <a:solidFill>
                  <a:srgbClr val="D4D4D4"/>
                </a:solidFill>
                <a:latin typeface="Menlo" panose="020B0609030804020204" pitchFamily="49" charset="0"/>
              </a:rPr>
              <a:t>    bit1 = !bit1;</a:t>
            </a:r>
          </a:p>
          <a:p>
            <a:r>
              <a:rPr lang="en-US" sz="1600" dirty="0">
                <a:solidFill>
                  <a:srgbClr val="D4D4D4"/>
                </a:solidFill>
                <a:latin typeface="Menlo" panose="020B0609030804020204" pitchFamily="49" charset="0"/>
              </a:rPr>
              <a:t>    </a:t>
            </a:r>
            <a:r>
              <a:rPr lang="en-US" sz="1600" dirty="0">
                <a:solidFill>
                  <a:srgbClr val="C586C0"/>
                </a:solidFill>
                <a:latin typeface="Menlo" panose="020B0609030804020204" pitchFamily="49" charset="0"/>
              </a:rPr>
              <a:t>if</a:t>
            </a:r>
            <a:r>
              <a:rPr lang="en-US" sz="1600" dirty="0">
                <a:solidFill>
                  <a:srgbClr val="D4D4D4"/>
                </a:solidFill>
                <a:latin typeface="Menlo" panose="020B0609030804020204" pitchFamily="49" charset="0"/>
              </a:rPr>
              <a:t> (!bit1){</a:t>
            </a:r>
          </a:p>
          <a:p>
            <a:r>
              <a:rPr lang="en-US" sz="1600" dirty="0">
                <a:solidFill>
                  <a:srgbClr val="D4D4D4"/>
                </a:solidFill>
                <a:latin typeface="Menlo" panose="020B0609030804020204" pitchFamily="49" charset="0"/>
              </a:rPr>
              <a:t>      </a:t>
            </a:r>
            <a:r>
              <a:rPr lang="en-US" sz="1600" dirty="0">
                <a:solidFill>
                  <a:srgbClr val="DCDCAA"/>
                </a:solidFill>
                <a:latin typeface="Menlo" panose="020B0609030804020204" pitchFamily="49" charset="0"/>
              </a:rPr>
              <a:t>addToBit2</a:t>
            </a:r>
            <a:r>
              <a:rPr lang="en-US" sz="1600" dirty="0">
                <a:solidFill>
                  <a:srgbClr val="D4D4D4"/>
                </a:solidFill>
                <a:latin typeface="Menlo" panose="020B0609030804020204" pitchFamily="49" charset="0"/>
              </a:rPr>
              <a:t>();</a:t>
            </a:r>
          </a:p>
          <a:p>
            <a:r>
              <a:rPr lang="en-US" sz="1600" dirty="0">
                <a:solidFill>
                  <a:srgbClr val="D4D4D4"/>
                </a:solidFill>
                <a:latin typeface="Menlo" panose="020B0609030804020204" pitchFamily="49" charset="0"/>
              </a:rPr>
              <a:t>    }</a:t>
            </a:r>
          </a:p>
          <a:p>
            <a:r>
              <a:rPr lang="en-US" sz="1600" dirty="0">
                <a:solidFill>
                  <a:srgbClr val="D4D4D4"/>
                </a:solidFill>
                <a:latin typeface="Menlo" panose="020B0609030804020204" pitchFamily="49" charset="0"/>
              </a:rPr>
              <a:t>  }</a:t>
            </a:r>
          </a:p>
          <a:p>
            <a:br>
              <a:rPr lang="en-US" sz="1600" dirty="0">
                <a:solidFill>
                  <a:srgbClr val="D4D4D4"/>
                </a:solidFill>
                <a:latin typeface="Menlo" panose="020B0609030804020204" pitchFamily="49" charset="0"/>
              </a:rPr>
            </a:br>
            <a:r>
              <a:rPr lang="en-US" sz="1600" dirty="0">
                <a:solidFill>
                  <a:srgbClr val="D4D4D4"/>
                </a:solidFill>
                <a:latin typeface="Menlo" panose="020B0609030804020204" pitchFamily="49" charset="0"/>
              </a:rPr>
              <a:t>  </a:t>
            </a:r>
            <a:r>
              <a:rPr lang="en-US" sz="1600" dirty="0">
                <a:solidFill>
                  <a:srgbClr val="569CD6"/>
                </a:solidFill>
                <a:latin typeface="Menlo" panose="020B0609030804020204" pitchFamily="49" charset="0"/>
              </a:rPr>
              <a:t>void</a:t>
            </a:r>
            <a:r>
              <a:rPr lang="en-US" sz="1600" dirty="0">
                <a:solidFill>
                  <a:srgbClr val="D4D4D4"/>
                </a:solidFill>
                <a:latin typeface="Menlo" panose="020B0609030804020204" pitchFamily="49" charset="0"/>
              </a:rPr>
              <a:t> </a:t>
            </a:r>
            <a:r>
              <a:rPr lang="en-US" sz="1600" dirty="0">
                <a:solidFill>
                  <a:srgbClr val="DCDCAA"/>
                </a:solidFill>
                <a:latin typeface="Menlo" panose="020B0609030804020204" pitchFamily="49" charset="0"/>
              </a:rPr>
              <a:t>addToBit2</a:t>
            </a:r>
            <a:r>
              <a:rPr lang="en-US" sz="1600" dirty="0">
                <a:solidFill>
                  <a:srgbClr val="D4D4D4"/>
                </a:solidFill>
                <a:latin typeface="Menlo" panose="020B0609030804020204" pitchFamily="49" charset="0"/>
              </a:rPr>
              <a:t>(){</a:t>
            </a:r>
          </a:p>
          <a:p>
            <a:r>
              <a:rPr lang="en-US" sz="1600" dirty="0">
                <a:solidFill>
                  <a:srgbClr val="D4D4D4"/>
                </a:solidFill>
                <a:latin typeface="Menlo" panose="020B0609030804020204" pitchFamily="49" charset="0"/>
              </a:rPr>
              <a:t>    bit2 = !bit2;</a:t>
            </a:r>
          </a:p>
          <a:p>
            <a:r>
              <a:rPr lang="en-US" sz="1600" dirty="0">
                <a:solidFill>
                  <a:srgbClr val="D4D4D4"/>
                </a:solidFill>
                <a:latin typeface="Menlo" panose="020B0609030804020204" pitchFamily="49" charset="0"/>
              </a:rPr>
              <a:t>  }</a:t>
            </a:r>
          </a:p>
          <a:p>
            <a:r>
              <a:rPr lang="en-US" sz="1600" dirty="0">
                <a:solidFill>
                  <a:srgbClr val="D4D4D4"/>
                </a:solidFill>
                <a:latin typeface="Menlo" panose="020B0609030804020204" pitchFamily="49" charset="0"/>
              </a:rPr>
              <a:t>}</a:t>
            </a:r>
          </a:p>
        </p:txBody>
      </p:sp>
    </p:spTree>
    <p:extLst>
      <p:ext uri="{BB962C8B-B14F-4D97-AF65-F5344CB8AC3E}">
        <p14:creationId xmlns:p14="http://schemas.microsoft.com/office/powerpoint/2010/main" val="10763615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10526</TotalTime>
  <Words>553</Words>
  <Application>Microsoft Macintosh PowerPoint</Application>
  <PresentationFormat>Widescreen</PresentationFormat>
  <Paragraphs>189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Menlo</vt:lpstr>
      <vt:lpstr>Wingdings 3</vt:lpstr>
      <vt:lpstr>Ion</vt:lpstr>
      <vt:lpstr>Hybrid Mobile Applications - ICD0018</vt:lpstr>
      <vt:lpstr>Flutter - State</vt:lpstr>
      <vt:lpstr>Flutter - State</vt:lpstr>
      <vt:lpstr>Flutter - State</vt:lpstr>
      <vt:lpstr>Flutter - state</vt:lpstr>
      <vt:lpstr>Flutter - state</vt:lpstr>
      <vt:lpstr>Flutter - State</vt:lpstr>
      <vt:lpstr>Flutter - Provider</vt:lpstr>
      <vt:lpstr>Flutter - Model</vt:lpstr>
      <vt:lpstr>Flutter - ChangeNotifier</vt:lpstr>
      <vt:lpstr>Flutter – UI – state lifting</vt:lpstr>
      <vt:lpstr>Flutter - ChangeNotifierProvider</vt:lpstr>
      <vt:lpstr>Flutter - Consumer</vt:lpstr>
      <vt:lpstr>Flutter – Provider.Of</vt:lpstr>
      <vt:lpstr>Flutter - State</vt:lpstr>
      <vt:lpstr>Flutter</vt:lpstr>
      <vt:lpstr>Flutter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Software Development for Android - I397</dc:title>
  <dc:creator>andres käver</dc:creator>
  <cp:lastModifiedBy>Andres Käver</cp:lastModifiedBy>
  <cp:revision>133</cp:revision>
  <dcterms:created xsi:type="dcterms:W3CDTF">2015-10-15T12:35:18Z</dcterms:created>
  <dcterms:modified xsi:type="dcterms:W3CDTF">2019-10-18T00:15:21Z</dcterms:modified>
</cp:coreProperties>
</file>