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3"/>
  </p:notesMasterIdLst>
  <p:sldIdLst>
    <p:sldId id="256" r:id="rId2"/>
    <p:sldId id="295" r:id="rId3"/>
    <p:sldId id="296" r:id="rId4"/>
    <p:sldId id="297" r:id="rId5"/>
    <p:sldId id="298" r:id="rId6"/>
    <p:sldId id="299" r:id="rId7"/>
    <p:sldId id="300" r:id="rId8"/>
    <p:sldId id="301" r:id="rId9"/>
    <p:sldId id="302" r:id="rId10"/>
    <p:sldId id="304" r:id="rId11"/>
    <p:sldId id="303" r:id="rId12"/>
    <p:sldId id="305" r:id="rId13"/>
    <p:sldId id="306" r:id="rId14"/>
    <p:sldId id="307" r:id="rId15"/>
    <p:sldId id="308" r:id="rId16"/>
    <p:sldId id="309" r:id="rId17"/>
    <p:sldId id="310" r:id="rId18"/>
    <p:sldId id="311"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 id="324"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386" autoAdjust="0"/>
    <p:restoredTop sz="94660"/>
  </p:normalViewPr>
  <p:slideViewPr>
    <p:cSldViewPr snapToGrid="0">
      <p:cViewPr>
        <p:scale>
          <a:sx n="164" d="100"/>
          <a:sy n="164" d="100"/>
        </p:scale>
        <p:origin x="3776" y="29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58F15-0E18-4F6A-B9F3-564C7228F6E2}" type="datetimeFigureOut">
              <a:rPr lang="et-EE" smtClean="0"/>
              <a:t>07.11.19</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C2EAB4-ED3B-407C-8199-EAC6E751E16E}" type="slidenum">
              <a:rPr lang="et-EE" smtClean="0"/>
              <a:t>‹#›</a:t>
            </a:fld>
            <a:endParaRPr lang="et-EE"/>
          </a:p>
        </p:txBody>
      </p:sp>
    </p:spTree>
    <p:extLst>
      <p:ext uri="{BB962C8B-B14F-4D97-AF65-F5344CB8AC3E}">
        <p14:creationId xmlns:p14="http://schemas.microsoft.com/office/powerpoint/2010/main" val="4128559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44017D-616C-426D-B96A-9B74169657CB}" type="datetime1">
              <a:rPr lang="en-US" smtClean="0"/>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203E2F8-4F9B-475A-9076-FF47062FDB53}" type="datetime1">
              <a:rPr lang="en-US" smtClean="0"/>
              <a:t>11/7/19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E5DF4FA4-9781-4D2E-9CA0-82AF90576D91}" type="datetime1">
              <a:rPr lang="en-US" smtClean="0"/>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85FA1842-AF3A-4F79-81E5-89F3140F58EC}" type="datetime1">
              <a:rPr lang="en-US" smtClean="0"/>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8153BF-32B0-4A81-ACA1-CA4D3511A15C}" type="datetime1">
              <a:rPr lang="en-US" smtClean="0"/>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B6707BF-3C55-4F26-A6A0-49E70F83FEE8}" type="datetime1">
              <a:rPr lang="en-US" smtClean="0"/>
              <a:t>11/7/19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AA02B73-859B-4B75-B038-91839C89101A}" type="datetime1">
              <a:rPr lang="en-US" smtClean="0"/>
              <a:t>11/7/19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E8DDA1-6E86-4CE1-9860-B071DC8D34E1}" type="datetime1">
              <a:rPr lang="en-US" smtClean="0"/>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F3DEBE-8681-4664-83A8-552B71039C1E}" type="datetime1">
              <a:rPr lang="en-US" smtClean="0"/>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1FFF52-A86D-4A10-973C-2E68BFB2A7DA}" type="datetime1">
              <a:rPr lang="en-US" smtClean="0"/>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2343DB-8957-458B-B939-391AEFD585EB}" type="datetime1">
              <a:rPr lang="en-US" smtClean="0"/>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7326DD-D0EA-402D-90AE-E23B9B1122B9}" type="datetime1">
              <a:rPr lang="en-US" smtClean="0"/>
              <a:t>11/7/19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A99E6D-C8FB-4995-9B70-35802D29F244}" type="datetime1">
              <a:rPr lang="en-US" smtClean="0"/>
              <a:t>11/7/19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34D0E8D-CF6C-4C2C-8928-6CF987645092}" type="datetime1">
              <a:rPr lang="en-US" smtClean="0"/>
              <a:t>11/7/19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F608CB8-50D4-4762-AAB3-AD974B8E03D9}" type="datetime1">
              <a:rPr lang="en-US" smtClean="0"/>
              <a:t>11/7/19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60BC7526-571B-42F1-BF46-40AF976A9F12}" type="datetime1">
              <a:rPr lang="en-US" smtClean="0"/>
              <a:t>11/7/19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16D42B4-7614-4FB7-9AC1-D50FE9B34BC0}" type="datetime1">
              <a:rPr lang="en-US" smtClean="0"/>
              <a:t>11/7/19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56A1F32-43A5-49FE-A36C-65A860914068}" type="datetime1">
              <a:rPr lang="en-US" smtClean="0"/>
              <a:t>11/7/19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akaver@itcollege.ee" TargetMode="Externa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2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Hybrid Mobile Applications - ICD0018</a:t>
            </a:r>
            <a:endParaRPr lang="et-EE" dirty="0"/>
          </a:p>
        </p:txBody>
      </p:sp>
      <p:sp>
        <p:nvSpPr>
          <p:cNvPr id="5" name="Text Placeholder 4"/>
          <p:cNvSpPr>
            <a:spLocks noGrp="1"/>
          </p:cNvSpPr>
          <p:nvPr>
            <p:ph type="subTitle" idx="1"/>
          </p:nvPr>
        </p:nvSpPr>
        <p:spPr>
          <a:xfrm>
            <a:off x="1154955" y="4777380"/>
            <a:ext cx="8825658" cy="1176232"/>
          </a:xfrm>
        </p:spPr>
        <p:txBody>
          <a:bodyPr>
            <a:normAutofit fontScale="92500" lnSpcReduction="10000"/>
          </a:bodyPr>
          <a:lstStyle/>
          <a:p>
            <a:r>
              <a:rPr lang="en-US" cap="none" dirty="0" err="1"/>
              <a:t>TalTech</a:t>
            </a:r>
            <a:r>
              <a:rPr lang="en-US" cap="none" dirty="0"/>
              <a:t> IT College, Andres Käver, 2019-2020, Fall semester</a:t>
            </a:r>
          </a:p>
          <a:p>
            <a:r>
              <a:rPr lang="en-US" cap="none" dirty="0"/>
              <a:t>Web: http://</a:t>
            </a:r>
            <a:r>
              <a:rPr lang="en-US" cap="none" dirty="0" err="1"/>
              <a:t>enos.Itcollege.ee</a:t>
            </a:r>
            <a:r>
              <a:rPr lang="en-US" cap="none" dirty="0"/>
              <a:t>/~</a:t>
            </a:r>
            <a:r>
              <a:rPr lang="en-US" cap="none" dirty="0" err="1"/>
              <a:t>akaver</a:t>
            </a:r>
            <a:r>
              <a:rPr lang="en-US" cap="none" dirty="0"/>
              <a:t>/</a:t>
            </a:r>
            <a:r>
              <a:rPr lang="en-US" cap="none" dirty="0" err="1"/>
              <a:t>HybridMobile</a:t>
            </a:r>
            <a:endParaRPr lang="en-US" cap="none" dirty="0"/>
          </a:p>
          <a:p>
            <a:r>
              <a:rPr lang="en-US" cap="none" dirty="0"/>
              <a:t>Skype: </a:t>
            </a:r>
            <a:r>
              <a:rPr lang="en-US" cap="none" dirty="0" err="1"/>
              <a:t>akaver</a:t>
            </a:r>
            <a:r>
              <a:rPr lang="en-US" cap="none" dirty="0"/>
              <a:t>   Email: </a:t>
            </a:r>
            <a:r>
              <a:rPr lang="en-US" cap="none" dirty="0">
                <a:hlinkClick r:id="rId2"/>
              </a:rPr>
              <a:t>akaver@itcollege.ee</a:t>
            </a:r>
            <a:endParaRPr lang="en-US" cap="none" dirty="0"/>
          </a:p>
          <a:p>
            <a:endParaRPr lang="en-US" cap="none" dirty="0"/>
          </a:p>
        </p:txBody>
      </p:sp>
      <p:sp>
        <p:nvSpPr>
          <p:cNvPr id="8" name="Slide Number Placeholder 7"/>
          <p:cNvSpPr>
            <a:spLocks noGrp="1"/>
          </p:cNvSpPr>
          <p:nvPr>
            <p:ph type="sldNum" sz="quarter" idx="12"/>
          </p:nvPr>
        </p:nvSpPr>
        <p:spPr/>
        <p:txBody>
          <a:bodyPr/>
          <a:lstStyle/>
          <a:p>
            <a:fld id="{D57F1E4F-1CFF-5643-939E-02111984F565}" type="slidenum">
              <a:rPr lang="en-US" smtClean="0"/>
              <a:t>1</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77248" y="-561978"/>
            <a:ext cx="5142857" cy="3857143"/>
          </a:xfrm>
          <a:prstGeom prst="rect">
            <a:avLst/>
          </a:prstGeom>
        </p:spPr>
      </p:pic>
      <p:pic>
        <p:nvPicPr>
          <p:cNvPr id="11" name="Picture 10">
            <a:extLst>
              <a:ext uri="{FF2B5EF4-FFF2-40B4-BE49-F238E27FC236}">
                <a16:creationId xmlns:a16="http://schemas.microsoft.com/office/drawing/2014/main" id="{356AB63E-7A98-9F4F-AAC2-33E8893A90B6}"/>
              </a:ext>
            </a:extLst>
          </p:cNvPr>
          <p:cNvPicPr>
            <a:picLocks noChangeAspect="1"/>
          </p:cNvPicPr>
          <p:nvPr/>
        </p:nvPicPr>
        <p:blipFill>
          <a:blip r:embed="rId4"/>
          <a:stretch>
            <a:fillRect/>
          </a:stretch>
        </p:blipFill>
        <p:spPr>
          <a:xfrm>
            <a:off x="10096500" y="4521200"/>
            <a:ext cx="2095500" cy="2336800"/>
          </a:xfrm>
          <a:prstGeom prst="rect">
            <a:avLst/>
          </a:prstGeom>
        </p:spPr>
      </p:pic>
    </p:spTree>
    <p:extLst>
      <p:ext uri="{BB962C8B-B14F-4D97-AF65-F5344CB8AC3E}">
        <p14:creationId xmlns:p14="http://schemas.microsoft.com/office/powerpoint/2010/main" val="1572564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a:t>Xamarin – First App</a:t>
            </a:r>
          </a:p>
        </p:txBody>
      </p:sp>
      <p:sp>
        <p:nvSpPr>
          <p:cNvPr id="3" name="Content Placeholder 2">
            <a:extLst>
              <a:ext uri="{FF2B5EF4-FFF2-40B4-BE49-F238E27FC236}">
                <a16:creationId xmlns:a16="http://schemas.microsoft.com/office/drawing/2014/main" id="{82EC2331-7FFF-FE4D-A335-4BBDAC5DDD2B}"/>
              </a:ext>
            </a:extLst>
          </p:cNvPr>
          <p:cNvSpPr>
            <a:spLocks noGrp="1"/>
          </p:cNvSpPr>
          <p:nvPr>
            <p:ph idx="1"/>
          </p:nvPr>
        </p:nvSpPr>
        <p:spPr/>
        <p:txBody>
          <a:bodyPr/>
          <a:lstStyle/>
          <a:p>
            <a:r>
              <a:rPr lang="en-US" dirty="0"/>
              <a:t>Visual Studio Mac</a:t>
            </a:r>
          </a:p>
          <a:p>
            <a:r>
              <a:rPr lang="en-US" dirty="0"/>
              <a:t>Does visualize XAML!</a:t>
            </a:r>
          </a:p>
        </p:txBody>
      </p:sp>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10</a:t>
            </a:fld>
            <a:endParaRPr lang="en-US" dirty="0"/>
          </a:p>
        </p:txBody>
      </p:sp>
      <p:pic>
        <p:nvPicPr>
          <p:cNvPr id="6" name="Picture 5">
            <a:extLst>
              <a:ext uri="{FF2B5EF4-FFF2-40B4-BE49-F238E27FC236}">
                <a16:creationId xmlns:a16="http://schemas.microsoft.com/office/drawing/2014/main" id="{B2D31898-1CF0-DD4B-9151-D26E03062E44}"/>
              </a:ext>
            </a:extLst>
          </p:cNvPr>
          <p:cNvPicPr>
            <a:picLocks noChangeAspect="1"/>
          </p:cNvPicPr>
          <p:nvPr/>
        </p:nvPicPr>
        <p:blipFill>
          <a:blip r:embed="rId2"/>
          <a:stretch>
            <a:fillRect/>
          </a:stretch>
        </p:blipFill>
        <p:spPr>
          <a:xfrm>
            <a:off x="6096000" y="2422071"/>
            <a:ext cx="5702300" cy="4140200"/>
          </a:xfrm>
          <a:prstGeom prst="rect">
            <a:avLst/>
          </a:prstGeom>
        </p:spPr>
      </p:pic>
    </p:spTree>
    <p:extLst>
      <p:ext uri="{BB962C8B-B14F-4D97-AF65-F5344CB8AC3E}">
        <p14:creationId xmlns:p14="http://schemas.microsoft.com/office/powerpoint/2010/main" val="235412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a:t>Xamarin – First App</a:t>
            </a:r>
          </a:p>
        </p:txBody>
      </p:sp>
      <p:sp>
        <p:nvSpPr>
          <p:cNvPr id="3" name="Content Placeholder 2">
            <a:extLst>
              <a:ext uri="{FF2B5EF4-FFF2-40B4-BE49-F238E27FC236}">
                <a16:creationId xmlns:a16="http://schemas.microsoft.com/office/drawing/2014/main" id="{82EC2331-7FFF-FE4D-A335-4BBDAC5DDD2B}"/>
              </a:ext>
            </a:extLst>
          </p:cNvPr>
          <p:cNvSpPr>
            <a:spLocks noGrp="1"/>
          </p:cNvSpPr>
          <p:nvPr>
            <p:ph idx="1"/>
          </p:nvPr>
        </p:nvSpPr>
        <p:spPr>
          <a:xfrm>
            <a:off x="1103312" y="2052918"/>
            <a:ext cx="3829635" cy="4195481"/>
          </a:xfrm>
        </p:spPr>
        <p:txBody>
          <a:bodyPr/>
          <a:lstStyle/>
          <a:p>
            <a:r>
              <a:rPr lang="en-US" dirty="0"/>
              <a:t>Rider</a:t>
            </a:r>
          </a:p>
          <a:p>
            <a:r>
              <a:rPr lang="en-US" dirty="0"/>
              <a:t>XAML Preview – only in windows</a:t>
            </a:r>
          </a:p>
        </p:txBody>
      </p:sp>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11</a:t>
            </a:fld>
            <a:endParaRPr lang="en-US" dirty="0"/>
          </a:p>
        </p:txBody>
      </p:sp>
      <p:pic>
        <p:nvPicPr>
          <p:cNvPr id="6" name="Picture 5">
            <a:extLst>
              <a:ext uri="{FF2B5EF4-FFF2-40B4-BE49-F238E27FC236}">
                <a16:creationId xmlns:a16="http://schemas.microsoft.com/office/drawing/2014/main" id="{5E539D79-2A2A-F446-BF7D-AF2EAAB0BA88}"/>
              </a:ext>
            </a:extLst>
          </p:cNvPr>
          <p:cNvPicPr>
            <a:picLocks noChangeAspect="1"/>
          </p:cNvPicPr>
          <p:nvPr/>
        </p:nvPicPr>
        <p:blipFill>
          <a:blip r:embed="rId2"/>
          <a:stretch>
            <a:fillRect/>
          </a:stretch>
        </p:blipFill>
        <p:spPr>
          <a:xfrm>
            <a:off x="5086152" y="2052918"/>
            <a:ext cx="6775505" cy="4449817"/>
          </a:xfrm>
          <a:prstGeom prst="rect">
            <a:avLst/>
          </a:prstGeom>
        </p:spPr>
      </p:pic>
    </p:spTree>
    <p:extLst>
      <p:ext uri="{BB962C8B-B14F-4D97-AF65-F5344CB8AC3E}">
        <p14:creationId xmlns:p14="http://schemas.microsoft.com/office/powerpoint/2010/main" val="3161571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a:t>Xamarin – First App</a:t>
            </a:r>
          </a:p>
        </p:txBody>
      </p:sp>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12</a:t>
            </a:fld>
            <a:endParaRPr lang="en-US" dirty="0"/>
          </a:p>
        </p:txBody>
      </p:sp>
      <p:sp>
        <p:nvSpPr>
          <p:cNvPr id="7" name="Content Placeholder 6">
            <a:extLst>
              <a:ext uri="{FF2B5EF4-FFF2-40B4-BE49-F238E27FC236}">
                <a16:creationId xmlns:a16="http://schemas.microsoft.com/office/drawing/2014/main" id="{9FE1153D-E36D-4A4A-BFD1-C095E0052E80}"/>
              </a:ext>
            </a:extLst>
          </p:cNvPr>
          <p:cNvSpPr>
            <a:spLocks noGrp="1"/>
          </p:cNvSpPr>
          <p:nvPr>
            <p:ph idx="1"/>
          </p:nvPr>
        </p:nvSpPr>
        <p:spPr>
          <a:xfrm>
            <a:off x="1103312" y="2052918"/>
            <a:ext cx="8946541" cy="4195481"/>
          </a:xfrm>
        </p:spPr>
        <p:txBody>
          <a:bodyPr/>
          <a:lstStyle/>
          <a:p>
            <a:r>
              <a:rPr lang="en-US" dirty="0"/>
              <a:t>Rider vs VS Mac</a:t>
            </a:r>
          </a:p>
        </p:txBody>
      </p:sp>
      <p:pic>
        <p:nvPicPr>
          <p:cNvPr id="8" name="Content Placeholder 5">
            <a:extLst>
              <a:ext uri="{FF2B5EF4-FFF2-40B4-BE49-F238E27FC236}">
                <a16:creationId xmlns:a16="http://schemas.microsoft.com/office/drawing/2014/main" id="{EAD8AFAD-47D3-1B4A-A38B-BA118824E0EC}"/>
              </a:ext>
            </a:extLst>
          </p:cNvPr>
          <p:cNvPicPr>
            <a:picLocks noChangeAspect="1"/>
          </p:cNvPicPr>
          <p:nvPr/>
        </p:nvPicPr>
        <p:blipFill>
          <a:blip r:embed="rId2"/>
          <a:stretch>
            <a:fillRect/>
          </a:stretch>
        </p:blipFill>
        <p:spPr>
          <a:xfrm>
            <a:off x="5250122" y="1691296"/>
            <a:ext cx="4439130" cy="4861904"/>
          </a:xfrm>
          <a:prstGeom prst="rect">
            <a:avLst/>
          </a:prstGeom>
        </p:spPr>
      </p:pic>
      <p:pic>
        <p:nvPicPr>
          <p:cNvPr id="10" name="Picture 9">
            <a:extLst>
              <a:ext uri="{FF2B5EF4-FFF2-40B4-BE49-F238E27FC236}">
                <a16:creationId xmlns:a16="http://schemas.microsoft.com/office/drawing/2014/main" id="{BF0AF3F1-78D5-F148-BE22-5AA788B0EB3E}"/>
              </a:ext>
            </a:extLst>
          </p:cNvPr>
          <p:cNvPicPr>
            <a:picLocks noChangeAspect="1"/>
          </p:cNvPicPr>
          <p:nvPr/>
        </p:nvPicPr>
        <p:blipFill>
          <a:blip r:embed="rId3"/>
          <a:stretch>
            <a:fillRect/>
          </a:stretch>
        </p:blipFill>
        <p:spPr>
          <a:xfrm>
            <a:off x="9865895" y="3744"/>
            <a:ext cx="2326105" cy="6854256"/>
          </a:xfrm>
          <a:prstGeom prst="rect">
            <a:avLst/>
          </a:prstGeom>
        </p:spPr>
      </p:pic>
    </p:spTree>
    <p:extLst>
      <p:ext uri="{BB962C8B-B14F-4D97-AF65-F5344CB8AC3E}">
        <p14:creationId xmlns:p14="http://schemas.microsoft.com/office/powerpoint/2010/main" val="3375296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a:t>Xamarin – First App - Forms</a:t>
            </a:r>
          </a:p>
        </p:txBody>
      </p:sp>
      <p:sp>
        <p:nvSpPr>
          <p:cNvPr id="3" name="Content Placeholder 2">
            <a:extLst>
              <a:ext uri="{FF2B5EF4-FFF2-40B4-BE49-F238E27FC236}">
                <a16:creationId xmlns:a16="http://schemas.microsoft.com/office/drawing/2014/main" id="{82EC2331-7FFF-FE4D-A335-4BBDAC5DDD2B}"/>
              </a:ext>
            </a:extLst>
          </p:cNvPr>
          <p:cNvSpPr>
            <a:spLocks noGrp="1"/>
          </p:cNvSpPr>
          <p:nvPr>
            <p:ph idx="1"/>
          </p:nvPr>
        </p:nvSpPr>
        <p:spPr/>
        <p:txBody>
          <a:bodyPr/>
          <a:lstStyle/>
          <a:p>
            <a:r>
              <a:rPr lang="en-US" dirty="0"/>
              <a:t>Shared project</a:t>
            </a:r>
          </a:p>
          <a:p>
            <a:pPr lvl="1"/>
            <a:r>
              <a:rPr lang="en-US" dirty="0"/>
              <a:t>All shared UI and BLL logic</a:t>
            </a:r>
          </a:p>
          <a:p>
            <a:r>
              <a:rPr lang="en-US" dirty="0"/>
              <a:t>Platform specific projects</a:t>
            </a:r>
          </a:p>
          <a:p>
            <a:pPr lvl="1"/>
            <a:r>
              <a:rPr lang="en-US" dirty="0" err="1"/>
              <a:t>App.Android</a:t>
            </a:r>
            <a:r>
              <a:rPr lang="en-US" dirty="0"/>
              <a:t> – almost native like structure</a:t>
            </a:r>
          </a:p>
          <a:p>
            <a:pPr lvl="2"/>
            <a:r>
              <a:rPr lang="en-US" dirty="0"/>
              <a:t>Layout folder does not contain your UI</a:t>
            </a:r>
          </a:p>
          <a:p>
            <a:pPr lvl="2"/>
            <a:r>
              <a:rPr lang="en-US" dirty="0" err="1"/>
              <a:t>MainActivity.cs</a:t>
            </a:r>
            <a:r>
              <a:rPr lang="en-US" dirty="0"/>
              <a:t> calls into </a:t>
            </a:r>
            <a:r>
              <a:rPr lang="en-US" dirty="0" err="1"/>
              <a:t>App.xaml.cs</a:t>
            </a:r>
            <a:r>
              <a:rPr lang="en-US" dirty="0"/>
              <a:t> to start up</a:t>
            </a:r>
          </a:p>
          <a:p>
            <a:pPr lvl="1"/>
            <a:r>
              <a:rPr lang="en-US" dirty="0" err="1"/>
              <a:t>App.iOS</a:t>
            </a:r>
            <a:r>
              <a:rPr lang="en-US" dirty="0"/>
              <a:t> – almost native like structure</a:t>
            </a:r>
          </a:p>
          <a:p>
            <a:pPr lvl="2"/>
            <a:r>
              <a:rPr lang="en-US" dirty="0" err="1"/>
              <a:t>AppDelegate.cs</a:t>
            </a:r>
            <a:r>
              <a:rPr lang="en-US" dirty="0"/>
              <a:t> initializes </a:t>
            </a:r>
            <a:r>
              <a:rPr lang="en-US" dirty="0" err="1"/>
              <a:t>Xamarin.Forms</a:t>
            </a:r>
            <a:r>
              <a:rPr lang="en-US" dirty="0"/>
              <a:t> and call into shared App project to start up</a:t>
            </a:r>
          </a:p>
          <a:p>
            <a:pPr lvl="2"/>
            <a:r>
              <a:rPr lang="en-US" dirty="0" err="1"/>
              <a:t>Info.plist</a:t>
            </a:r>
            <a:r>
              <a:rPr lang="en-US" dirty="0"/>
              <a:t> and </a:t>
            </a:r>
            <a:r>
              <a:rPr lang="en-US" dirty="0" err="1"/>
              <a:t>Entitlements.plist</a:t>
            </a:r>
            <a:r>
              <a:rPr lang="en-US" dirty="0"/>
              <a:t> – app information and needed device features</a:t>
            </a:r>
          </a:p>
          <a:p>
            <a:pPr lvl="2"/>
            <a:endParaRPr lang="en-US" dirty="0"/>
          </a:p>
        </p:txBody>
      </p:sp>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13</a:t>
            </a:fld>
            <a:endParaRPr lang="en-US" dirty="0"/>
          </a:p>
        </p:txBody>
      </p:sp>
    </p:spTree>
    <p:extLst>
      <p:ext uri="{BB962C8B-B14F-4D97-AF65-F5344CB8AC3E}">
        <p14:creationId xmlns:p14="http://schemas.microsoft.com/office/powerpoint/2010/main" val="521303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a:t>Xamarin – UI</a:t>
            </a:r>
          </a:p>
        </p:txBody>
      </p:sp>
      <p:sp>
        <p:nvSpPr>
          <p:cNvPr id="3" name="Content Placeholder 2">
            <a:extLst>
              <a:ext uri="{FF2B5EF4-FFF2-40B4-BE49-F238E27FC236}">
                <a16:creationId xmlns:a16="http://schemas.microsoft.com/office/drawing/2014/main" id="{82EC2331-7FFF-FE4D-A335-4BBDAC5DDD2B}"/>
              </a:ext>
            </a:extLst>
          </p:cNvPr>
          <p:cNvSpPr>
            <a:spLocks noGrp="1"/>
          </p:cNvSpPr>
          <p:nvPr>
            <p:ph idx="1"/>
          </p:nvPr>
        </p:nvSpPr>
        <p:spPr/>
        <p:txBody>
          <a:bodyPr/>
          <a:lstStyle/>
          <a:p>
            <a:r>
              <a:rPr lang="en-US" dirty="0" err="1"/>
              <a:t>MainPage.xaml</a:t>
            </a:r>
            <a:endParaRPr lang="en-US" dirty="0"/>
          </a:p>
        </p:txBody>
      </p:sp>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14</a:t>
            </a:fld>
            <a:endParaRPr lang="en-US" dirty="0"/>
          </a:p>
        </p:txBody>
      </p:sp>
      <p:sp>
        <p:nvSpPr>
          <p:cNvPr id="5" name="TextBox 4">
            <a:extLst>
              <a:ext uri="{FF2B5EF4-FFF2-40B4-BE49-F238E27FC236}">
                <a16:creationId xmlns:a16="http://schemas.microsoft.com/office/drawing/2014/main" id="{A3B6599C-26D7-B14E-8CC9-498EF6779412}"/>
              </a:ext>
            </a:extLst>
          </p:cNvPr>
          <p:cNvSpPr txBox="1"/>
          <p:nvPr/>
        </p:nvSpPr>
        <p:spPr>
          <a:xfrm>
            <a:off x="3824672" y="2610212"/>
            <a:ext cx="8367328" cy="4247317"/>
          </a:xfrm>
          <a:prstGeom prst="rect">
            <a:avLst/>
          </a:prstGeom>
          <a:solidFill>
            <a:schemeClr val="bg1"/>
          </a:solidFill>
        </p:spPr>
        <p:txBody>
          <a:bodyPr wrap="square" rtlCol="0">
            <a:spAutoFit/>
          </a:bodyPr>
          <a:lstStyle/>
          <a:p>
            <a:r>
              <a:rPr lang="en-US" dirty="0"/>
              <a:t>&lt;?xml version=</a:t>
            </a:r>
            <a:r>
              <a:rPr lang="en-US" dirty="0">
                <a:solidFill>
                  <a:srgbClr val="9C5800"/>
                </a:solidFill>
              </a:rPr>
              <a:t>"1.0"</a:t>
            </a:r>
            <a:r>
              <a:rPr lang="en-US" dirty="0"/>
              <a:t> encoding=</a:t>
            </a:r>
            <a:r>
              <a:rPr lang="en-US" dirty="0">
                <a:solidFill>
                  <a:srgbClr val="9C5800"/>
                </a:solidFill>
              </a:rPr>
              <a:t>"utf-8"</a:t>
            </a:r>
            <a:r>
              <a:rPr lang="en-US" dirty="0"/>
              <a:t>?&gt;</a:t>
            </a:r>
            <a:br>
              <a:rPr lang="en-US" dirty="0"/>
            </a:br>
            <a:br>
              <a:rPr lang="en-US" dirty="0"/>
            </a:br>
            <a:r>
              <a:rPr lang="en-US" dirty="0"/>
              <a:t>&lt;</a:t>
            </a:r>
            <a:r>
              <a:rPr lang="en-US" dirty="0" err="1">
                <a:solidFill>
                  <a:srgbClr val="6B2FBA"/>
                </a:solidFill>
              </a:rPr>
              <a:t>ContentPage</a:t>
            </a:r>
            <a:r>
              <a:rPr lang="en-US" dirty="0">
                <a:solidFill>
                  <a:srgbClr val="6B2FBA"/>
                </a:solidFill>
              </a:rPr>
              <a:t> </a:t>
            </a:r>
            <a:r>
              <a:rPr lang="en-US" dirty="0" err="1">
                <a:solidFill>
                  <a:srgbClr val="0088AB"/>
                </a:solidFill>
              </a:rPr>
              <a:t>xmlns</a:t>
            </a:r>
            <a:r>
              <a:rPr lang="en-US" dirty="0"/>
              <a:t>=</a:t>
            </a:r>
            <a:r>
              <a:rPr lang="en-US" dirty="0">
                <a:solidFill>
                  <a:srgbClr val="9C5800"/>
                </a:solidFill>
              </a:rPr>
              <a:t>"http://</a:t>
            </a:r>
            <a:r>
              <a:rPr lang="en-US" dirty="0" err="1">
                <a:solidFill>
                  <a:srgbClr val="9C5800"/>
                </a:solidFill>
              </a:rPr>
              <a:t>xamarin.com</a:t>
            </a:r>
            <a:r>
              <a:rPr lang="en-US" dirty="0">
                <a:solidFill>
                  <a:srgbClr val="9C5800"/>
                </a:solidFill>
              </a:rPr>
              <a:t>/schemas/2014/forms"</a:t>
            </a:r>
            <a:br>
              <a:rPr lang="en-US" dirty="0">
                <a:solidFill>
                  <a:srgbClr val="9C5800"/>
                </a:solidFill>
              </a:rPr>
            </a:br>
            <a:r>
              <a:rPr lang="en-US" dirty="0">
                <a:solidFill>
                  <a:srgbClr val="9C5800"/>
                </a:solidFill>
              </a:rPr>
              <a:t>             </a:t>
            </a:r>
            <a:r>
              <a:rPr lang="en-US" dirty="0" err="1">
                <a:solidFill>
                  <a:srgbClr val="0088AB"/>
                </a:solidFill>
              </a:rPr>
              <a:t>xmlns</a:t>
            </a:r>
            <a:r>
              <a:rPr lang="en-US" dirty="0" err="1"/>
              <a:t>:</a:t>
            </a:r>
            <a:r>
              <a:rPr lang="en-US" dirty="0" err="1">
                <a:solidFill>
                  <a:srgbClr val="0088AB"/>
                </a:solidFill>
              </a:rPr>
              <a:t>x</a:t>
            </a:r>
            <a:r>
              <a:rPr lang="en-US" dirty="0"/>
              <a:t>=</a:t>
            </a:r>
            <a:r>
              <a:rPr lang="en-US" dirty="0">
                <a:solidFill>
                  <a:srgbClr val="9C5800"/>
                </a:solidFill>
              </a:rPr>
              <a:t>"http://</a:t>
            </a:r>
            <a:r>
              <a:rPr lang="en-US" dirty="0" err="1">
                <a:solidFill>
                  <a:srgbClr val="9C5800"/>
                </a:solidFill>
              </a:rPr>
              <a:t>schemas.microsoft.com</a:t>
            </a:r>
            <a:r>
              <a:rPr lang="en-US" dirty="0">
                <a:solidFill>
                  <a:srgbClr val="9C5800"/>
                </a:solidFill>
              </a:rPr>
              <a:t>/</a:t>
            </a:r>
            <a:r>
              <a:rPr lang="en-US" dirty="0" err="1">
                <a:solidFill>
                  <a:srgbClr val="9C5800"/>
                </a:solidFill>
              </a:rPr>
              <a:t>winfx</a:t>
            </a:r>
            <a:r>
              <a:rPr lang="en-US" dirty="0">
                <a:solidFill>
                  <a:srgbClr val="9C5800"/>
                </a:solidFill>
              </a:rPr>
              <a:t>/2009/</a:t>
            </a:r>
            <a:r>
              <a:rPr lang="en-US" dirty="0" err="1">
                <a:solidFill>
                  <a:srgbClr val="9C5800"/>
                </a:solidFill>
              </a:rPr>
              <a:t>xaml</a:t>
            </a:r>
            <a:r>
              <a:rPr lang="en-US" dirty="0">
                <a:solidFill>
                  <a:srgbClr val="9C5800"/>
                </a:solidFill>
              </a:rPr>
              <a:t>"</a:t>
            </a:r>
            <a:br>
              <a:rPr lang="en-US" dirty="0">
                <a:solidFill>
                  <a:srgbClr val="9C5800"/>
                </a:solidFill>
              </a:rPr>
            </a:br>
            <a:r>
              <a:rPr lang="en-US" dirty="0">
                <a:solidFill>
                  <a:srgbClr val="9C5800"/>
                </a:solidFill>
              </a:rPr>
              <a:t>             </a:t>
            </a:r>
            <a:r>
              <a:rPr lang="en-US" dirty="0" err="1">
                <a:solidFill>
                  <a:srgbClr val="949494"/>
                </a:solidFill>
              </a:rPr>
              <a:t>xmlns:local</a:t>
            </a:r>
            <a:r>
              <a:rPr lang="en-US" dirty="0">
                <a:solidFill>
                  <a:srgbClr val="949494"/>
                </a:solidFill>
              </a:rPr>
              <a:t>="</a:t>
            </a:r>
            <a:r>
              <a:rPr lang="en-US" dirty="0" err="1">
                <a:solidFill>
                  <a:srgbClr val="949494"/>
                </a:solidFill>
              </a:rPr>
              <a:t>clr-namespace:App</a:t>
            </a:r>
            <a:r>
              <a:rPr lang="en-US" dirty="0">
                <a:solidFill>
                  <a:srgbClr val="949494"/>
                </a:solidFill>
              </a:rPr>
              <a:t>"</a:t>
            </a:r>
            <a:br>
              <a:rPr lang="en-US" dirty="0">
                <a:solidFill>
                  <a:srgbClr val="949494"/>
                </a:solidFill>
              </a:rPr>
            </a:br>
            <a:r>
              <a:rPr lang="en-US" dirty="0">
                <a:solidFill>
                  <a:srgbClr val="949494"/>
                </a:solidFill>
              </a:rPr>
              <a:t>             </a:t>
            </a:r>
            <a:r>
              <a:rPr lang="en-US" dirty="0" err="1">
                <a:solidFill>
                  <a:srgbClr val="0088AB"/>
                </a:solidFill>
              </a:rPr>
              <a:t>x</a:t>
            </a:r>
            <a:r>
              <a:rPr lang="en-US" dirty="0" err="1"/>
              <a:t>:</a:t>
            </a:r>
            <a:r>
              <a:rPr lang="en-US" dirty="0" err="1">
                <a:solidFill>
                  <a:srgbClr val="300073"/>
                </a:solidFill>
              </a:rPr>
              <a:t>Class</a:t>
            </a:r>
            <a:r>
              <a:rPr lang="en-US" dirty="0"/>
              <a:t>=</a:t>
            </a:r>
            <a:r>
              <a:rPr lang="en-US" dirty="0">
                <a:solidFill>
                  <a:srgbClr val="9C5800"/>
                </a:solidFill>
              </a:rPr>
              <a:t>"</a:t>
            </a:r>
            <a:r>
              <a:rPr lang="en-US" dirty="0" err="1">
                <a:solidFill>
                  <a:srgbClr val="9C5800"/>
                </a:solidFill>
              </a:rPr>
              <a:t>App.MainPage</a:t>
            </a:r>
            <a:r>
              <a:rPr lang="en-US" dirty="0">
                <a:solidFill>
                  <a:srgbClr val="9C5800"/>
                </a:solidFill>
              </a:rPr>
              <a:t>"</a:t>
            </a:r>
            <a:r>
              <a:rPr lang="en-US" dirty="0"/>
              <a:t>&gt;</a:t>
            </a:r>
            <a:br>
              <a:rPr lang="en-US" dirty="0"/>
            </a:br>
            <a:br>
              <a:rPr lang="en-US" dirty="0"/>
            </a:br>
            <a:r>
              <a:rPr lang="en-US" dirty="0"/>
              <a:t>    &lt;</a:t>
            </a:r>
            <a:r>
              <a:rPr lang="en-US" dirty="0" err="1">
                <a:solidFill>
                  <a:srgbClr val="6B2FBA"/>
                </a:solidFill>
              </a:rPr>
              <a:t>StackLayout</a:t>
            </a:r>
            <a:r>
              <a:rPr lang="en-US" dirty="0"/>
              <a:t>&gt;</a:t>
            </a:r>
            <a:br>
              <a:rPr lang="en-US" dirty="0"/>
            </a:br>
            <a:r>
              <a:rPr lang="en-US" dirty="0"/>
              <a:t>        </a:t>
            </a:r>
            <a:r>
              <a:rPr lang="en-US" i="1" dirty="0">
                <a:solidFill>
                  <a:srgbClr val="217303"/>
                </a:solidFill>
              </a:rPr>
              <a:t>&lt;!-- Place new controls here --&gt;</a:t>
            </a:r>
            <a:br>
              <a:rPr lang="en-US" dirty="0"/>
            </a:br>
            <a:r>
              <a:rPr lang="en-US" dirty="0"/>
              <a:t>        &lt;</a:t>
            </a:r>
            <a:r>
              <a:rPr lang="en-US" dirty="0">
                <a:solidFill>
                  <a:srgbClr val="6B2FBA"/>
                </a:solidFill>
              </a:rPr>
              <a:t>Label </a:t>
            </a:r>
            <a:r>
              <a:rPr lang="en-US" dirty="0">
                <a:solidFill>
                  <a:srgbClr val="0088AB"/>
                </a:solidFill>
              </a:rPr>
              <a:t>Text</a:t>
            </a:r>
            <a:r>
              <a:rPr lang="en-US" dirty="0"/>
              <a:t>="Welcome to </a:t>
            </a:r>
            <a:r>
              <a:rPr lang="en-US" dirty="0" err="1"/>
              <a:t>Xamarin.Forms</a:t>
            </a:r>
            <a:r>
              <a:rPr lang="en-US" dirty="0"/>
              <a:t>!"</a:t>
            </a:r>
            <a:br>
              <a:rPr lang="en-US" dirty="0"/>
            </a:br>
            <a:r>
              <a:rPr lang="en-US" dirty="0"/>
              <a:t>               </a:t>
            </a:r>
            <a:r>
              <a:rPr lang="en-US" dirty="0" err="1">
                <a:solidFill>
                  <a:srgbClr val="0088AB"/>
                </a:solidFill>
              </a:rPr>
              <a:t>HorizontalOptions</a:t>
            </a:r>
            <a:r>
              <a:rPr lang="en-US" dirty="0"/>
              <a:t>="</a:t>
            </a:r>
            <a:r>
              <a:rPr lang="en-US" dirty="0">
                <a:solidFill>
                  <a:srgbClr val="0088AB"/>
                </a:solidFill>
              </a:rPr>
              <a:t>Center</a:t>
            </a:r>
            <a:r>
              <a:rPr lang="en-US" dirty="0"/>
              <a:t>"</a:t>
            </a:r>
            <a:br>
              <a:rPr lang="en-US" dirty="0"/>
            </a:br>
            <a:r>
              <a:rPr lang="en-US" dirty="0"/>
              <a:t>               </a:t>
            </a:r>
            <a:r>
              <a:rPr lang="en-US" dirty="0" err="1">
                <a:solidFill>
                  <a:srgbClr val="0088AB"/>
                </a:solidFill>
              </a:rPr>
              <a:t>VerticalOptions</a:t>
            </a:r>
            <a:r>
              <a:rPr lang="en-US" dirty="0"/>
              <a:t>="</a:t>
            </a:r>
            <a:r>
              <a:rPr lang="en-US" dirty="0" err="1">
                <a:solidFill>
                  <a:srgbClr val="0088AB"/>
                </a:solidFill>
              </a:rPr>
              <a:t>CenterAndExpand</a:t>
            </a:r>
            <a:r>
              <a:rPr lang="en-US" dirty="0"/>
              <a:t>" /&gt;</a:t>
            </a:r>
            <a:br>
              <a:rPr lang="en-US" dirty="0"/>
            </a:br>
            <a:r>
              <a:rPr lang="en-US" dirty="0"/>
              <a:t>    &lt;/</a:t>
            </a:r>
            <a:r>
              <a:rPr lang="en-US" dirty="0" err="1">
                <a:solidFill>
                  <a:srgbClr val="6B2FBA"/>
                </a:solidFill>
              </a:rPr>
              <a:t>StackLayout</a:t>
            </a:r>
            <a:r>
              <a:rPr lang="en-US" dirty="0"/>
              <a:t>&gt;</a:t>
            </a:r>
            <a:br>
              <a:rPr lang="en-US" dirty="0"/>
            </a:br>
            <a:br>
              <a:rPr lang="en-US" dirty="0"/>
            </a:br>
            <a:r>
              <a:rPr lang="en-US" dirty="0"/>
              <a:t>&lt;/</a:t>
            </a:r>
            <a:r>
              <a:rPr lang="en-US" dirty="0" err="1">
                <a:solidFill>
                  <a:srgbClr val="6B2FBA"/>
                </a:solidFill>
              </a:rPr>
              <a:t>ContentPage</a:t>
            </a:r>
            <a:r>
              <a:rPr lang="en-US" dirty="0"/>
              <a:t>&gt;</a:t>
            </a:r>
          </a:p>
        </p:txBody>
      </p:sp>
    </p:spTree>
    <p:extLst>
      <p:ext uri="{BB962C8B-B14F-4D97-AF65-F5344CB8AC3E}">
        <p14:creationId xmlns:p14="http://schemas.microsoft.com/office/powerpoint/2010/main" val="1555207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a:t>Xamarin - UI</a:t>
            </a:r>
          </a:p>
        </p:txBody>
      </p:sp>
      <p:sp>
        <p:nvSpPr>
          <p:cNvPr id="3" name="Content Placeholder 2">
            <a:extLst>
              <a:ext uri="{FF2B5EF4-FFF2-40B4-BE49-F238E27FC236}">
                <a16:creationId xmlns:a16="http://schemas.microsoft.com/office/drawing/2014/main" id="{82EC2331-7FFF-FE4D-A335-4BBDAC5DDD2B}"/>
              </a:ext>
            </a:extLst>
          </p:cNvPr>
          <p:cNvSpPr>
            <a:spLocks noGrp="1"/>
          </p:cNvSpPr>
          <p:nvPr>
            <p:ph idx="1"/>
          </p:nvPr>
        </p:nvSpPr>
        <p:spPr/>
        <p:txBody>
          <a:bodyPr/>
          <a:lstStyle/>
          <a:p>
            <a:r>
              <a:rPr lang="en-US" dirty="0" err="1"/>
              <a:t>MainPage.xaml</a:t>
            </a:r>
            <a:endParaRPr lang="en-US" dirty="0"/>
          </a:p>
        </p:txBody>
      </p:sp>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15</a:t>
            </a:fld>
            <a:endParaRPr lang="en-US" dirty="0"/>
          </a:p>
        </p:txBody>
      </p:sp>
      <p:sp>
        <p:nvSpPr>
          <p:cNvPr id="5" name="TextBox 4">
            <a:extLst>
              <a:ext uri="{FF2B5EF4-FFF2-40B4-BE49-F238E27FC236}">
                <a16:creationId xmlns:a16="http://schemas.microsoft.com/office/drawing/2014/main" id="{985BDAA7-6346-564A-8A34-44C2E0512CE9}"/>
              </a:ext>
            </a:extLst>
          </p:cNvPr>
          <p:cNvSpPr txBox="1"/>
          <p:nvPr/>
        </p:nvSpPr>
        <p:spPr>
          <a:xfrm>
            <a:off x="513430" y="2711962"/>
            <a:ext cx="5566610" cy="3693319"/>
          </a:xfrm>
          <a:prstGeom prst="rect">
            <a:avLst/>
          </a:prstGeom>
          <a:solidFill>
            <a:schemeClr val="bg1"/>
          </a:solidFill>
        </p:spPr>
        <p:txBody>
          <a:bodyPr wrap="square" rtlCol="0">
            <a:spAutoFit/>
          </a:bodyPr>
          <a:lstStyle/>
          <a:p>
            <a:r>
              <a:rPr lang="en-US" dirty="0"/>
              <a:t>&lt;</a:t>
            </a:r>
            <a:r>
              <a:rPr lang="en-US" dirty="0" err="1">
                <a:solidFill>
                  <a:srgbClr val="6B2FBA"/>
                </a:solidFill>
              </a:rPr>
              <a:t>ContentPage</a:t>
            </a:r>
            <a:r>
              <a:rPr lang="en-US" dirty="0">
                <a:solidFill>
                  <a:srgbClr val="6B2FBA"/>
                </a:solidFill>
              </a:rPr>
              <a:t> …</a:t>
            </a:r>
            <a:r>
              <a:rPr lang="en-US" dirty="0"/>
              <a:t>&gt;</a:t>
            </a:r>
            <a:br>
              <a:rPr lang="en-US" dirty="0"/>
            </a:br>
            <a:r>
              <a:rPr lang="en-US" dirty="0"/>
              <a:t>    &lt;</a:t>
            </a:r>
            <a:r>
              <a:rPr lang="en-US" dirty="0" err="1">
                <a:solidFill>
                  <a:srgbClr val="6B2FBA"/>
                </a:solidFill>
              </a:rPr>
              <a:t>StackLayout</a:t>
            </a:r>
            <a:r>
              <a:rPr lang="en-US" dirty="0">
                <a:solidFill>
                  <a:srgbClr val="6B2FBA"/>
                </a:solidFill>
              </a:rPr>
              <a:t> </a:t>
            </a:r>
            <a:r>
              <a:rPr lang="en-US" dirty="0" err="1">
                <a:solidFill>
                  <a:srgbClr val="0088AB"/>
                </a:solidFill>
              </a:rPr>
              <a:t>VerticalOptions</a:t>
            </a:r>
            <a:r>
              <a:rPr lang="en-US" dirty="0"/>
              <a:t>="</a:t>
            </a:r>
            <a:r>
              <a:rPr lang="en-US" dirty="0">
                <a:solidFill>
                  <a:srgbClr val="0088AB"/>
                </a:solidFill>
              </a:rPr>
              <a:t>Center</a:t>
            </a:r>
            <a:r>
              <a:rPr lang="en-US" dirty="0"/>
              <a:t>"&gt;</a:t>
            </a:r>
            <a:br>
              <a:rPr lang="en-US" dirty="0"/>
            </a:br>
            <a:r>
              <a:rPr lang="en-US" dirty="0"/>
              <a:t>        &lt;</a:t>
            </a:r>
            <a:r>
              <a:rPr lang="en-US" dirty="0">
                <a:solidFill>
                  <a:srgbClr val="6B2FBA"/>
                </a:solidFill>
              </a:rPr>
              <a:t>Label </a:t>
            </a:r>
            <a:r>
              <a:rPr lang="en-US" dirty="0">
                <a:solidFill>
                  <a:srgbClr val="0088AB"/>
                </a:solidFill>
              </a:rPr>
              <a:t>Text</a:t>
            </a:r>
            <a:r>
              <a:rPr lang="en-US" dirty="0"/>
              <a:t>="0"</a:t>
            </a:r>
            <a:br>
              <a:rPr lang="en-US" dirty="0"/>
            </a:br>
            <a:r>
              <a:rPr lang="en-US" dirty="0"/>
              <a:t>               </a:t>
            </a:r>
            <a:r>
              <a:rPr lang="en-US" dirty="0" err="1">
                <a:solidFill>
                  <a:srgbClr val="0088AB"/>
                </a:solidFill>
              </a:rPr>
              <a:t>x</a:t>
            </a:r>
            <a:r>
              <a:rPr lang="en-US" dirty="0" err="1"/>
              <a:t>:</a:t>
            </a:r>
            <a:r>
              <a:rPr lang="en-US" dirty="0" err="1">
                <a:solidFill>
                  <a:srgbClr val="300073"/>
                </a:solidFill>
              </a:rPr>
              <a:t>Name</a:t>
            </a:r>
            <a:r>
              <a:rPr lang="en-US" dirty="0"/>
              <a:t>=</a:t>
            </a:r>
            <a:r>
              <a:rPr lang="en-US" dirty="0">
                <a:solidFill>
                  <a:srgbClr val="9C5800"/>
                </a:solidFill>
              </a:rPr>
              <a:t>"</a:t>
            </a:r>
            <a:r>
              <a:rPr lang="en-US" dirty="0" err="1">
                <a:solidFill>
                  <a:srgbClr val="9C5800"/>
                </a:solidFill>
              </a:rPr>
              <a:t>CounterLabel</a:t>
            </a:r>
            <a:r>
              <a:rPr lang="en-US" dirty="0">
                <a:solidFill>
                  <a:srgbClr val="9C5800"/>
                </a:solidFill>
              </a:rPr>
              <a:t>"</a:t>
            </a:r>
            <a:br>
              <a:rPr lang="en-US" dirty="0">
                <a:solidFill>
                  <a:srgbClr val="9C5800"/>
                </a:solidFill>
              </a:rPr>
            </a:br>
            <a:r>
              <a:rPr lang="en-US" dirty="0">
                <a:solidFill>
                  <a:srgbClr val="9C5800"/>
                </a:solidFill>
              </a:rPr>
              <a:t>               </a:t>
            </a:r>
            <a:r>
              <a:rPr lang="en-US" dirty="0" err="1">
                <a:solidFill>
                  <a:srgbClr val="0088AB"/>
                </a:solidFill>
              </a:rPr>
              <a:t>TextColor</a:t>
            </a:r>
            <a:r>
              <a:rPr lang="en-US" dirty="0"/>
              <a:t>="</a:t>
            </a:r>
            <a:r>
              <a:rPr lang="en-US" dirty="0">
                <a:solidFill>
                  <a:srgbClr val="0088AB"/>
                </a:solidFill>
              </a:rPr>
              <a:t>Aquamarine</a:t>
            </a:r>
            <a:r>
              <a:rPr lang="en-US" dirty="0"/>
              <a:t>"</a:t>
            </a:r>
            <a:br>
              <a:rPr lang="en-US" dirty="0"/>
            </a:br>
            <a:r>
              <a:rPr lang="en-US" dirty="0"/>
              <a:t>               </a:t>
            </a:r>
            <a:r>
              <a:rPr lang="en-US" dirty="0" err="1">
                <a:solidFill>
                  <a:srgbClr val="0088AB"/>
                </a:solidFill>
              </a:rPr>
              <a:t>FontSize</a:t>
            </a:r>
            <a:r>
              <a:rPr lang="en-US" dirty="0"/>
              <a:t>="72"</a:t>
            </a:r>
            <a:br>
              <a:rPr lang="en-US" dirty="0"/>
            </a:br>
            <a:r>
              <a:rPr lang="en-US" dirty="0"/>
              <a:t>               </a:t>
            </a:r>
            <a:r>
              <a:rPr lang="en-US" dirty="0" err="1">
                <a:solidFill>
                  <a:srgbClr val="0088AB"/>
                </a:solidFill>
              </a:rPr>
              <a:t>FontFamily</a:t>
            </a:r>
            <a:r>
              <a:rPr lang="en-US" dirty="0"/>
              <a:t>="</a:t>
            </a:r>
            <a:r>
              <a:rPr lang="en-US" dirty="0" err="1"/>
              <a:t>ComicSans</a:t>
            </a:r>
            <a:r>
              <a:rPr lang="en-US" dirty="0"/>
              <a:t>"</a:t>
            </a:r>
            <a:br>
              <a:rPr lang="en-US" dirty="0"/>
            </a:br>
            <a:r>
              <a:rPr lang="en-US" dirty="0"/>
              <a:t>               </a:t>
            </a:r>
            <a:r>
              <a:rPr lang="en-US" dirty="0" err="1">
                <a:solidFill>
                  <a:srgbClr val="0088AB"/>
                </a:solidFill>
              </a:rPr>
              <a:t>HorizontalOptions</a:t>
            </a:r>
            <a:r>
              <a:rPr lang="en-US" dirty="0"/>
              <a:t>="</a:t>
            </a:r>
            <a:r>
              <a:rPr lang="en-US" dirty="0">
                <a:solidFill>
                  <a:srgbClr val="0088AB"/>
                </a:solidFill>
              </a:rPr>
              <a:t>Center</a:t>
            </a:r>
            <a:r>
              <a:rPr lang="en-US" dirty="0"/>
              <a:t>"  /&gt;</a:t>
            </a:r>
            <a:br>
              <a:rPr lang="en-US" dirty="0"/>
            </a:br>
            <a:r>
              <a:rPr lang="en-US" dirty="0"/>
              <a:t>        &lt;</a:t>
            </a:r>
            <a:r>
              <a:rPr lang="en-US" dirty="0">
                <a:solidFill>
                  <a:srgbClr val="6B2FBA"/>
                </a:solidFill>
              </a:rPr>
              <a:t>Button </a:t>
            </a:r>
            <a:r>
              <a:rPr lang="en-US" dirty="0">
                <a:solidFill>
                  <a:srgbClr val="0088AB"/>
                </a:solidFill>
              </a:rPr>
              <a:t>Text</a:t>
            </a:r>
            <a:r>
              <a:rPr lang="en-US" dirty="0"/>
              <a:t>="Increment!"</a:t>
            </a:r>
            <a:br>
              <a:rPr lang="en-US" dirty="0"/>
            </a:br>
            <a:r>
              <a:rPr lang="en-US" dirty="0"/>
              <a:t>                </a:t>
            </a:r>
            <a:r>
              <a:rPr lang="en-US" dirty="0">
                <a:solidFill>
                  <a:srgbClr val="6B2FBA"/>
                </a:solidFill>
              </a:rPr>
              <a:t>Clicked</a:t>
            </a:r>
            <a:r>
              <a:rPr lang="en-US" dirty="0"/>
              <a:t>="</a:t>
            </a:r>
            <a:r>
              <a:rPr lang="en-US" dirty="0" err="1"/>
              <a:t>IncrementCounterClicked</a:t>
            </a:r>
            <a:r>
              <a:rPr lang="en-US" dirty="0"/>
              <a:t>"</a:t>
            </a:r>
            <a:br>
              <a:rPr lang="en-US" dirty="0"/>
            </a:br>
            <a:r>
              <a:rPr lang="en-US" dirty="0"/>
              <a:t>                </a:t>
            </a:r>
            <a:r>
              <a:rPr lang="en-US" dirty="0" err="1">
                <a:solidFill>
                  <a:srgbClr val="0088AB"/>
                </a:solidFill>
              </a:rPr>
              <a:t>FontSize</a:t>
            </a:r>
            <a:r>
              <a:rPr lang="en-US" dirty="0"/>
              <a:t>="46" /&gt;</a:t>
            </a:r>
            <a:br>
              <a:rPr lang="en-US" dirty="0"/>
            </a:br>
            <a:r>
              <a:rPr lang="en-US" dirty="0"/>
              <a:t>    &lt;/</a:t>
            </a:r>
            <a:r>
              <a:rPr lang="en-US" dirty="0" err="1">
                <a:solidFill>
                  <a:srgbClr val="6B2FBA"/>
                </a:solidFill>
              </a:rPr>
              <a:t>StackLayout</a:t>
            </a:r>
            <a:r>
              <a:rPr lang="en-US" dirty="0"/>
              <a:t>&gt;</a:t>
            </a:r>
            <a:br>
              <a:rPr lang="en-US" dirty="0"/>
            </a:br>
            <a:r>
              <a:rPr lang="en-US" dirty="0"/>
              <a:t>&lt;/</a:t>
            </a:r>
            <a:r>
              <a:rPr lang="en-US" dirty="0" err="1">
                <a:solidFill>
                  <a:srgbClr val="6B2FBA"/>
                </a:solidFill>
              </a:rPr>
              <a:t>ContentPage</a:t>
            </a:r>
            <a:r>
              <a:rPr lang="en-US" dirty="0"/>
              <a:t>&gt;</a:t>
            </a:r>
          </a:p>
        </p:txBody>
      </p:sp>
      <p:pic>
        <p:nvPicPr>
          <p:cNvPr id="7" name="Picture 6">
            <a:extLst>
              <a:ext uri="{FF2B5EF4-FFF2-40B4-BE49-F238E27FC236}">
                <a16:creationId xmlns:a16="http://schemas.microsoft.com/office/drawing/2014/main" id="{3E31ED54-4E35-0C44-A9DE-BCFD7899A84E}"/>
              </a:ext>
            </a:extLst>
          </p:cNvPr>
          <p:cNvPicPr>
            <a:picLocks noChangeAspect="1"/>
          </p:cNvPicPr>
          <p:nvPr/>
        </p:nvPicPr>
        <p:blipFill>
          <a:blip r:embed="rId2"/>
          <a:stretch>
            <a:fillRect/>
          </a:stretch>
        </p:blipFill>
        <p:spPr>
          <a:xfrm>
            <a:off x="6224770" y="1680257"/>
            <a:ext cx="2650624" cy="4725025"/>
          </a:xfrm>
          <a:prstGeom prst="rect">
            <a:avLst/>
          </a:prstGeom>
        </p:spPr>
      </p:pic>
      <p:pic>
        <p:nvPicPr>
          <p:cNvPr id="9" name="Picture 8">
            <a:extLst>
              <a:ext uri="{FF2B5EF4-FFF2-40B4-BE49-F238E27FC236}">
                <a16:creationId xmlns:a16="http://schemas.microsoft.com/office/drawing/2014/main" id="{870F7389-7C5D-2C45-924E-1D7D9C93E45F}"/>
              </a:ext>
            </a:extLst>
          </p:cNvPr>
          <p:cNvPicPr>
            <a:picLocks noChangeAspect="1"/>
          </p:cNvPicPr>
          <p:nvPr/>
        </p:nvPicPr>
        <p:blipFill>
          <a:blip r:embed="rId3"/>
          <a:stretch>
            <a:fillRect/>
          </a:stretch>
        </p:blipFill>
        <p:spPr>
          <a:xfrm>
            <a:off x="8963437" y="1680257"/>
            <a:ext cx="2861428" cy="4725024"/>
          </a:xfrm>
          <a:prstGeom prst="rect">
            <a:avLst/>
          </a:prstGeom>
        </p:spPr>
      </p:pic>
    </p:spTree>
    <p:extLst>
      <p:ext uri="{BB962C8B-B14F-4D97-AF65-F5344CB8AC3E}">
        <p14:creationId xmlns:p14="http://schemas.microsoft.com/office/powerpoint/2010/main" val="2601090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a:t>Xamarin - Code</a:t>
            </a:r>
          </a:p>
        </p:txBody>
      </p:sp>
      <p:sp>
        <p:nvSpPr>
          <p:cNvPr id="3" name="Content Placeholder 2">
            <a:extLst>
              <a:ext uri="{FF2B5EF4-FFF2-40B4-BE49-F238E27FC236}">
                <a16:creationId xmlns:a16="http://schemas.microsoft.com/office/drawing/2014/main" id="{82EC2331-7FFF-FE4D-A335-4BBDAC5DDD2B}"/>
              </a:ext>
            </a:extLst>
          </p:cNvPr>
          <p:cNvSpPr>
            <a:spLocks noGrp="1"/>
          </p:cNvSpPr>
          <p:nvPr>
            <p:ph idx="1"/>
          </p:nvPr>
        </p:nvSpPr>
        <p:spPr/>
        <p:txBody>
          <a:bodyPr/>
          <a:lstStyle/>
          <a:p>
            <a:r>
              <a:rPr lang="en-US" dirty="0" err="1"/>
              <a:t>MainPage.xaml.cs</a:t>
            </a:r>
            <a:endParaRPr lang="en-US" dirty="0"/>
          </a:p>
        </p:txBody>
      </p:sp>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16</a:t>
            </a:fld>
            <a:endParaRPr lang="en-US" dirty="0"/>
          </a:p>
        </p:txBody>
      </p:sp>
      <p:sp>
        <p:nvSpPr>
          <p:cNvPr id="5" name="TextBox 4">
            <a:extLst>
              <a:ext uri="{FF2B5EF4-FFF2-40B4-BE49-F238E27FC236}">
                <a16:creationId xmlns:a16="http://schemas.microsoft.com/office/drawing/2014/main" id="{FFD286E9-7EEB-AE4A-B093-27091A8037BD}"/>
              </a:ext>
            </a:extLst>
          </p:cNvPr>
          <p:cNvSpPr txBox="1"/>
          <p:nvPr/>
        </p:nvSpPr>
        <p:spPr>
          <a:xfrm>
            <a:off x="3617494" y="2988962"/>
            <a:ext cx="8422105" cy="3416320"/>
          </a:xfrm>
          <a:prstGeom prst="rect">
            <a:avLst/>
          </a:prstGeom>
          <a:solidFill>
            <a:schemeClr val="bg1"/>
          </a:solidFill>
        </p:spPr>
        <p:txBody>
          <a:bodyPr wrap="square" rtlCol="0">
            <a:spAutoFit/>
          </a:bodyPr>
          <a:lstStyle/>
          <a:p>
            <a:r>
              <a:rPr lang="en-US" dirty="0">
                <a:solidFill>
                  <a:srgbClr val="0F54D6"/>
                </a:solidFill>
              </a:rPr>
              <a:t>using </a:t>
            </a:r>
            <a:r>
              <a:rPr lang="en-US" dirty="0" err="1">
                <a:solidFill>
                  <a:srgbClr val="6B2FBA"/>
                </a:solidFill>
              </a:rPr>
              <a:t>Xamarin</a:t>
            </a:r>
            <a:r>
              <a:rPr lang="en-US" dirty="0" err="1">
                <a:solidFill>
                  <a:srgbClr val="383838"/>
                </a:solidFill>
              </a:rPr>
              <a:t>.</a:t>
            </a:r>
            <a:r>
              <a:rPr lang="en-US" dirty="0" err="1">
                <a:solidFill>
                  <a:srgbClr val="6B2FBA"/>
                </a:solidFill>
              </a:rPr>
              <a:t>Forms</a:t>
            </a:r>
            <a:r>
              <a:rPr lang="en-US" dirty="0">
                <a:solidFill>
                  <a:srgbClr val="383838"/>
                </a:solidFill>
              </a:rPr>
              <a:t>;</a:t>
            </a:r>
            <a:br>
              <a:rPr lang="en-US" dirty="0">
                <a:solidFill>
                  <a:srgbClr val="383838"/>
                </a:solidFill>
              </a:rPr>
            </a:br>
            <a:br>
              <a:rPr lang="en-US" dirty="0">
                <a:solidFill>
                  <a:srgbClr val="383838"/>
                </a:solidFill>
              </a:rPr>
            </a:br>
            <a:r>
              <a:rPr lang="en-US" dirty="0">
                <a:solidFill>
                  <a:srgbClr val="0F54D6"/>
                </a:solidFill>
              </a:rPr>
              <a:t>namespace </a:t>
            </a:r>
            <a:r>
              <a:rPr lang="en-US" dirty="0">
                <a:solidFill>
                  <a:srgbClr val="6B2FBA"/>
                </a:solidFill>
              </a:rPr>
              <a:t>App</a:t>
            </a:r>
            <a:br>
              <a:rPr lang="en-US" dirty="0">
                <a:solidFill>
                  <a:srgbClr val="6B2FBA"/>
                </a:solidFill>
              </a:rPr>
            </a:br>
            <a:r>
              <a:rPr lang="en-US" dirty="0">
                <a:solidFill>
                  <a:srgbClr val="383838"/>
                </a:solidFill>
              </a:rPr>
              <a:t>{</a:t>
            </a:r>
            <a:br>
              <a:rPr lang="en-US" dirty="0">
                <a:solidFill>
                  <a:srgbClr val="000000"/>
                </a:solidFill>
              </a:rPr>
            </a:br>
            <a:r>
              <a:rPr lang="en-US" dirty="0">
                <a:solidFill>
                  <a:srgbClr val="000000"/>
                </a:solidFill>
              </a:rPr>
              <a:t>    </a:t>
            </a:r>
            <a:r>
              <a:rPr lang="en-US" dirty="0">
                <a:solidFill>
                  <a:srgbClr val="0F54D6"/>
                </a:solidFill>
              </a:rPr>
              <a:t>public partial class </a:t>
            </a:r>
            <a:r>
              <a:rPr lang="en-US" dirty="0" err="1">
                <a:solidFill>
                  <a:srgbClr val="6B2FBA"/>
                </a:solidFill>
              </a:rPr>
              <a:t>MainPage</a:t>
            </a:r>
            <a:r>
              <a:rPr lang="en-US" dirty="0">
                <a:solidFill>
                  <a:srgbClr val="6B2FBA"/>
                </a:solidFill>
              </a:rPr>
              <a:t> </a:t>
            </a:r>
            <a:r>
              <a:rPr lang="en-US" dirty="0"/>
              <a:t>: </a:t>
            </a:r>
            <a:r>
              <a:rPr lang="en-US" dirty="0" err="1">
                <a:solidFill>
                  <a:srgbClr val="949494"/>
                </a:solidFill>
              </a:rPr>
              <a:t>ContentPage</a:t>
            </a:r>
            <a:br>
              <a:rPr lang="en-US" dirty="0">
                <a:solidFill>
                  <a:srgbClr val="949494"/>
                </a:solidFill>
              </a:rPr>
            </a:br>
            <a:r>
              <a:rPr lang="en-US" dirty="0">
                <a:solidFill>
                  <a:srgbClr val="949494"/>
                </a:solidFill>
              </a:rPr>
              <a:t>    </a:t>
            </a:r>
            <a:r>
              <a:rPr lang="en-US" dirty="0">
                <a:solidFill>
                  <a:srgbClr val="383838"/>
                </a:solidFill>
              </a:rPr>
              <a:t>{</a:t>
            </a:r>
            <a:br>
              <a:rPr lang="en-US" dirty="0">
                <a:solidFill>
                  <a:srgbClr val="383838"/>
                </a:solidFill>
              </a:rPr>
            </a:br>
            <a:r>
              <a:rPr lang="en-US" dirty="0">
                <a:solidFill>
                  <a:srgbClr val="383838"/>
                </a:solidFill>
              </a:rPr>
              <a:t>        </a:t>
            </a:r>
            <a:r>
              <a:rPr lang="en-US" dirty="0">
                <a:solidFill>
                  <a:srgbClr val="0F54D6"/>
                </a:solidFill>
              </a:rPr>
              <a:t>public </a:t>
            </a:r>
            <a:r>
              <a:rPr lang="en-US" dirty="0" err="1">
                <a:solidFill>
                  <a:srgbClr val="6B2FBA"/>
                </a:solidFill>
              </a:rPr>
              <a:t>MainPage</a:t>
            </a:r>
            <a:r>
              <a:rPr lang="en-US" dirty="0">
                <a:solidFill>
                  <a:srgbClr val="383838"/>
                </a:solidFill>
              </a:rPr>
              <a:t>()</a:t>
            </a:r>
            <a:br>
              <a:rPr lang="en-US" dirty="0">
                <a:solidFill>
                  <a:srgbClr val="383838"/>
                </a:solidFill>
              </a:rPr>
            </a:br>
            <a:r>
              <a:rPr lang="en-US" dirty="0">
                <a:solidFill>
                  <a:srgbClr val="383838"/>
                </a:solidFill>
              </a:rPr>
              <a:t>        {</a:t>
            </a:r>
            <a:br>
              <a:rPr lang="en-US" dirty="0">
                <a:solidFill>
                  <a:srgbClr val="383838"/>
                </a:solidFill>
              </a:rPr>
            </a:br>
            <a:r>
              <a:rPr lang="en-US" dirty="0">
                <a:solidFill>
                  <a:srgbClr val="383838"/>
                </a:solidFill>
              </a:rPr>
              <a:t>            </a:t>
            </a:r>
            <a:r>
              <a:rPr lang="en-US" dirty="0" err="1">
                <a:solidFill>
                  <a:srgbClr val="00855F"/>
                </a:solidFill>
              </a:rPr>
              <a:t>InitializeComponent</a:t>
            </a:r>
            <a:r>
              <a:rPr lang="en-US" dirty="0">
                <a:solidFill>
                  <a:srgbClr val="383838"/>
                </a:solidFill>
              </a:rPr>
              <a:t>();</a:t>
            </a:r>
            <a:br>
              <a:rPr lang="en-US" dirty="0">
                <a:solidFill>
                  <a:srgbClr val="383838"/>
                </a:solidFill>
              </a:rPr>
            </a:br>
            <a:r>
              <a:rPr lang="en-US" dirty="0">
                <a:solidFill>
                  <a:srgbClr val="383838"/>
                </a:solidFill>
              </a:rPr>
              <a:t>        }</a:t>
            </a:r>
            <a:br>
              <a:rPr lang="en-US" dirty="0">
                <a:solidFill>
                  <a:srgbClr val="383838"/>
                </a:solidFill>
              </a:rPr>
            </a:br>
            <a:r>
              <a:rPr lang="en-US" dirty="0">
                <a:solidFill>
                  <a:srgbClr val="383838"/>
                </a:solidFill>
              </a:rPr>
              <a:t>    }</a:t>
            </a:r>
            <a:br>
              <a:rPr lang="en-US" dirty="0">
                <a:solidFill>
                  <a:srgbClr val="383838"/>
                </a:solidFill>
              </a:rPr>
            </a:br>
            <a:r>
              <a:rPr lang="en-US" dirty="0">
                <a:solidFill>
                  <a:srgbClr val="383838"/>
                </a:solidFill>
              </a:rPr>
              <a:t>}</a:t>
            </a:r>
            <a:endParaRPr lang="en-US" dirty="0"/>
          </a:p>
        </p:txBody>
      </p:sp>
    </p:spTree>
    <p:extLst>
      <p:ext uri="{BB962C8B-B14F-4D97-AF65-F5344CB8AC3E}">
        <p14:creationId xmlns:p14="http://schemas.microsoft.com/office/powerpoint/2010/main" val="1988281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a:t>Xamarin - Code</a:t>
            </a:r>
          </a:p>
        </p:txBody>
      </p:sp>
      <p:sp>
        <p:nvSpPr>
          <p:cNvPr id="3" name="Content Placeholder 2">
            <a:extLst>
              <a:ext uri="{FF2B5EF4-FFF2-40B4-BE49-F238E27FC236}">
                <a16:creationId xmlns:a16="http://schemas.microsoft.com/office/drawing/2014/main" id="{82EC2331-7FFF-FE4D-A335-4BBDAC5DDD2B}"/>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17</a:t>
            </a:fld>
            <a:endParaRPr lang="en-US" dirty="0"/>
          </a:p>
        </p:txBody>
      </p:sp>
      <p:sp>
        <p:nvSpPr>
          <p:cNvPr id="5" name="TextBox 4">
            <a:extLst>
              <a:ext uri="{FF2B5EF4-FFF2-40B4-BE49-F238E27FC236}">
                <a16:creationId xmlns:a16="http://schemas.microsoft.com/office/drawing/2014/main" id="{C334EBBA-B862-A34D-A0D2-CDA65852AD09}"/>
              </a:ext>
            </a:extLst>
          </p:cNvPr>
          <p:cNvSpPr txBox="1"/>
          <p:nvPr/>
        </p:nvSpPr>
        <p:spPr>
          <a:xfrm>
            <a:off x="3264567" y="1985040"/>
            <a:ext cx="8341895" cy="4247317"/>
          </a:xfrm>
          <a:prstGeom prst="rect">
            <a:avLst/>
          </a:prstGeom>
          <a:solidFill>
            <a:schemeClr val="bg1"/>
          </a:solidFill>
        </p:spPr>
        <p:txBody>
          <a:bodyPr wrap="square" rtlCol="0">
            <a:spAutoFit/>
          </a:bodyPr>
          <a:lstStyle/>
          <a:p>
            <a:r>
              <a:rPr lang="en-US" dirty="0">
                <a:solidFill>
                  <a:srgbClr val="0F54D6"/>
                </a:solidFill>
              </a:rPr>
              <a:t>public partial class </a:t>
            </a:r>
            <a:r>
              <a:rPr lang="en-US" dirty="0" err="1">
                <a:solidFill>
                  <a:srgbClr val="6B2FBA"/>
                </a:solidFill>
              </a:rPr>
              <a:t>MainPage</a:t>
            </a:r>
            <a:r>
              <a:rPr lang="en-US" dirty="0">
                <a:solidFill>
                  <a:srgbClr val="6B2FBA"/>
                </a:solidFill>
              </a:rPr>
              <a:t> </a:t>
            </a:r>
            <a:r>
              <a:rPr lang="en-US" dirty="0"/>
              <a:t>: </a:t>
            </a:r>
            <a:r>
              <a:rPr lang="en-US" dirty="0" err="1">
                <a:solidFill>
                  <a:srgbClr val="949494"/>
                </a:solidFill>
              </a:rPr>
              <a:t>ContentPage</a:t>
            </a:r>
            <a:br>
              <a:rPr lang="en-US" dirty="0">
                <a:solidFill>
                  <a:srgbClr val="949494"/>
                </a:solidFill>
              </a:rPr>
            </a:br>
            <a:r>
              <a:rPr lang="en-US" dirty="0">
                <a:solidFill>
                  <a:srgbClr val="383838"/>
                </a:solidFill>
              </a:rPr>
              <a:t>{</a:t>
            </a:r>
            <a:br>
              <a:rPr lang="en-US" dirty="0">
                <a:solidFill>
                  <a:srgbClr val="000000"/>
                </a:solidFill>
              </a:rPr>
            </a:br>
            <a:r>
              <a:rPr lang="en-US" dirty="0">
                <a:solidFill>
                  <a:srgbClr val="000000"/>
                </a:solidFill>
              </a:rPr>
              <a:t>    </a:t>
            </a:r>
            <a:r>
              <a:rPr lang="en-US" dirty="0">
                <a:solidFill>
                  <a:srgbClr val="0F54D6"/>
                </a:solidFill>
              </a:rPr>
              <a:t>private int </a:t>
            </a:r>
            <a:r>
              <a:rPr lang="en-US" dirty="0">
                <a:solidFill>
                  <a:srgbClr val="0088AB"/>
                </a:solidFill>
              </a:rPr>
              <a:t>_count </a:t>
            </a:r>
            <a:r>
              <a:rPr lang="en-US" dirty="0">
                <a:solidFill>
                  <a:srgbClr val="949494"/>
                </a:solidFill>
              </a:rPr>
              <a:t>= 0</a:t>
            </a:r>
            <a:r>
              <a:rPr lang="en-US" dirty="0">
                <a:solidFill>
                  <a:srgbClr val="383838"/>
                </a:solidFill>
              </a:rPr>
              <a:t>;</a:t>
            </a:r>
            <a:br>
              <a:rPr lang="en-US" dirty="0">
                <a:solidFill>
                  <a:srgbClr val="383838"/>
                </a:solidFill>
              </a:rPr>
            </a:br>
            <a:br>
              <a:rPr lang="en-US" dirty="0">
                <a:solidFill>
                  <a:srgbClr val="383838"/>
                </a:solidFill>
              </a:rPr>
            </a:br>
            <a:r>
              <a:rPr lang="en-US" dirty="0">
                <a:solidFill>
                  <a:srgbClr val="383838"/>
                </a:solidFill>
              </a:rPr>
              <a:t>    </a:t>
            </a:r>
            <a:r>
              <a:rPr lang="en-US" dirty="0">
                <a:solidFill>
                  <a:srgbClr val="0F54D6"/>
                </a:solidFill>
              </a:rPr>
              <a:t>public </a:t>
            </a:r>
            <a:r>
              <a:rPr lang="en-US" dirty="0" err="1">
                <a:solidFill>
                  <a:srgbClr val="6B2FBA"/>
                </a:solidFill>
              </a:rPr>
              <a:t>MainPage</a:t>
            </a:r>
            <a:r>
              <a:rPr lang="en-US" dirty="0">
                <a:solidFill>
                  <a:srgbClr val="383838"/>
                </a:solidFill>
              </a:rPr>
              <a:t>()</a:t>
            </a:r>
            <a:br>
              <a:rPr lang="en-US" dirty="0">
                <a:solidFill>
                  <a:srgbClr val="383838"/>
                </a:solidFill>
              </a:rPr>
            </a:br>
            <a:r>
              <a:rPr lang="en-US" dirty="0">
                <a:solidFill>
                  <a:srgbClr val="383838"/>
                </a:solidFill>
              </a:rPr>
              <a:t>    {</a:t>
            </a:r>
            <a:br>
              <a:rPr lang="en-US" dirty="0">
                <a:solidFill>
                  <a:srgbClr val="383838"/>
                </a:solidFill>
              </a:rPr>
            </a:br>
            <a:r>
              <a:rPr lang="en-US" dirty="0">
                <a:solidFill>
                  <a:srgbClr val="383838"/>
                </a:solidFill>
              </a:rPr>
              <a:t>        </a:t>
            </a:r>
            <a:r>
              <a:rPr lang="en-US" dirty="0" err="1">
                <a:solidFill>
                  <a:srgbClr val="00855F"/>
                </a:solidFill>
              </a:rPr>
              <a:t>InitializeComponent</a:t>
            </a:r>
            <a:r>
              <a:rPr lang="en-US" dirty="0">
                <a:solidFill>
                  <a:srgbClr val="383838"/>
                </a:solidFill>
              </a:rPr>
              <a:t>();</a:t>
            </a:r>
            <a:br>
              <a:rPr lang="en-US" dirty="0">
                <a:solidFill>
                  <a:srgbClr val="383838"/>
                </a:solidFill>
              </a:rPr>
            </a:br>
            <a:r>
              <a:rPr lang="en-US" dirty="0">
                <a:solidFill>
                  <a:srgbClr val="383838"/>
                </a:solidFill>
              </a:rPr>
              <a:t>    }</a:t>
            </a:r>
            <a:br>
              <a:rPr lang="en-US" dirty="0">
                <a:solidFill>
                  <a:srgbClr val="383838"/>
                </a:solidFill>
              </a:rPr>
            </a:br>
            <a:br>
              <a:rPr lang="en-US" dirty="0">
                <a:solidFill>
                  <a:srgbClr val="383838"/>
                </a:solidFill>
              </a:rPr>
            </a:br>
            <a:r>
              <a:rPr lang="en-US" dirty="0">
                <a:solidFill>
                  <a:srgbClr val="383838"/>
                </a:solidFill>
              </a:rPr>
              <a:t>    </a:t>
            </a:r>
            <a:r>
              <a:rPr lang="en-US" dirty="0">
                <a:solidFill>
                  <a:srgbClr val="0F54D6"/>
                </a:solidFill>
              </a:rPr>
              <a:t>private void </a:t>
            </a:r>
            <a:r>
              <a:rPr lang="en-US" dirty="0" err="1">
                <a:solidFill>
                  <a:srgbClr val="00855F"/>
                </a:solidFill>
              </a:rPr>
              <a:t>IncrementCounterClicked</a:t>
            </a:r>
            <a:r>
              <a:rPr lang="en-US" dirty="0">
                <a:solidFill>
                  <a:srgbClr val="383838"/>
                </a:solidFill>
              </a:rPr>
              <a:t>(</a:t>
            </a:r>
            <a:r>
              <a:rPr lang="en-US" dirty="0">
                <a:solidFill>
                  <a:srgbClr val="0F54D6"/>
                </a:solidFill>
              </a:rPr>
              <a:t>object </a:t>
            </a:r>
            <a:r>
              <a:rPr lang="en-US" dirty="0">
                <a:solidFill>
                  <a:srgbClr val="383838"/>
                </a:solidFill>
              </a:rPr>
              <a:t>sender, </a:t>
            </a:r>
            <a:r>
              <a:rPr lang="en-US" dirty="0" err="1">
                <a:solidFill>
                  <a:srgbClr val="6B2FBA"/>
                </a:solidFill>
              </a:rPr>
              <a:t>EventArgs</a:t>
            </a:r>
            <a:r>
              <a:rPr lang="en-US" dirty="0">
                <a:solidFill>
                  <a:srgbClr val="6B2FBA"/>
                </a:solidFill>
              </a:rPr>
              <a:t> </a:t>
            </a:r>
            <a:r>
              <a:rPr lang="en-US" dirty="0">
                <a:solidFill>
                  <a:srgbClr val="383838"/>
                </a:solidFill>
              </a:rPr>
              <a:t>e)</a:t>
            </a:r>
            <a:br>
              <a:rPr lang="en-US" dirty="0">
                <a:solidFill>
                  <a:srgbClr val="383838"/>
                </a:solidFill>
              </a:rPr>
            </a:br>
            <a:r>
              <a:rPr lang="en-US" dirty="0">
                <a:solidFill>
                  <a:srgbClr val="383838"/>
                </a:solidFill>
              </a:rPr>
              <a:t>    {</a:t>
            </a:r>
            <a:br>
              <a:rPr lang="en-US" dirty="0">
                <a:solidFill>
                  <a:srgbClr val="383838"/>
                </a:solidFill>
              </a:rPr>
            </a:br>
            <a:r>
              <a:rPr lang="en-US" dirty="0">
                <a:solidFill>
                  <a:srgbClr val="383838"/>
                </a:solidFill>
              </a:rPr>
              <a:t>        </a:t>
            </a:r>
            <a:r>
              <a:rPr lang="en-US" dirty="0">
                <a:solidFill>
                  <a:srgbClr val="0088AB"/>
                </a:solidFill>
              </a:rPr>
              <a:t>_count</a:t>
            </a:r>
            <a:r>
              <a:rPr lang="en-US" dirty="0"/>
              <a:t>++</a:t>
            </a:r>
            <a:r>
              <a:rPr lang="en-US" dirty="0">
                <a:solidFill>
                  <a:srgbClr val="383838"/>
                </a:solidFill>
              </a:rPr>
              <a:t>;</a:t>
            </a:r>
            <a:br>
              <a:rPr lang="en-US" dirty="0">
                <a:solidFill>
                  <a:srgbClr val="383838"/>
                </a:solidFill>
              </a:rPr>
            </a:br>
            <a:r>
              <a:rPr lang="en-US" dirty="0">
                <a:solidFill>
                  <a:srgbClr val="383838"/>
                </a:solidFill>
              </a:rPr>
              <a:t>        </a:t>
            </a:r>
            <a:r>
              <a:rPr lang="en-US" dirty="0" err="1">
                <a:solidFill>
                  <a:srgbClr val="0088AB"/>
                </a:solidFill>
              </a:rPr>
              <a:t>CounterLabel</a:t>
            </a:r>
            <a:r>
              <a:rPr lang="en-US" dirty="0" err="1">
                <a:solidFill>
                  <a:srgbClr val="383838"/>
                </a:solidFill>
              </a:rPr>
              <a:t>.</a:t>
            </a:r>
            <a:r>
              <a:rPr lang="en-US" dirty="0" err="1">
                <a:solidFill>
                  <a:srgbClr val="0088AB"/>
                </a:solidFill>
              </a:rPr>
              <a:t>Text</a:t>
            </a:r>
            <a:r>
              <a:rPr lang="en-US" dirty="0">
                <a:solidFill>
                  <a:srgbClr val="0088AB"/>
                </a:solidFill>
              </a:rPr>
              <a:t> </a:t>
            </a:r>
            <a:r>
              <a:rPr lang="en-US" dirty="0"/>
              <a:t>= </a:t>
            </a:r>
            <a:r>
              <a:rPr lang="en-US" dirty="0">
                <a:solidFill>
                  <a:srgbClr val="0088AB"/>
                </a:solidFill>
              </a:rPr>
              <a:t>_</a:t>
            </a:r>
            <a:r>
              <a:rPr lang="en-US" dirty="0" err="1">
                <a:solidFill>
                  <a:srgbClr val="0088AB"/>
                </a:solidFill>
              </a:rPr>
              <a:t>count</a:t>
            </a:r>
            <a:r>
              <a:rPr lang="en-US" dirty="0" err="1">
                <a:solidFill>
                  <a:srgbClr val="383838"/>
                </a:solidFill>
              </a:rPr>
              <a:t>.</a:t>
            </a:r>
            <a:r>
              <a:rPr lang="en-US" dirty="0" err="1">
                <a:solidFill>
                  <a:srgbClr val="00855F"/>
                </a:solidFill>
              </a:rPr>
              <a:t>ToString</a:t>
            </a:r>
            <a:r>
              <a:rPr lang="en-US" dirty="0">
                <a:solidFill>
                  <a:srgbClr val="383838"/>
                </a:solidFill>
              </a:rPr>
              <a:t>();</a:t>
            </a:r>
            <a:br>
              <a:rPr lang="en-US" dirty="0">
                <a:solidFill>
                  <a:srgbClr val="383838"/>
                </a:solidFill>
              </a:rPr>
            </a:br>
            <a:r>
              <a:rPr lang="en-US" dirty="0">
                <a:solidFill>
                  <a:srgbClr val="383838"/>
                </a:solidFill>
              </a:rPr>
              <a:t>    }</a:t>
            </a:r>
            <a:br>
              <a:rPr lang="en-US" dirty="0">
                <a:solidFill>
                  <a:srgbClr val="383838"/>
                </a:solidFill>
              </a:rPr>
            </a:br>
            <a:r>
              <a:rPr lang="en-US" dirty="0">
                <a:solidFill>
                  <a:srgbClr val="383838"/>
                </a:solidFill>
              </a:rPr>
              <a:t>}</a:t>
            </a:r>
            <a:endParaRPr lang="en-US" dirty="0"/>
          </a:p>
        </p:txBody>
      </p:sp>
    </p:spTree>
    <p:extLst>
      <p:ext uri="{BB962C8B-B14F-4D97-AF65-F5344CB8AC3E}">
        <p14:creationId xmlns:p14="http://schemas.microsoft.com/office/powerpoint/2010/main" val="3306910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err="1"/>
              <a:t>Xamarin.Forms</a:t>
            </a:r>
            <a:r>
              <a:rPr lang="en-US" dirty="0"/>
              <a:t> - </a:t>
            </a:r>
            <a:r>
              <a:rPr lang="en-US" dirty="0" err="1"/>
              <a:t>css</a:t>
            </a:r>
            <a:endParaRPr lang="en-US" dirty="0"/>
          </a:p>
        </p:txBody>
      </p:sp>
      <p:sp>
        <p:nvSpPr>
          <p:cNvPr id="3" name="Content Placeholder 2">
            <a:extLst>
              <a:ext uri="{FF2B5EF4-FFF2-40B4-BE49-F238E27FC236}">
                <a16:creationId xmlns:a16="http://schemas.microsoft.com/office/drawing/2014/main" id="{82EC2331-7FFF-FE4D-A335-4BBDAC5DDD2B}"/>
              </a:ext>
            </a:extLst>
          </p:cNvPr>
          <p:cNvSpPr>
            <a:spLocks noGrp="1"/>
          </p:cNvSpPr>
          <p:nvPr>
            <p:ph idx="1"/>
          </p:nvPr>
        </p:nvSpPr>
        <p:spPr/>
        <p:txBody>
          <a:bodyPr/>
          <a:lstStyle/>
          <a:p>
            <a:r>
              <a:rPr lang="en-US" dirty="0"/>
              <a:t>Create </a:t>
            </a:r>
            <a:r>
              <a:rPr lang="en-US" dirty="0" err="1"/>
              <a:t>styles.css</a:t>
            </a:r>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Use it in XAML</a:t>
            </a:r>
          </a:p>
        </p:txBody>
      </p:sp>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18</a:t>
            </a:fld>
            <a:endParaRPr lang="en-US" dirty="0"/>
          </a:p>
        </p:txBody>
      </p:sp>
      <p:sp>
        <p:nvSpPr>
          <p:cNvPr id="5" name="TextBox 4">
            <a:extLst>
              <a:ext uri="{FF2B5EF4-FFF2-40B4-BE49-F238E27FC236}">
                <a16:creationId xmlns:a16="http://schemas.microsoft.com/office/drawing/2014/main" id="{23012162-A7C2-3C4A-B2C1-A26EE05688E8}"/>
              </a:ext>
            </a:extLst>
          </p:cNvPr>
          <p:cNvSpPr txBox="1"/>
          <p:nvPr/>
        </p:nvSpPr>
        <p:spPr>
          <a:xfrm>
            <a:off x="1170038" y="2614690"/>
            <a:ext cx="2639404" cy="2308324"/>
          </a:xfrm>
          <a:prstGeom prst="rect">
            <a:avLst/>
          </a:prstGeom>
          <a:solidFill>
            <a:schemeClr val="tx1"/>
          </a:solidFill>
        </p:spPr>
        <p:txBody>
          <a:bodyPr wrap="square" rtlCol="0">
            <a:spAutoFit/>
          </a:bodyPr>
          <a:lstStyle/>
          <a:p>
            <a:r>
              <a:rPr lang="en-US" dirty="0">
                <a:solidFill>
                  <a:srgbClr val="6B2FBA"/>
                </a:solidFill>
              </a:rPr>
              <a:t>label </a:t>
            </a:r>
            <a:r>
              <a:rPr lang="en-US" dirty="0">
                <a:solidFill>
                  <a:srgbClr val="383838"/>
                </a:solidFill>
              </a:rPr>
              <a:t>{</a:t>
            </a:r>
            <a:br>
              <a:rPr lang="en-US" dirty="0">
                <a:solidFill>
                  <a:srgbClr val="383838"/>
                </a:solidFill>
              </a:rPr>
            </a:br>
            <a:r>
              <a:rPr lang="en-US" dirty="0">
                <a:solidFill>
                  <a:srgbClr val="383838"/>
                </a:solidFill>
              </a:rPr>
              <a:t>    </a:t>
            </a:r>
            <a:r>
              <a:rPr lang="en-US" dirty="0">
                <a:solidFill>
                  <a:srgbClr val="0F54D6"/>
                </a:solidFill>
              </a:rPr>
              <a:t>font-size</a:t>
            </a:r>
            <a:r>
              <a:rPr lang="en-US" dirty="0">
                <a:solidFill>
                  <a:srgbClr val="383838"/>
                </a:solidFill>
              </a:rPr>
              <a:t>: </a:t>
            </a:r>
            <a:r>
              <a:rPr lang="en-US" dirty="0">
                <a:solidFill>
                  <a:srgbClr val="9E1958"/>
                </a:solidFill>
              </a:rPr>
              <a:t>72</a:t>
            </a:r>
            <a:r>
              <a:rPr lang="en-US" dirty="0">
                <a:solidFill>
                  <a:srgbClr val="383838"/>
                </a:solidFill>
              </a:rPr>
              <a:t>;</a:t>
            </a:r>
            <a:br>
              <a:rPr lang="en-US" dirty="0">
                <a:solidFill>
                  <a:srgbClr val="383838"/>
                </a:solidFill>
              </a:rPr>
            </a:br>
            <a:r>
              <a:rPr lang="en-US" dirty="0">
                <a:solidFill>
                  <a:srgbClr val="383838"/>
                </a:solidFill>
              </a:rPr>
              <a:t>    </a:t>
            </a:r>
            <a:r>
              <a:rPr lang="en-US" dirty="0">
                <a:solidFill>
                  <a:srgbClr val="0F54D6"/>
                </a:solidFill>
              </a:rPr>
              <a:t>color</a:t>
            </a:r>
            <a:r>
              <a:rPr lang="en-US" dirty="0">
                <a:solidFill>
                  <a:srgbClr val="383838"/>
                </a:solidFill>
              </a:rPr>
              <a:t>: </a:t>
            </a:r>
            <a:r>
              <a:rPr lang="en-US" dirty="0">
                <a:solidFill>
                  <a:srgbClr val="000000"/>
                </a:solidFill>
              </a:rPr>
              <a:t>aquamarine</a:t>
            </a:r>
            <a:r>
              <a:rPr lang="en-US" dirty="0">
                <a:solidFill>
                  <a:srgbClr val="383838"/>
                </a:solidFill>
              </a:rPr>
              <a:t>;</a:t>
            </a:r>
            <a:br>
              <a:rPr lang="en-US" dirty="0">
                <a:solidFill>
                  <a:srgbClr val="383838"/>
                </a:solidFill>
              </a:rPr>
            </a:br>
            <a:r>
              <a:rPr lang="en-US" dirty="0">
                <a:solidFill>
                  <a:srgbClr val="383838"/>
                </a:solidFill>
              </a:rPr>
              <a:t>}</a:t>
            </a:r>
            <a:br>
              <a:rPr lang="en-US" dirty="0">
                <a:solidFill>
                  <a:srgbClr val="383838"/>
                </a:solidFill>
              </a:rPr>
            </a:br>
            <a:br>
              <a:rPr lang="en-US" dirty="0">
                <a:solidFill>
                  <a:srgbClr val="383838"/>
                </a:solidFill>
              </a:rPr>
            </a:br>
            <a:r>
              <a:rPr lang="en-US" dirty="0">
                <a:solidFill>
                  <a:srgbClr val="6B2FBA"/>
                </a:solidFill>
              </a:rPr>
              <a:t>button </a:t>
            </a:r>
            <a:r>
              <a:rPr lang="en-US" dirty="0">
                <a:solidFill>
                  <a:srgbClr val="383838"/>
                </a:solidFill>
              </a:rPr>
              <a:t>{</a:t>
            </a:r>
            <a:br>
              <a:rPr lang="en-US" dirty="0">
                <a:solidFill>
                  <a:srgbClr val="383838"/>
                </a:solidFill>
              </a:rPr>
            </a:br>
            <a:r>
              <a:rPr lang="en-US" dirty="0">
                <a:solidFill>
                  <a:srgbClr val="383838"/>
                </a:solidFill>
              </a:rPr>
              <a:t>    </a:t>
            </a:r>
            <a:r>
              <a:rPr lang="en-US" dirty="0">
                <a:solidFill>
                  <a:srgbClr val="0F54D6"/>
                </a:solidFill>
              </a:rPr>
              <a:t>font-size</a:t>
            </a:r>
            <a:r>
              <a:rPr lang="en-US" dirty="0">
                <a:solidFill>
                  <a:srgbClr val="383838"/>
                </a:solidFill>
              </a:rPr>
              <a:t>: </a:t>
            </a:r>
            <a:r>
              <a:rPr lang="en-US" dirty="0">
                <a:solidFill>
                  <a:srgbClr val="9E1958"/>
                </a:solidFill>
              </a:rPr>
              <a:t>46</a:t>
            </a:r>
            <a:r>
              <a:rPr lang="en-US" dirty="0">
                <a:solidFill>
                  <a:srgbClr val="383838"/>
                </a:solidFill>
              </a:rPr>
              <a:t>;</a:t>
            </a:r>
            <a:br>
              <a:rPr lang="en-US" dirty="0">
                <a:solidFill>
                  <a:srgbClr val="383838"/>
                </a:solidFill>
              </a:rPr>
            </a:br>
            <a:r>
              <a:rPr lang="en-US" dirty="0">
                <a:solidFill>
                  <a:srgbClr val="383838"/>
                </a:solidFill>
              </a:rPr>
              <a:t>}</a:t>
            </a:r>
            <a:endParaRPr lang="en-US" dirty="0"/>
          </a:p>
        </p:txBody>
      </p:sp>
      <p:sp>
        <p:nvSpPr>
          <p:cNvPr id="6" name="TextBox 5">
            <a:extLst>
              <a:ext uri="{FF2B5EF4-FFF2-40B4-BE49-F238E27FC236}">
                <a16:creationId xmlns:a16="http://schemas.microsoft.com/office/drawing/2014/main" id="{6F6C4BE1-DF0A-BB43-8903-A0CA4A6C67B7}"/>
              </a:ext>
            </a:extLst>
          </p:cNvPr>
          <p:cNvSpPr txBox="1"/>
          <p:nvPr/>
        </p:nvSpPr>
        <p:spPr>
          <a:xfrm>
            <a:off x="6133894" y="1483958"/>
            <a:ext cx="5931243" cy="5078313"/>
          </a:xfrm>
          <a:prstGeom prst="rect">
            <a:avLst/>
          </a:prstGeom>
          <a:solidFill>
            <a:schemeClr val="bg1"/>
          </a:solidFill>
        </p:spPr>
        <p:txBody>
          <a:bodyPr wrap="square" rtlCol="0">
            <a:spAutoFit/>
          </a:bodyPr>
          <a:lstStyle/>
          <a:p>
            <a:r>
              <a:rPr lang="en-US" dirty="0"/>
              <a:t>&lt;?xml version=</a:t>
            </a:r>
            <a:r>
              <a:rPr lang="en-US" dirty="0">
                <a:solidFill>
                  <a:srgbClr val="9C5800"/>
                </a:solidFill>
              </a:rPr>
              <a:t>"1.0"</a:t>
            </a:r>
            <a:r>
              <a:rPr lang="en-US" dirty="0"/>
              <a:t> encoding=</a:t>
            </a:r>
            <a:r>
              <a:rPr lang="en-US" dirty="0">
                <a:solidFill>
                  <a:srgbClr val="9C5800"/>
                </a:solidFill>
              </a:rPr>
              <a:t>"utf-8"</a:t>
            </a:r>
            <a:r>
              <a:rPr lang="en-US" dirty="0"/>
              <a:t>?&gt;</a:t>
            </a:r>
            <a:br>
              <a:rPr lang="en-US" dirty="0"/>
            </a:br>
            <a:r>
              <a:rPr lang="en-US" dirty="0"/>
              <a:t>&lt;</a:t>
            </a:r>
            <a:r>
              <a:rPr lang="en-US" dirty="0" err="1">
                <a:solidFill>
                  <a:srgbClr val="6B2FBA"/>
                </a:solidFill>
              </a:rPr>
              <a:t>ContentPage</a:t>
            </a:r>
            <a:r>
              <a:rPr lang="en-US" dirty="0">
                <a:solidFill>
                  <a:srgbClr val="6B2FBA"/>
                </a:solidFill>
              </a:rPr>
              <a:t> … </a:t>
            </a:r>
            <a:r>
              <a:rPr lang="en-US" dirty="0" err="1">
                <a:solidFill>
                  <a:srgbClr val="0088AB"/>
                </a:solidFill>
              </a:rPr>
              <a:t>x</a:t>
            </a:r>
            <a:r>
              <a:rPr lang="en-US" dirty="0" err="1"/>
              <a:t>:</a:t>
            </a:r>
            <a:r>
              <a:rPr lang="en-US" dirty="0" err="1">
                <a:solidFill>
                  <a:srgbClr val="300073"/>
                </a:solidFill>
              </a:rPr>
              <a:t>Class</a:t>
            </a:r>
            <a:r>
              <a:rPr lang="en-US" dirty="0"/>
              <a:t>=</a:t>
            </a:r>
            <a:r>
              <a:rPr lang="en-US" dirty="0">
                <a:solidFill>
                  <a:srgbClr val="9C5800"/>
                </a:solidFill>
              </a:rPr>
              <a:t>"</a:t>
            </a:r>
            <a:r>
              <a:rPr lang="en-US" dirty="0" err="1">
                <a:solidFill>
                  <a:srgbClr val="9C5800"/>
                </a:solidFill>
              </a:rPr>
              <a:t>App.MainPage</a:t>
            </a:r>
            <a:r>
              <a:rPr lang="en-US" dirty="0">
                <a:solidFill>
                  <a:srgbClr val="9C5800"/>
                </a:solidFill>
              </a:rPr>
              <a:t>"</a:t>
            </a:r>
            <a:r>
              <a:rPr lang="en-US" dirty="0"/>
              <a:t>&gt;</a:t>
            </a:r>
          </a:p>
          <a:p>
            <a:br>
              <a:rPr lang="en-US" dirty="0"/>
            </a:br>
            <a:r>
              <a:rPr lang="en-US" dirty="0"/>
              <a:t>    &lt;</a:t>
            </a:r>
            <a:r>
              <a:rPr lang="en-US" dirty="0" err="1">
                <a:solidFill>
                  <a:srgbClr val="6B2FBA"/>
                </a:solidFill>
              </a:rPr>
              <a:t>ContentPage</a:t>
            </a:r>
            <a:r>
              <a:rPr lang="en-US" dirty="0" err="1"/>
              <a:t>.</a:t>
            </a:r>
            <a:r>
              <a:rPr lang="en-US" dirty="0" err="1">
                <a:solidFill>
                  <a:srgbClr val="0088AB"/>
                </a:solidFill>
              </a:rPr>
              <a:t>Resources</a:t>
            </a:r>
            <a:r>
              <a:rPr lang="en-US" dirty="0"/>
              <a:t>&gt;</a:t>
            </a:r>
            <a:br>
              <a:rPr lang="en-US" dirty="0"/>
            </a:br>
            <a:r>
              <a:rPr lang="en-US" dirty="0"/>
              <a:t>        &lt;</a:t>
            </a:r>
            <a:r>
              <a:rPr lang="en-US" dirty="0" err="1">
                <a:solidFill>
                  <a:srgbClr val="6B2FBA"/>
                </a:solidFill>
              </a:rPr>
              <a:t>StyleSheet</a:t>
            </a:r>
            <a:r>
              <a:rPr lang="en-US" dirty="0">
                <a:solidFill>
                  <a:srgbClr val="6B2FBA"/>
                </a:solidFill>
              </a:rPr>
              <a:t> </a:t>
            </a:r>
            <a:r>
              <a:rPr lang="en-US" dirty="0">
                <a:solidFill>
                  <a:srgbClr val="0088AB"/>
                </a:solidFill>
              </a:rPr>
              <a:t>Source</a:t>
            </a:r>
            <a:r>
              <a:rPr lang="en-US" dirty="0"/>
              <a:t>="/</a:t>
            </a:r>
            <a:r>
              <a:rPr lang="en-US" dirty="0" err="1">
                <a:solidFill>
                  <a:srgbClr val="0F54D6"/>
                </a:solidFill>
              </a:rPr>
              <a:t>styles.css</a:t>
            </a:r>
            <a:r>
              <a:rPr lang="en-US" dirty="0"/>
              <a:t>" /&gt;</a:t>
            </a:r>
            <a:br>
              <a:rPr lang="en-US" dirty="0"/>
            </a:br>
            <a:r>
              <a:rPr lang="en-US" dirty="0"/>
              <a:t>    &lt;/</a:t>
            </a:r>
            <a:r>
              <a:rPr lang="en-US" dirty="0" err="1">
                <a:solidFill>
                  <a:srgbClr val="6B2FBA"/>
                </a:solidFill>
              </a:rPr>
              <a:t>ContentPage</a:t>
            </a:r>
            <a:r>
              <a:rPr lang="en-US" dirty="0" err="1"/>
              <a:t>.</a:t>
            </a:r>
            <a:r>
              <a:rPr lang="en-US" dirty="0" err="1">
                <a:solidFill>
                  <a:srgbClr val="0088AB"/>
                </a:solidFill>
              </a:rPr>
              <a:t>Resources</a:t>
            </a:r>
            <a:r>
              <a:rPr lang="en-US" dirty="0"/>
              <a:t>&gt;</a:t>
            </a:r>
            <a:br>
              <a:rPr lang="en-US" dirty="0"/>
            </a:br>
            <a:endParaRPr lang="en-US" dirty="0"/>
          </a:p>
          <a:p>
            <a:r>
              <a:rPr lang="en-US" dirty="0"/>
              <a:t>    &lt;</a:t>
            </a:r>
            <a:r>
              <a:rPr lang="en-US" dirty="0" err="1">
                <a:solidFill>
                  <a:srgbClr val="6B2FBA"/>
                </a:solidFill>
              </a:rPr>
              <a:t>StackLayout</a:t>
            </a:r>
            <a:r>
              <a:rPr lang="en-US" dirty="0">
                <a:solidFill>
                  <a:srgbClr val="6B2FBA"/>
                </a:solidFill>
              </a:rPr>
              <a:t> </a:t>
            </a:r>
            <a:r>
              <a:rPr lang="en-US" dirty="0" err="1">
                <a:solidFill>
                  <a:srgbClr val="0088AB"/>
                </a:solidFill>
              </a:rPr>
              <a:t>VerticalOptions</a:t>
            </a:r>
            <a:r>
              <a:rPr lang="en-US" dirty="0"/>
              <a:t>="</a:t>
            </a:r>
            <a:r>
              <a:rPr lang="en-US" dirty="0">
                <a:solidFill>
                  <a:srgbClr val="0088AB"/>
                </a:solidFill>
              </a:rPr>
              <a:t>Center</a:t>
            </a:r>
            <a:r>
              <a:rPr lang="en-US" dirty="0"/>
              <a:t>"&gt;</a:t>
            </a:r>
            <a:br>
              <a:rPr lang="en-US" dirty="0"/>
            </a:br>
            <a:r>
              <a:rPr lang="en-US" dirty="0"/>
              <a:t>        &lt;</a:t>
            </a:r>
            <a:r>
              <a:rPr lang="en-US" dirty="0">
                <a:solidFill>
                  <a:srgbClr val="6B2FBA"/>
                </a:solidFill>
              </a:rPr>
              <a:t>Label </a:t>
            </a:r>
            <a:r>
              <a:rPr lang="en-US" dirty="0">
                <a:solidFill>
                  <a:srgbClr val="0088AB"/>
                </a:solidFill>
              </a:rPr>
              <a:t>Text</a:t>
            </a:r>
            <a:r>
              <a:rPr lang="en-US" dirty="0"/>
              <a:t>="0"</a:t>
            </a:r>
            <a:br>
              <a:rPr lang="en-US" dirty="0"/>
            </a:br>
            <a:r>
              <a:rPr lang="en-US" dirty="0"/>
              <a:t>               </a:t>
            </a:r>
            <a:r>
              <a:rPr lang="en-US" dirty="0" err="1">
                <a:solidFill>
                  <a:srgbClr val="0088AB"/>
                </a:solidFill>
              </a:rPr>
              <a:t>x</a:t>
            </a:r>
            <a:r>
              <a:rPr lang="en-US" dirty="0" err="1"/>
              <a:t>:</a:t>
            </a:r>
            <a:r>
              <a:rPr lang="en-US" dirty="0" err="1">
                <a:solidFill>
                  <a:srgbClr val="300073"/>
                </a:solidFill>
              </a:rPr>
              <a:t>Name</a:t>
            </a:r>
            <a:r>
              <a:rPr lang="en-US" dirty="0"/>
              <a:t>=</a:t>
            </a:r>
            <a:r>
              <a:rPr lang="en-US" dirty="0">
                <a:solidFill>
                  <a:srgbClr val="9C5800"/>
                </a:solidFill>
              </a:rPr>
              <a:t>"</a:t>
            </a:r>
            <a:r>
              <a:rPr lang="en-US" dirty="0" err="1">
                <a:solidFill>
                  <a:srgbClr val="9C5800"/>
                </a:solidFill>
              </a:rPr>
              <a:t>CounterLabel</a:t>
            </a:r>
            <a:r>
              <a:rPr lang="en-US" dirty="0">
                <a:solidFill>
                  <a:srgbClr val="9C5800"/>
                </a:solidFill>
              </a:rPr>
              <a:t>"</a:t>
            </a:r>
            <a:br>
              <a:rPr lang="en-US" dirty="0">
                <a:solidFill>
                  <a:srgbClr val="9C5800"/>
                </a:solidFill>
              </a:rPr>
            </a:br>
            <a:r>
              <a:rPr lang="en-US" dirty="0">
                <a:solidFill>
                  <a:srgbClr val="9C5800"/>
                </a:solidFill>
              </a:rPr>
              <a:t>               </a:t>
            </a:r>
            <a:r>
              <a:rPr lang="en-US" dirty="0" err="1">
                <a:solidFill>
                  <a:srgbClr val="0088AB"/>
                </a:solidFill>
              </a:rPr>
              <a:t>HorizontalOptions</a:t>
            </a:r>
            <a:r>
              <a:rPr lang="en-US" dirty="0"/>
              <a:t>="</a:t>
            </a:r>
            <a:r>
              <a:rPr lang="en-US" dirty="0">
                <a:solidFill>
                  <a:srgbClr val="0088AB"/>
                </a:solidFill>
              </a:rPr>
              <a:t>Center</a:t>
            </a:r>
            <a:r>
              <a:rPr lang="en-US" dirty="0"/>
              <a:t>" /&gt;</a:t>
            </a:r>
            <a:br>
              <a:rPr lang="en-US" dirty="0"/>
            </a:br>
            <a:br>
              <a:rPr lang="en-US" dirty="0"/>
            </a:br>
            <a:r>
              <a:rPr lang="en-US" dirty="0"/>
              <a:t>        &lt;</a:t>
            </a:r>
            <a:r>
              <a:rPr lang="en-US" dirty="0">
                <a:solidFill>
                  <a:srgbClr val="6B2FBA"/>
                </a:solidFill>
              </a:rPr>
              <a:t>Button </a:t>
            </a:r>
            <a:r>
              <a:rPr lang="en-US" dirty="0">
                <a:solidFill>
                  <a:srgbClr val="0088AB"/>
                </a:solidFill>
              </a:rPr>
              <a:t>Text</a:t>
            </a:r>
            <a:r>
              <a:rPr lang="en-US" dirty="0"/>
              <a:t>="Increment!"</a:t>
            </a:r>
            <a:br>
              <a:rPr lang="en-US" dirty="0"/>
            </a:br>
            <a:r>
              <a:rPr lang="en-US" dirty="0"/>
              <a:t>                </a:t>
            </a:r>
            <a:r>
              <a:rPr lang="en-US" dirty="0">
                <a:solidFill>
                  <a:srgbClr val="6B2FBA"/>
                </a:solidFill>
              </a:rPr>
              <a:t>Clicked</a:t>
            </a:r>
            <a:r>
              <a:rPr lang="en-US" dirty="0"/>
              <a:t>="</a:t>
            </a:r>
            <a:r>
              <a:rPr lang="en-US" dirty="0" err="1">
                <a:solidFill>
                  <a:srgbClr val="00855F"/>
                </a:solidFill>
              </a:rPr>
              <a:t>IncrementCounterClicked</a:t>
            </a:r>
            <a:r>
              <a:rPr lang="en-US" dirty="0"/>
              <a:t>" /&gt;</a:t>
            </a:r>
            <a:br>
              <a:rPr lang="en-US" dirty="0"/>
            </a:br>
            <a:endParaRPr lang="en-US" dirty="0"/>
          </a:p>
          <a:p>
            <a:r>
              <a:rPr lang="en-US" dirty="0"/>
              <a:t>    &lt;/</a:t>
            </a:r>
            <a:r>
              <a:rPr lang="en-US" dirty="0" err="1">
                <a:solidFill>
                  <a:srgbClr val="6B2FBA"/>
                </a:solidFill>
              </a:rPr>
              <a:t>StackLayout</a:t>
            </a:r>
            <a:r>
              <a:rPr lang="en-US" dirty="0"/>
              <a:t>&gt;</a:t>
            </a:r>
            <a:br>
              <a:rPr lang="en-US" dirty="0"/>
            </a:br>
            <a:endParaRPr lang="en-US" dirty="0"/>
          </a:p>
          <a:p>
            <a:r>
              <a:rPr lang="en-US" dirty="0"/>
              <a:t>&lt;/</a:t>
            </a:r>
            <a:r>
              <a:rPr lang="en-US" dirty="0" err="1">
                <a:solidFill>
                  <a:srgbClr val="6B2FBA"/>
                </a:solidFill>
              </a:rPr>
              <a:t>ContentPage</a:t>
            </a:r>
            <a:r>
              <a:rPr lang="en-US" dirty="0"/>
              <a:t>&gt;</a:t>
            </a:r>
          </a:p>
        </p:txBody>
      </p:sp>
    </p:spTree>
    <p:extLst>
      <p:ext uri="{BB962C8B-B14F-4D97-AF65-F5344CB8AC3E}">
        <p14:creationId xmlns:p14="http://schemas.microsoft.com/office/powerpoint/2010/main" val="2116938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a:t>Xamarin – Run it!</a:t>
            </a:r>
          </a:p>
        </p:txBody>
      </p:sp>
      <p:pic>
        <p:nvPicPr>
          <p:cNvPr id="6" name="Content Placeholder 5">
            <a:extLst>
              <a:ext uri="{FF2B5EF4-FFF2-40B4-BE49-F238E27FC236}">
                <a16:creationId xmlns:a16="http://schemas.microsoft.com/office/drawing/2014/main" id="{D63D1458-710F-2848-A97B-1B5BAC7745FC}"/>
              </a:ext>
            </a:extLst>
          </p:cNvPr>
          <p:cNvPicPr>
            <a:picLocks noGrp="1" noChangeAspect="1"/>
          </p:cNvPicPr>
          <p:nvPr>
            <p:ph idx="1"/>
          </p:nvPr>
        </p:nvPicPr>
        <p:blipFill>
          <a:blip r:embed="rId2"/>
          <a:stretch>
            <a:fillRect/>
          </a:stretch>
        </p:blipFill>
        <p:spPr>
          <a:xfrm>
            <a:off x="8786585" y="1932322"/>
            <a:ext cx="2528498" cy="4195762"/>
          </a:xfrm>
        </p:spPr>
      </p:pic>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19</a:t>
            </a:fld>
            <a:endParaRPr lang="en-US" dirty="0"/>
          </a:p>
        </p:txBody>
      </p:sp>
      <p:pic>
        <p:nvPicPr>
          <p:cNvPr id="9" name="Picture 8">
            <a:extLst>
              <a:ext uri="{FF2B5EF4-FFF2-40B4-BE49-F238E27FC236}">
                <a16:creationId xmlns:a16="http://schemas.microsoft.com/office/drawing/2014/main" id="{B1308314-76CE-5A4C-9B0F-B6A1287F08F6}"/>
              </a:ext>
            </a:extLst>
          </p:cNvPr>
          <p:cNvPicPr>
            <a:picLocks noChangeAspect="1"/>
          </p:cNvPicPr>
          <p:nvPr/>
        </p:nvPicPr>
        <p:blipFill>
          <a:blip r:embed="rId3"/>
          <a:stretch>
            <a:fillRect/>
          </a:stretch>
        </p:blipFill>
        <p:spPr>
          <a:xfrm>
            <a:off x="6411816" y="1892230"/>
            <a:ext cx="1972973" cy="4275945"/>
          </a:xfrm>
          <a:prstGeom prst="rect">
            <a:avLst/>
          </a:prstGeom>
        </p:spPr>
      </p:pic>
    </p:spTree>
    <p:extLst>
      <p:ext uri="{BB962C8B-B14F-4D97-AF65-F5344CB8AC3E}">
        <p14:creationId xmlns:p14="http://schemas.microsoft.com/office/powerpoint/2010/main" val="1876910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6899-DE1D-CE42-83D2-59F6C9FA8371}"/>
              </a:ext>
            </a:extLst>
          </p:cNvPr>
          <p:cNvSpPr>
            <a:spLocks noGrp="1"/>
          </p:cNvSpPr>
          <p:nvPr>
            <p:ph type="title"/>
          </p:nvPr>
        </p:nvSpPr>
        <p:spPr/>
        <p:txBody>
          <a:bodyPr/>
          <a:lstStyle/>
          <a:p>
            <a:r>
              <a:rPr lang="en-US" dirty="0"/>
              <a:t>Xamarin</a:t>
            </a:r>
          </a:p>
        </p:txBody>
      </p:sp>
      <p:sp>
        <p:nvSpPr>
          <p:cNvPr id="3" name="Content Placeholder 2">
            <a:extLst>
              <a:ext uri="{FF2B5EF4-FFF2-40B4-BE49-F238E27FC236}">
                <a16:creationId xmlns:a16="http://schemas.microsoft.com/office/drawing/2014/main" id="{DA4CEB22-FAFB-314A-829C-262BE9320186}"/>
              </a:ext>
            </a:extLst>
          </p:cNvPr>
          <p:cNvSpPr>
            <a:spLocks noGrp="1"/>
          </p:cNvSpPr>
          <p:nvPr>
            <p:ph idx="1"/>
          </p:nvPr>
        </p:nvSpPr>
        <p:spPr>
          <a:xfrm>
            <a:off x="559615" y="1853248"/>
            <a:ext cx="6136261" cy="4195481"/>
          </a:xfrm>
        </p:spPr>
        <p:txBody>
          <a:bodyPr>
            <a:normAutofit lnSpcReduction="10000"/>
          </a:bodyPr>
          <a:lstStyle/>
          <a:p>
            <a:r>
              <a:rPr lang="en-US" dirty="0"/>
              <a:t>Abstraction layer that manages communication of shared code with underlying platform code. </a:t>
            </a:r>
          </a:p>
          <a:p>
            <a:r>
              <a:rPr lang="en-US" dirty="0"/>
              <a:t>Runs in a managed environment that provides conveniences such as memory allocation and garbage collection.</a:t>
            </a:r>
          </a:p>
          <a:p>
            <a:r>
              <a:rPr lang="en-US" dirty="0"/>
              <a:t>Open-source platform for building modern and performant applications for iOS, Android, Windows and Mac.</a:t>
            </a:r>
          </a:p>
          <a:p>
            <a:endParaRPr lang="en-US" dirty="0"/>
          </a:p>
          <a:p>
            <a:r>
              <a:rPr lang="en-US" dirty="0"/>
              <a:t>Share code and business logic across platforms.</a:t>
            </a:r>
          </a:p>
        </p:txBody>
      </p:sp>
      <p:sp>
        <p:nvSpPr>
          <p:cNvPr id="4" name="Slide Number Placeholder 3">
            <a:extLst>
              <a:ext uri="{FF2B5EF4-FFF2-40B4-BE49-F238E27FC236}">
                <a16:creationId xmlns:a16="http://schemas.microsoft.com/office/drawing/2014/main" id="{D442504A-FD76-1945-A4C2-5A80014B3C78}"/>
              </a:ext>
            </a:extLst>
          </p:cNvPr>
          <p:cNvSpPr>
            <a:spLocks noGrp="1"/>
          </p:cNvSpPr>
          <p:nvPr>
            <p:ph type="sldNum" sz="quarter" idx="12"/>
          </p:nvPr>
        </p:nvSpPr>
        <p:spPr/>
        <p:txBody>
          <a:bodyPr/>
          <a:lstStyle/>
          <a:p>
            <a:fld id="{D57F1E4F-1CFF-5643-939E-02111984F565}" type="slidenum">
              <a:rPr lang="en-US" smtClean="0"/>
              <a:t>2</a:t>
            </a:fld>
            <a:endParaRPr lang="en-US" dirty="0"/>
          </a:p>
        </p:txBody>
      </p:sp>
      <p:pic>
        <p:nvPicPr>
          <p:cNvPr id="5" name="Picture 4">
            <a:extLst>
              <a:ext uri="{FF2B5EF4-FFF2-40B4-BE49-F238E27FC236}">
                <a16:creationId xmlns:a16="http://schemas.microsoft.com/office/drawing/2014/main" id="{6F07D24C-DA84-2B4D-B5E2-DCCC2C3DCC5E}"/>
              </a:ext>
            </a:extLst>
          </p:cNvPr>
          <p:cNvPicPr>
            <a:picLocks noChangeAspect="1"/>
          </p:cNvPicPr>
          <p:nvPr/>
        </p:nvPicPr>
        <p:blipFill>
          <a:blip r:embed="rId2"/>
          <a:stretch>
            <a:fillRect/>
          </a:stretch>
        </p:blipFill>
        <p:spPr>
          <a:xfrm>
            <a:off x="7074816" y="1696312"/>
            <a:ext cx="4746687" cy="4509353"/>
          </a:xfrm>
          <a:prstGeom prst="rect">
            <a:avLst/>
          </a:prstGeom>
        </p:spPr>
      </p:pic>
    </p:spTree>
    <p:extLst>
      <p:ext uri="{BB962C8B-B14F-4D97-AF65-F5344CB8AC3E}">
        <p14:creationId xmlns:p14="http://schemas.microsoft.com/office/powerpoint/2010/main" val="1453851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a:t>Xamarin – More realistic app</a:t>
            </a:r>
          </a:p>
        </p:txBody>
      </p:sp>
      <p:sp>
        <p:nvSpPr>
          <p:cNvPr id="3" name="Content Placeholder 2">
            <a:extLst>
              <a:ext uri="{FF2B5EF4-FFF2-40B4-BE49-F238E27FC236}">
                <a16:creationId xmlns:a16="http://schemas.microsoft.com/office/drawing/2014/main" id="{82EC2331-7FFF-FE4D-A335-4BBDAC5DDD2B}"/>
              </a:ext>
            </a:extLst>
          </p:cNvPr>
          <p:cNvSpPr>
            <a:spLocks noGrp="1"/>
          </p:cNvSpPr>
          <p:nvPr>
            <p:ph idx="1"/>
          </p:nvPr>
        </p:nvSpPr>
        <p:spPr/>
        <p:txBody>
          <a:bodyPr/>
          <a:lstStyle/>
          <a:p>
            <a:r>
              <a:rPr lang="en-US" dirty="0"/>
              <a:t>Single page</a:t>
            </a:r>
          </a:p>
          <a:p>
            <a:r>
              <a:rPr lang="en-US" dirty="0"/>
              <a:t>Navigation</a:t>
            </a:r>
          </a:p>
          <a:p>
            <a:r>
              <a:rPr lang="en-US" dirty="0"/>
              <a:t>SQLite</a:t>
            </a:r>
          </a:p>
          <a:p>
            <a:r>
              <a:rPr lang="en-US" dirty="0"/>
              <a:t>Styling</a:t>
            </a:r>
          </a:p>
          <a:p>
            <a:r>
              <a:rPr lang="en-US" dirty="0"/>
              <a:t>REST </a:t>
            </a:r>
            <a:r>
              <a:rPr lang="en-US" dirty="0" err="1"/>
              <a:t>Api</a:t>
            </a:r>
            <a:r>
              <a:rPr lang="en-US" dirty="0"/>
              <a:t> usage (Https!)</a:t>
            </a:r>
          </a:p>
          <a:p>
            <a:endParaRPr lang="en-US" dirty="0"/>
          </a:p>
        </p:txBody>
      </p:sp>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20</a:t>
            </a:fld>
            <a:endParaRPr lang="en-US" dirty="0"/>
          </a:p>
        </p:txBody>
      </p:sp>
    </p:spTree>
    <p:extLst>
      <p:ext uri="{BB962C8B-B14F-4D97-AF65-F5344CB8AC3E}">
        <p14:creationId xmlns:p14="http://schemas.microsoft.com/office/powerpoint/2010/main" val="2779356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a:t>Xamarin - App</a:t>
            </a:r>
          </a:p>
        </p:txBody>
      </p:sp>
      <p:sp>
        <p:nvSpPr>
          <p:cNvPr id="3" name="Content Placeholder 2">
            <a:extLst>
              <a:ext uri="{FF2B5EF4-FFF2-40B4-BE49-F238E27FC236}">
                <a16:creationId xmlns:a16="http://schemas.microsoft.com/office/drawing/2014/main" id="{82EC2331-7FFF-FE4D-A335-4BBDAC5DDD2B}"/>
              </a:ext>
            </a:extLst>
          </p:cNvPr>
          <p:cNvSpPr>
            <a:spLocks noGrp="1"/>
          </p:cNvSpPr>
          <p:nvPr>
            <p:ph idx="1"/>
          </p:nvPr>
        </p:nvSpPr>
        <p:spPr/>
        <p:txBody>
          <a:bodyPr/>
          <a:lstStyle/>
          <a:p>
            <a:r>
              <a:rPr lang="en-US" dirty="0"/>
              <a:t>Create empty forms app</a:t>
            </a:r>
          </a:p>
          <a:p>
            <a:r>
              <a:rPr lang="en-US" dirty="0"/>
              <a:t>Add model for data</a:t>
            </a:r>
          </a:p>
          <a:p>
            <a:r>
              <a:rPr lang="en-US" dirty="0"/>
              <a:t>Design simple one screen UI</a:t>
            </a:r>
          </a:p>
          <a:p>
            <a:endParaRPr lang="en-US" dirty="0"/>
          </a:p>
          <a:p>
            <a:r>
              <a:rPr lang="en-US" dirty="0"/>
              <a:t>Add Navigation</a:t>
            </a:r>
          </a:p>
          <a:p>
            <a:pPr lvl="1"/>
            <a:r>
              <a:rPr lang="en-US" dirty="0"/>
              <a:t>Entry page</a:t>
            </a:r>
          </a:p>
          <a:p>
            <a:pPr lvl="1"/>
            <a:r>
              <a:rPr lang="en-US" dirty="0"/>
              <a:t>Listing page</a:t>
            </a:r>
          </a:p>
          <a:p>
            <a:pPr lvl="1"/>
            <a:r>
              <a:rPr lang="en-US" dirty="0"/>
              <a:t>Change app entry</a:t>
            </a:r>
          </a:p>
          <a:p>
            <a:pPr marL="0" indent="0">
              <a:buNone/>
            </a:pPr>
            <a:endParaRPr lang="en-US" dirty="0"/>
          </a:p>
        </p:txBody>
      </p:sp>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21</a:t>
            </a:fld>
            <a:endParaRPr lang="en-US" dirty="0"/>
          </a:p>
        </p:txBody>
      </p:sp>
    </p:spTree>
    <p:extLst>
      <p:ext uri="{BB962C8B-B14F-4D97-AF65-F5344CB8AC3E}">
        <p14:creationId xmlns:p14="http://schemas.microsoft.com/office/powerpoint/2010/main" val="3659661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a:t>Xamarin - </a:t>
            </a:r>
            <a:r>
              <a:rPr lang="en-US" dirty="0" err="1"/>
              <a:t>BindingContext</a:t>
            </a:r>
            <a:endParaRPr lang="en-US" dirty="0"/>
          </a:p>
        </p:txBody>
      </p:sp>
      <p:sp>
        <p:nvSpPr>
          <p:cNvPr id="3" name="Content Placeholder 2">
            <a:extLst>
              <a:ext uri="{FF2B5EF4-FFF2-40B4-BE49-F238E27FC236}">
                <a16:creationId xmlns:a16="http://schemas.microsoft.com/office/drawing/2014/main" id="{82EC2331-7FFF-FE4D-A335-4BBDAC5DDD2B}"/>
              </a:ext>
            </a:extLst>
          </p:cNvPr>
          <p:cNvSpPr>
            <a:spLocks noGrp="1"/>
          </p:cNvSpPr>
          <p:nvPr>
            <p:ph idx="1"/>
          </p:nvPr>
        </p:nvSpPr>
        <p:spPr/>
        <p:txBody>
          <a:bodyPr/>
          <a:lstStyle/>
          <a:p>
            <a:r>
              <a:rPr lang="en-US" dirty="0"/>
              <a:t>Gets or sets object that contains the properties that will be targeted by the bound properties that belong to this </a:t>
            </a:r>
            <a:r>
              <a:rPr lang="en-US" dirty="0" err="1"/>
              <a:t>BindableObject</a:t>
            </a:r>
            <a:r>
              <a:rPr lang="en-US" dirty="0"/>
              <a:t>.</a:t>
            </a:r>
          </a:p>
          <a:p>
            <a:endParaRPr lang="en-US" dirty="0"/>
          </a:p>
          <a:p>
            <a:endParaRPr lang="en-US" dirty="0"/>
          </a:p>
          <a:p>
            <a:endParaRPr lang="en-US" dirty="0"/>
          </a:p>
          <a:p>
            <a:endParaRPr lang="en-US" dirty="0"/>
          </a:p>
          <a:p>
            <a:r>
              <a:rPr lang="en-US" dirty="0"/>
              <a:t>Typically, the runtime performance is better if </a:t>
            </a:r>
            <a:r>
              <a:rPr lang="en-US" dirty="0" err="1"/>
              <a:t>BindingContext</a:t>
            </a:r>
            <a:r>
              <a:rPr lang="en-US" dirty="0"/>
              <a:t> is set after all calls to </a:t>
            </a:r>
            <a:r>
              <a:rPr lang="en-US" dirty="0" err="1"/>
              <a:t>SetBinding</a:t>
            </a:r>
            <a:r>
              <a:rPr lang="en-US" dirty="0"/>
              <a:t>(</a:t>
            </a:r>
            <a:r>
              <a:rPr lang="en-US" dirty="0" err="1"/>
              <a:t>BindableProperty</a:t>
            </a:r>
            <a:r>
              <a:rPr lang="en-US" dirty="0"/>
              <a:t>, </a:t>
            </a:r>
            <a:r>
              <a:rPr lang="en-US" dirty="0" err="1"/>
              <a:t>BindingBase</a:t>
            </a:r>
            <a:r>
              <a:rPr lang="en-US" dirty="0"/>
              <a:t>) have been made.</a:t>
            </a:r>
          </a:p>
          <a:p>
            <a:endParaRPr lang="en-US" dirty="0"/>
          </a:p>
        </p:txBody>
      </p:sp>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22</a:t>
            </a:fld>
            <a:endParaRPr lang="en-US" dirty="0"/>
          </a:p>
        </p:txBody>
      </p:sp>
      <p:sp>
        <p:nvSpPr>
          <p:cNvPr id="5" name="TextBox 4">
            <a:extLst>
              <a:ext uri="{FF2B5EF4-FFF2-40B4-BE49-F238E27FC236}">
                <a16:creationId xmlns:a16="http://schemas.microsoft.com/office/drawing/2014/main" id="{0793D3D7-2864-E049-8471-5E3A9A43737D}"/>
              </a:ext>
            </a:extLst>
          </p:cNvPr>
          <p:cNvSpPr txBox="1"/>
          <p:nvPr/>
        </p:nvSpPr>
        <p:spPr>
          <a:xfrm>
            <a:off x="1518900" y="3048412"/>
            <a:ext cx="9252739" cy="1200329"/>
          </a:xfrm>
          <a:prstGeom prst="rect">
            <a:avLst/>
          </a:prstGeom>
          <a:solidFill>
            <a:schemeClr val="tx1"/>
          </a:solidFill>
        </p:spPr>
        <p:txBody>
          <a:bodyPr wrap="square" rtlCol="0">
            <a:spAutoFit/>
          </a:bodyPr>
          <a:lstStyle/>
          <a:p>
            <a:r>
              <a:rPr lang="en-US" dirty="0">
                <a:solidFill>
                  <a:srgbClr val="0101FD"/>
                </a:solidFill>
                <a:latin typeface="SFMono-Regular"/>
              </a:rPr>
              <a:t>var</a:t>
            </a:r>
            <a:r>
              <a:rPr lang="en-US" dirty="0">
                <a:solidFill>
                  <a:srgbClr val="171717"/>
                </a:solidFill>
                <a:latin typeface="SFMono-Regular"/>
              </a:rPr>
              <a:t> label = </a:t>
            </a:r>
            <a:r>
              <a:rPr lang="en-US" dirty="0">
                <a:solidFill>
                  <a:srgbClr val="0101FD"/>
                </a:solidFill>
                <a:latin typeface="SFMono-Regular"/>
              </a:rPr>
              <a:t>new</a:t>
            </a:r>
            <a:r>
              <a:rPr lang="en-US" dirty="0">
                <a:solidFill>
                  <a:srgbClr val="171717"/>
                </a:solidFill>
                <a:latin typeface="SFMono-Regular"/>
              </a:rPr>
              <a:t> Label (); </a:t>
            </a:r>
          </a:p>
          <a:p>
            <a:r>
              <a:rPr lang="en-US" dirty="0" err="1">
                <a:solidFill>
                  <a:srgbClr val="171717"/>
                </a:solidFill>
                <a:latin typeface="SFMono-Regular"/>
              </a:rPr>
              <a:t>label.SetBinding</a:t>
            </a:r>
            <a:r>
              <a:rPr lang="en-US" dirty="0">
                <a:solidFill>
                  <a:srgbClr val="171717"/>
                </a:solidFill>
                <a:latin typeface="SFMono-Regular"/>
              </a:rPr>
              <a:t> (</a:t>
            </a:r>
            <a:r>
              <a:rPr lang="en-US" dirty="0" err="1">
                <a:solidFill>
                  <a:srgbClr val="171717"/>
                </a:solidFill>
                <a:latin typeface="SFMono-Regular"/>
              </a:rPr>
              <a:t>Label.TextProperty</a:t>
            </a:r>
            <a:r>
              <a:rPr lang="en-US" dirty="0">
                <a:solidFill>
                  <a:srgbClr val="171717"/>
                </a:solidFill>
                <a:latin typeface="SFMono-Regular"/>
              </a:rPr>
              <a:t>, </a:t>
            </a:r>
            <a:r>
              <a:rPr lang="en-US" dirty="0">
                <a:solidFill>
                  <a:srgbClr val="A31515"/>
                </a:solidFill>
                <a:latin typeface="SFMono-Regular"/>
              </a:rPr>
              <a:t>"Name"</a:t>
            </a:r>
            <a:r>
              <a:rPr lang="en-US" dirty="0">
                <a:solidFill>
                  <a:srgbClr val="171717"/>
                </a:solidFill>
                <a:latin typeface="SFMono-Regular"/>
              </a:rPr>
              <a:t>); </a:t>
            </a:r>
          </a:p>
          <a:p>
            <a:r>
              <a:rPr lang="en-US" dirty="0" err="1">
                <a:solidFill>
                  <a:srgbClr val="171717"/>
                </a:solidFill>
                <a:latin typeface="SFMono-Regular"/>
              </a:rPr>
              <a:t>label.BindingContext</a:t>
            </a:r>
            <a:r>
              <a:rPr lang="en-US" dirty="0">
                <a:solidFill>
                  <a:srgbClr val="171717"/>
                </a:solidFill>
                <a:latin typeface="SFMono-Regular"/>
              </a:rPr>
              <a:t> = </a:t>
            </a:r>
            <a:r>
              <a:rPr lang="en-US" dirty="0">
                <a:solidFill>
                  <a:srgbClr val="0101FD"/>
                </a:solidFill>
                <a:latin typeface="SFMono-Regular"/>
              </a:rPr>
              <a:t>new</a:t>
            </a:r>
            <a:r>
              <a:rPr lang="en-US" dirty="0">
                <a:solidFill>
                  <a:srgbClr val="171717"/>
                </a:solidFill>
                <a:latin typeface="SFMono-Regular"/>
              </a:rPr>
              <a:t> {Name = </a:t>
            </a:r>
            <a:r>
              <a:rPr lang="en-US" dirty="0">
                <a:solidFill>
                  <a:srgbClr val="A31515"/>
                </a:solidFill>
                <a:latin typeface="SFMono-Regular"/>
              </a:rPr>
              <a:t>"John Doe"</a:t>
            </a:r>
            <a:r>
              <a:rPr lang="en-US" dirty="0">
                <a:solidFill>
                  <a:srgbClr val="171717"/>
                </a:solidFill>
                <a:latin typeface="SFMono-Regular"/>
              </a:rPr>
              <a:t>, Company = </a:t>
            </a:r>
            <a:r>
              <a:rPr lang="en-US" dirty="0">
                <a:solidFill>
                  <a:srgbClr val="A31515"/>
                </a:solidFill>
                <a:latin typeface="SFMono-Regular"/>
              </a:rPr>
              <a:t>"Xamarin"</a:t>
            </a:r>
            <a:r>
              <a:rPr lang="en-US" dirty="0">
                <a:solidFill>
                  <a:srgbClr val="171717"/>
                </a:solidFill>
                <a:latin typeface="SFMono-Regular"/>
              </a:rPr>
              <a:t>}; </a:t>
            </a:r>
          </a:p>
          <a:p>
            <a:r>
              <a:rPr lang="en-US" dirty="0" err="1">
                <a:solidFill>
                  <a:srgbClr val="171717"/>
                </a:solidFill>
                <a:latin typeface="SFMono-Regular"/>
              </a:rPr>
              <a:t>Debug.WriteLine</a:t>
            </a:r>
            <a:r>
              <a:rPr lang="en-US" dirty="0">
                <a:solidFill>
                  <a:srgbClr val="171717"/>
                </a:solidFill>
                <a:latin typeface="SFMono-Regular"/>
              </a:rPr>
              <a:t> (</a:t>
            </a:r>
            <a:r>
              <a:rPr lang="en-US" dirty="0" err="1">
                <a:solidFill>
                  <a:srgbClr val="171717"/>
                </a:solidFill>
                <a:latin typeface="SFMono-Regular"/>
              </a:rPr>
              <a:t>label.Text</a:t>
            </a:r>
            <a:r>
              <a:rPr lang="en-US" dirty="0">
                <a:solidFill>
                  <a:srgbClr val="171717"/>
                </a:solidFill>
                <a:latin typeface="SFMono-Regular"/>
              </a:rPr>
              <a:t>); </a:t>
            </a:r>
            <a:r>
              <a:rPr lang="en-US" dirty="0">
                <a:solidFill>
                  <a:srgbClr val="008000"/>
                </a:solidFill>
                <a:latin typeface="SFMono-Regular"/>
              </a:rPr>
              <a:t>//prints "John Doe"</a:t>
            </a:r>
            <a:endParaRPr lang="en-US" dirty="0"/>
          </a:p>
        </p:txBody>
      </p:sp>
    </p:spTree>
    <p:extLst>
      <p:ext uri="{BB962C8B-B14F-4D97-AF65-F5344CB8AC3E}">
        <p14:creationId xmlns:p14="http://schemas.microsoft.com/office/powerpoint/2010/main" val="3572640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a:t>Xamarin – Data Binding</a:t>
            </a:r>
          </a:p>
        </p:txBody>
      </p:sp>
      <p:sp>
        <p:nvSpPr>
          <p:cNvPr id="3" name="Content Placeholder 2">
            <a:extLst>
              <a:ext uri="{FF2B5EF4-FFF2-40B4-BE49-F238E27FC236}">
                <a16:creationId xmlns:a16="http://schemas.microsoft.com/office/drawing/2014/main" id="{82EC2331-7FFF-FE4D-A335-4BBDAC5DDD2B}"/>
              </a:ext>
            </a:extLst>
          </p:cNvPr>
          <p:cNvSpPr>
            <a:spLocks noGrp="1"/>
          </p:cNvSpPr>
          <p:nvPr>
            <p:ph idx="1"/>
          </p:nvPr>
        </p:nvSpPr>
        <p:spPr/>
        <p:txBody>
          <a:bodyPr/>
          <a:lstStyle/>
          <a:p>
            <a:r>
              <a:rPr lang="en-US" dirty="0"/>
              <a:t>Data binding is used to simplify how a </a:t>
            </a:r>
            <a:r>
              <a:rPr lang="en-US" dirty="0" err="1"/>
              <a:t>Xamarin.Forms</a:t>
            </a:r>
            <a:r>
              <a:rPr lang="en-US" dirty="0"/>
              <a:t> application displays and interacts with its data. </a:t>
            </a:r>
          </a:p>
          <a:p>
            <a:r>
              <a:rPr lang="en-US" dirty="0"/>
              <a:t>It establishes a connection between the user interface and the underlying application.</a:t>
            </a:r>
          </a:p>
          <a:p>
            <a:endParaRPr lang="en-US" dirty="0"/>
          </a:p>
          <a:p>
            <a:endParaRPr lang="en-US" dirty="0"/>
          </a:p>
          <a:p>
            <a:endParaRPr lang="en-US" dirty="0"/>
          </a:p>
          <a:p>
            <a:r>
              <a:rPr lang="en-US" dirty="0"/>
              <a:t>While the </a:t>
            </a:r>
            <a:r>
              <a:rPr lang="en-US" dirty="0" err="1"/>
              <a:t>BindingContext</a:t>
            </a:r>
            <a:r>
              <a:rPr lang="en-US" dirty="0"/>
              <a:t> property of each target object can be individually set, this isn’t necessary. </a:t>
            </a:r>
            <a:r>
              <a:rPr lang="en-US" dirty="0" err="1"/>
              <a:t>BindingContext</a:t>
            </a:r>
            <a:r>
              <a:rPr lang="en-US" dirty="0"/>
              <a:t> is a special property that’s inherited by all its children. </a:t>
            </a:r>
          </a:p>
        </p:txBody>
      </p:sp>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23</a:t>
            </a:fld>
            <a:endParaRPr lang="en-US" dirty="0"/>
          </a:p>
        </p:txBody>
      </p:sp>
      <p:pic>
        <p:nvPicPr>
          <p:cNvPr id="5" name="Picture 4">
            <a:extLst>
              <a:ext uri="{FF2B5EF4-FFF2-40B4-BE49-F238E27FC236}">
                <a16:creationId xmlns:a16="http://schemas.microsoft.com/office/drawing/2014/main" id="{BFF31EDF-C9E1-EC44-B377-52112D67FFE7}"/>
              </a:ext>
            </a:extLst>
          </p:cNvPr>
          <p:cNvPicPr>
            <a:picLocks noChangeAspect="1"/>
          </p:cNvPicPr>
          <p:nvPr/>
        </p:nvPicPr>
        <p:blipFill>
          <a:blip r:embed="rId2"/>
          <a:stretch>
            <a:fillRect/>
          </a:stretch>
        </p:blipFill>
        <p:spPr>
          <a:xfrm>
            <a:off x="1488508" y="3649008"/>
            <a:ext cx="6832600" cy="1003300"/>
          </a:xfrm>
          <a:prstGeom prst="rect">
            <a:avLst/>
          </a:prstGeom>
        </p:spPr>
      </p:pic>
    </p:spTree>
    <p:extLst>
      <p:ext uri="{BB962C8B-B14F-4D97-AF65-F5344CB8AC3E}">
        <p14:creationId xmlns:p14="http://schemas.microsoft.com/office/powerpoint/2010/main" val="1118641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a:t>Xamarin - Navigation</a:t>
            </a:r>
          </a:p>
        </p:txBody>
      </p:sp>
      <p:sp>
        <p:nvSpPr>
          <p:cNvPr id="3" name="Content Placeholder 2">
            <a:extLst>
              <a:ext uri="{FF2B5EF4-FFF2-40B4-BE49-F238E27FC236}">
                <a16:creationId xmlns:a16="http://schemas.microsoft.com/office/drawing/2014/main" id="{82EC2331-7FFF-FE4D-A335-4BBDAC5DDD2B}"/>
              </a:ext>
            </a:extLst>
          </p:cNvPr>
          <p:cNvSpPr>
            <a:spLocks noGrp="1"/>
          </p:cNvSpPr>
          <p:nvPr>
            <p:ph idx="1"/>
          </p:nvPr>
        </p:nvSpPr>
        <p:spPr/>
        <p:txBody>
          <a:bodyPr/>
          <a:lstStyle/>
          <a:p>
            <a:r>
              <a:rPr lang="en-US" dirty="0" err="1"/>
              <a:t>Xamarin.Forms</a:t>
            </a:r>
            <a:r>
              <a:rPr lang="en-US" dirty="0"/>
              <a:t> provides a number of different page navigation experiences, depending upon the Page type being used.</a:t>
            </a:r>
          </a:p>
        </p:txBody>
      </p:sp>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24</a:t>
            </a:fld>
            <a:endParaRPr lang="en-US" dirty="0"/>
          </a:p>
        </p:txBody>
      </p:sp>
      <p:pic>
        <p:nvPicPr>
          <p:cNvPr id="5" name="Picture 4">
            <a:extLst>
              <a:ext uri="{FF2B5EF4-FFF2-40B4-BE49-F238E27FC236}">
                <a16:creationId xmlns:a16="http://schemas.microsoft.com/office/drawing/2014/main" id="{D9F41CCC-926A-9046-A6BF-D7C8212078C2}"/>
              </a:ext>
            </a:extLst>
          </p:cNvPr>
          <p:cNvPicPr>
            <a:picLocks noChangeAspect="1"/>
          </p:cNvPicPr>
          <p:nvPr/>
        </p:nvPicPr>
        <p:blipFill>
          <a:blip r:embed="rId2"/>
          <a:stretch>
            <a:fillRect/>
          </a:stretch>
        </p:blipFill>
        <p:spPr>
          <a:xfrm>
            <a:off x="1561894" y="2903346"/>
            <a:ext cx="9706474" cy="3235491"/>
          </a:xfrm>
          <a:prstGeom prst="rect">
            <a:avLst/>
          </a:prstGeom>
        </p:spPr>
      </p:pic>
    </p:spTree>
    <p:extLst>
      <p:ext uri="{BB962C8B-B14F-4D97-AF65-F5344CB8AC3E}">
        <p14:creationId xmlns:p14="http://schemas.microsoft.com/office/powerpoint/2010/main" val="2221370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a:t>Xamarin - Navigation</a:t>
            </a:r>
          </a:p>
        </p:txBody>
      </p:sp>
      <p:sp>
        <p:nvSpPr>
          <p:cNvPr id="3" name="Content Placeholder 2">
            <a:extLst>
              <a:ext uri="{FF2B5EF4-FFF2-40B4-BE49-F238E27FC236}">
                <a16:creationId xmlns:a16="http://schemas.microsoft.com/office/drawing/2014/main" id="{82EC2331-7FFF-FE4D-A335-4BBDAC5DDD2B}"/>
              </a:ext>
            </a:extLst>
          </p:cNvPr>
          <p:cNvSpPr>
            <a:spLocks noGrp="1"/>
          </p:cNvSpPr>
          <p:nvPr>
            <p:ph idx="1"/>
          </p:nvPr>
        </p:nvSpPr>
        <p:spPr/>
        <p:txBody>
          <a:bodyPr/>
          <a:lstStyle/>
          <a:p>
            <a:r>
              <a:rPr lang="en-US" dirty="0" err="1"/>
              <a:t>NavigationPage</a:t>
            </a:r>
            <a:endParaRPr lang="en-US" dirty="0"/>
          </a:p>
          <a:p>
            <a:endParaRPr lang="en-US" dirty="0"/>
          </a:p>
          <a:p>
            <a:r>
              <a:rPr lang="en-US" dirty="0"/>
              <a:t>Starting up</a:t>
            </a:r>
          </a:p>
          <a:p>
            <a:pPr lvl="1"/>
            <a:r>
              <a:rPr lang="en-US" dirty="0" err="1"/>
              <a:t>MainPage</a:t>
            </a:r>
            <a:r>
              <a:rPr lang="en-US" dirty="0"/>
              <a:t> = new </a:t>
            </a:r>
            <a:r>
              <a:rPr lang="en-US" dirty="0" err="1"/>
              <a:t>NavigationPage</a:t>
            </a:r>
            <a:r>
              <a:rPr lang="en-US" dirty="0"/>
              <a:t> (new Page1Xaml ());</a:t>
            </a:r>
          </a:p>
          <a:p>
            <a:r>
              <a:rPr lang="en-US" dirty="0"/>
              <a:t>Pushing</a:t>
            </a:r>
          </a:p>
          <a:p>
            <a:pPr lvl="1"/>
            <a:r>
              <a:rPr lang="en-US" dirty="0"/>
              <a:t>await </a:t>
            </a:r>
            <a:r>
              <a:rPr lang="en-US" dirty="0" err="1"/>
              <a:t>Navigation.PushAsync</a:t>
            </a:r>
            <a:r>
              <a:rPr lang="en-US" dirty="0"/>
              <a:t> (new Page2Xaml ());</a:t>
            </a:r>
          </a:p>
          <a:p>
            <a:r>
              <a:rPr lang="en-US" dirty="0" err="1"/>
              <a:t>Poping</a:t>
            </a:r>
            <a:endParaRPr lang="en-US" dirty="0"/>
          </a:p>
          <a:p>
            <a:pPr lvl="1"/>
            <a:r>
              <a:rPr lang="en-US" dirty="0"/>
              <a:t>await </a:t>
            </a:r>
            <a:r>
              <a:rPr lang="en-US" dirty="0" err="1"/>
              <a:t>Navigation.PopAsync</a:t>
            </a:r>
            <a:r>
              <a:rPr lang="en-US" dirty="0"/>
              <a:t> ();</a:t>
            </a:r>
          </a:p>
          <a:p>
            <a:r>
              <a:rPr lang="en-US" dirty="0"/>
              <a:t>Pop to start</a:t>
            </a:r>
          </a:p>
          <a:p>
            <a:pPr lvl="1"/>
            <a:r>
              <a:rPr lang="en-US" dirty="0"/>
              <a:t>await </a:t>
            </a:r>
            <a:r>
              <a:rPr lang="en-US" dirty="0" err="1"/>
              <a:t>Navigation.PopToRootAsync</a:t>
            </a:r>
            <a:r>
              <a:rPr lang="en-US" dirty="0"/>
              <a:t> ();</a:t>
            </a:r>
          </a:p>
        </p:txBody>
      </p:sp>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25</a:t>
            </a:fld>
            <a:endParaRPr lang="en-US" dirty="0"/>
          </a:p>
        </p:txBody>
      </p:sp>
      <p:pic>
        <p:nvPicPr>
          <p:cNvPr id="5" name="Picture 4">
            <a:extLst>
              <a:ext uri="{FF2B5EF4-FFF2-40B4-BE49-F238E27FC236}">
                <a16:creationId xmlns:a16="http://schemas.microsoft.com/office/drawing/2014/main" id="{B000DE3D-D705-0640-8ACF-31B02B655050}"/>
              </a:ext>
            </a:extLst>
          </p:cNvPr>
          <p:cNvPicPr>
            <a:picLocks noChangeAspect="1"/>
          </p:cNvPicPr>
          <p:nvPr/>
        </p:nvPicPr>
        <p:blipFill>
          <a:blip r:embed="rId2"/>
          <a:stretch>
            <a:fillRect/>
          </a:stretch>
        </p:blipFill>
        <p:spPr>
          <a:xfrm>
            <a:off x="8500248" y="1329018"/>
            <a:ext cx="3594100" cy="723900"/>
          </a:xfrm>
          <a:prstGeom prst="rect">
            <a:avLst/>
          </a:prstGeom>
        </p:spPr>
      </p:pic>
      <p:pic>
        <p:nvPicPr>
          <p:cNvPr id="7" name="Picture 6">
            <a:extLst>
              <a:ext uri="{FF2B5EF4-FFF2-40B4-BE49-F238E27FC236}">
                <a16:creationId xmlns:a16="http://schemas.microsoft.com/office/drawing/2014/main" id="{1247CD47-A5B4-0341-A740-5FF877F3220A}"/>
              </a:ext>
            </a:extLst>
          </p:cNvPr>
          <p:cNvPicPr>
            <a:picLocks noChangeAspect="1"/>
          </p:cNvPicPr>
          <p:nvPr/>
        </p:nvPicPr>
        <p:blipFill>
          <a:blip r:embed="rId3"/>
          <a:stretch>
            <a:fillRect/>
          </a:stretch>
        </p:blipFill>
        <p:spPr>
          <a:xfrm>
            <a:off x="8500248" y="2118850"/>
            <a:ext cx="3594100" cy="711200"/>
          </a:xfrm>
          <a:prstGeom prst="rect">
            <a:avLst/>
          </a:prstGeom>
        </p:spPr>
      </p:pic>
      <p:pic>
        <p:nvPicPr>
          <p:cNvPr id="8" name="Picture 7">
            <a:extLst>
              <a:ext uri="{FF2B5EF4-FFF2-40B4-BE49-F238E27FC236}">
                <a16:creationId xmlns:a16="http://schemas.microsoft.com/office/drawing/2014/main" id="{AC0389D5-E81F-E94E-9EF9-B2C3FBEB37FC}"/>
              </a:ext>
            </a:extLst>
          </p:cNvPr>
          <p:cNvPicPr>
            <a:picLocks noChangeAspect="1"/>
          </p:cNvPicPr>
          <p:nvPr/>
        </p:nvPicPr>
        <p:blipFill>
          <a:blip r:embed="rId4"/>
          <a:stretch>
            <a:fillRect/>
          </a:stretch>
        </p:blipFill>
        <p:spPr>
          <a:xfrm>
            <a:off x="8468498" y="2929218"/>
            <a:ext cx="3657600" cy="1257300"/>
          </a:xfrm>
          <a:prstGeom prst="rect">
            <a:avLst/>
          </a:prstGeom>
        </p:spPr>
      </p:pic>
    </p:spTree>
    <p:extLst>
      <p:ext uri="{BB962C8B-B14F-4D97-AF65-F5344CB8AC3E}">
        <p14:creationId xmlns:p14="http://schemas.microsoft.com/office/powerpoint/2010/main" val="3775497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E9BE-1FEB-1E43-BA78-D140F7B824D5}"/>
              </a:ext>
            </a:extLst>
          </p:cNvPr>
          <p:cNvSpPr>
            <a:spLocks noGrp="1"/>
          </p:cNvSpPr>
          <p:nvPr>
            <p:ph type="title"/>
          </p:nvPr>
        </p:nvSpPr>
        <p:spPr/>
        <p:txBody>
          <a:bodyPr/>
          <a:lstStyle/>
          <a:p>
            <a:r>
              <a:rPr lang="en-US" dirty="0"/>
              <a:t>Xamarin - Navigation</a:t>
            </a:r>
          </a:p>
        </p:txBody>
      </p:sp>
      <p:sp>
        <p:nvSpPr>
          <p:cNvPr id="3" name="Content Placeholder 2">
            <a:extLst>
              <a:ext uri="{FF2B5EF4-FFF2-40B4-BE49-F238E27FC236}">
                <a16:creationId xmlns:a16="http://schemas.microsoft.com/office/drawing/2014/main" id="{8532CB1A-D1CF-D24D-AAE7-1DEFAE23D72E}"/>
              </a:ext>
            </a:extLst>
          </p:cNvPr>
          <p:cNvSpPr>
            <a:spLocks noGrp="1"/>
          </p:cNvSpPr>
          <p:nvPr>
            <p:ph idx="1"/>
          </p:nvPr>
        </p:nvSpPr>
        <p:spPr>
          <a:xfrm>
            <a:off x="1103312" y="2052918"/>
            <a:ext cx="10887685" cy="4509353"/>
          </a:xfrm>
        </p:spPr>
        <p:txBody>
          <a:bodyPr>
            <a:normAutofit/>
          </a:bodyPr>
          <a:lstStyle/>
          <a:p>
            <a:r>
              <a:rPr lang="en-US" dirty="0"/>
              <a:t>Passing data to next page</a:t>
            </a:r>
          </a:p>
          <a:p>
            <a:pPr lvl="1"/>
            <a:r>
              <a:rPr lang="en-US" dirty="0"/>
              <a:t>Via constructor</a:t>
            </a:r>
          </a:p>
          <a:p>
            <a:pPr lvl="1"/>
            <a:r>
              <a:rPr lang="en-US" dirty="0"/>
              <a:t>Via </a:t>
            </a:r>
            <a:r>
              <a:rPr lang="en-US" dirty="0" err="1"/>
              <a:t>BindingContext</a:t>
            </a:r>
            <a:endParaRPr lang="en-US" dirty="0"/>
          </a:p>
          <a:p>
            <a:r>
              <a:rPr lang="en-US" dirty="0"/>
              <a:t>Receive data back - callbacks</a:t>
            </a:r>
            <a:br>
              <a:rPr lang="en-US" dirty="0"/>
            </a:br>
            <a:r>
              <a:rPr lang="en-US" dirty="0"/>
              <a:t>In page B: </a:t>
            </a:r>
            <a:br>
              <a:rPr lang="en-US" dirty="0"/>
            </a:br>
            <a:r>
              <a:rPr lang="en-US" dirty="0"/>
              <a:t>public event </a:t>
            </a:r>
            <a:r>
              <a:rPr lang="en-US" dirty="0" err="1"/>
              <a:t>EventHandler</a:t>
            </a:r>
            <a:r>
              <a:rPr lang="en-US" dirty="0"/>
              <a:t> </a:t>
            </a:r>
            <a:r>
              <a:rPr lang="en-US" dirty="0" err="1"/>
              <a:t>LoginSucceeded</a:t>
            </a:r>
            <a:r>
              <a:rPr lang="en-US" dirty="0"/>
              <a:t>;</a:t>
            </a:r>
            <a:br>
              <a:rPr lang="en-US" dirty="0"/>
            </a:br>
            <a:r>
              <a:rPr lang="en-US" dirty="0" err="1"/>
              <a:t>LoginSucceeded</a:t>
            </a:r>
            <a:r>
              <a:rPr lang="en-US" dirty="0"/>
              <a:t>(this, </a:t>
            </a:r>
            <a:r>
              <a:rPr lang="en-US" dirty="0" err="1"/>
              <a:t>EventArgs.Empty</a:t>
            </a:r>
            <a:r>
              <a:rPr lang="en-US" dirty="0"/>
              <a:t>);</a:t>
            </a:r>
            <a:br>
              <a:rPr lang="en-US" dirty="0"/>
            </a:br>
            <a:r>
              <a:rPr lang="en-US" dirty="0"/>
              <a:t>In page A: </a:t>
            </a:r>
            <a:br>
              <a:rPr lang="en-US" dirty="0"/>
            </a:br>
            <a:r>
              <a:rPr lang="en-US" dirty="0" err="1"/>
              <a:t>BPage.LoginSucceeded</a:t>
            </a:r>
            <a:r>
              <a:rPr lang="en-US" dirty="0"/>
              <a:t> += </a:t>
            </a:r>
            <a:r>
              <a:rPr lang="en-US" dirty="0" err="1"/>
              <a:t>HandleLoginSucceeded</a:t>
            </a:r>
            <a:r>
              <a:rPr lang="en-US" dirty="0"/>
              <a:t>;</a:t>
            </a:r>
            <a:br>
              <a:rPr lang="en-US" dirty="0"/>
            </a:br>
            <a:r>
              <a:rPr lang="en-US" dirty="0"/>
              <a:t>private async void </a:t>
            </a:r>
            <a:r>
              <a:rPr lang="en-US" dirty="0" err="1"/>
              <a:t>HandleLoginSucceeded</a:t>
            </a:r>
            <a:r>
              <a:rPr lang="en-US" dirty="0"/>
              <a:t>(object sender, </a:t>
            </a:r>
            <a:r>
              <a:rPr lang="en-US" dirty="0" err="1"/>
              <a:t>EventArgs</a:t>
            </a:r>
            <a:r>
              <a:rPr lang="en-US" dirty="0"/>
              <a:t> e)</a:t>
            </a:r>
          </a:p>
          <a:p>
            <a:r>
              <a:rPr lang="en-US" dirty="0"/>
              <a:t>Manipulate stack</a:t>
            </a:r>
          </a:p>
          <a:p>
            <a:pPr lvl="1"/>
            <a:r>
              <a:rPr lang="en-US" dirty="0" err="1"/>
              <a:t>Navigation.InsertPageBefore</a:t>
            </a:r>
            <a:r>
              <a:rPr lang="en-US" dirty="0"/>
              <a:t> (new </a:t>
            </a:r>
            <a:r>
              <a:rPr lang="en-US" dirty="0" err="1"/>
              <a:t>MainPage</a:t>
            </a:r>
            <a:r>
              <a:rPr lang="en-US" dirty="0"/>
              <a:t> (), this);</a:t>
            </a:r>
          </a:p>
        </p:txBody>
      </p:sp>
      <p:sp>
        <p:nvSpPr>
          <p:cNvPr id="4" name="Slide Number Placeholder 3">
            <a:extLst>
              <a:ext uri="{FF2B5EF4-FFF2-40B4-BE49-F238E27FC236}">
                <a16:creationId xmlns:a16="http://schemas.microsoft.com/office/drawing/2014/main" id="{42A3FF84-6CCF-274A-889B-5A67A5AA33C2}"/>
              </a:ext>
            </a:extLst>
          </p:cNvPr>
          <p:cNvSpPr>
            <a:spLocks noGrp="1"/>
          </p:cNvSpPr>
          <p:nvPr>
            <p:ph type="sldNum" sz="quarter" idx="12"/>
          </p:nvPr>
        </p:nvSpPr>
        <p:spPr/>
        <p:txBody>
          <a:bodyPr/>
          <a:lstStyle/>
          <a:p>
            <a:fld id="{D57F1E4F-1CFF-5643-939E-02111984F565}" type="slidenum">
              <a:rPr lang="en-US" smtClean="0"/>
              <a:t>26</a:t>
            </a:fld>
            <a:endParaRPr lang="en-US" dirty="0"/>
          </a:p>
        </p:txBody>
      </p:sp>
      <p:pic>
        <p:nvPicPr>
          <p:cNvPr id="5" name="Picture 4">
            <a:extLst>
              <a:ext uri="{FF2B5EF4-FFF2-40B4-BE49-F238E27FC236}">
                <a16:creationId xmlns:a16="http://schemas.microsoft.com/office/drawing/2014/main" id="{E277CB4B-5DE5-FA47-B0EC-AD26512E1885}"/>
              </a:ext>
            </a:extLst>
          </p:cNvPr>
          <p:cNvPicPr>
            <a:picLocks noChangeAspect="1"/>
          </p:cNvPicPr>
          <p:nvPr/>
        </p:nvPicPr>
        <p:blipFill>
          <a:blip r:embed="rId2"/>
          <a:stretch>
            <a:fillRect/>
          </a:stretch>
        </p:blipFill>
        <p:spPr>
          <a:xfrm>
            <a:off x="9014201" y="1263086"/>
            <a:ext cx="2933700" cy="914400"/>
          </a:xfrm>
          <a:prstGeom prst="rect">
            <a:avLst/>
          </a:prstGeom>
        </p:spPr>
      </p:pic>
      <p:pic>
        <p:nvPicPr>
          <p:cNvPr id="6" name="Picture 5">
            <a:extLst>
              <a:ext uri="{FF2B5EF4-FFF2-40B4-BE49-F238E27FC236}">
                <a16:creationId xmlns:a16="http://schemas.microsoft.com/office/drawing/2014/main" id="{55D286F2-D625-364C-A5B9-4FD611833C80}"/>
              </a:ext>
            </a:extLst>
          </p:cNvPr>
          <p:cNvPicPr>
            <a:picLocks noChangeAspect="1"/>
          </p:cNvPicPr>
          <p:nvPr/>
        </p:nvPicPr>
        <p:blipFill>
          <a:blip r:embed="rId3"/>
          <a:stretch>
            <a:fillRect/>
          </a:stretch>
        </p:blipFill>
        <p:spPr>
          <a:xfrm>
            <a:off x="9560301" y="2377156"/>
            <a:ext cx="2387600" cy="863600"/>
          </a:xfrm>
          <a:prstGeom prst="rect">
            <a:avLst/>
          </a:prstGeom>
        </p:spPr>
      </p:pic>
    </p:spTree>
    <p:extLst>
      <p:ext uri="{BB962C8B-B14F-4D97-AF65-F5344CB8AC3E}">
        <p14:creationId xmlns:p14="http://schemas.microsoft.com/office/powerpoint/2010/main" val="2715097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C00A1-DCF5-B342-8422-CB5D891766A5}"/>
              </a:ext>
            </a:extLst>
          </p:cNvPr>
          <p:cNvSpPr>
            <a:spLocks noGrp="1"/>
          </p:cNvSpPr>
          <p:nvPr>
            <p:ph type="title"/>
          </p:nvPr>
        </p:nvSpPr>
        <p:spPr/>
        <p:txBody>
          <a:bodyPr/>
          <a:lstStyle/>
          <a:p>
            <a:r>
              <a:rPr lang="en-US" dirty="0"/>
              <a:t>Xamarin - SQLite</a:t>
            </a:r>
          </a:p>
        </p:txBody>
      </p:sp>
      <p:sp>
        <p:nvSpPr>
          <p:cNvPr id="3" name="Content Placeholder 2">
            <a:extLst>
              <a:ext uri="{FF2B5EF4-FFF2-40B4-BE49-F238E27FC236}">
                <a16:creationId xmlns:a16="http://schemas.microsoft.com/office/drawing/2014/main" id="{08073B32-9D80-CD47-A1CC-DE9D33CBFB35}"/>
              </a:ext>
            </a:extLst>
          </p:cNvPr>
          <p:cNvSpPr>
            <a:spLocks noGrp="1"/>
          </p:cNvSpPr>
          <p:nvPr>
            <p:ph idx="1"/>
          </p:nvPr>
        </p:nvSpPr>
        <p:spPr/>
        <p:txBody>
          <a:bodyPr/>
          <a:lstStyle/>
          <a:p>
            <a:r>
              <a:rPr lang="en-US" dirty="0" err="1"/>
              <a:t>Nuget</a:t>
            </a:r>
            <a:r>
              <a:rPr lang="en-US" dirty="0"/>
              <a:t> </a:t>
            </a:r>
            <a:r>
              <a:rPr lang="en-US" dirty="0" err="1"/>
              <a:t>sqlite</a:t>
            </a:r>
            <a:r>
              <a:rPr lang="en-US" dirty="0"/>
              <a:t>-net-</a:t>
            </a:r>
            <a:r>
              <a:rPr lang="en-US" dirty="0" err="1"/>
              <a:t>pcl</a:t>
            </a:r>
            <a:r>
              <a:rPr lang="en-US" dirty="0"/>
              <a:t> 1.6.292</a:t>
            </a:r>
          </a:p>
          <a:p>
            <a:endParaRPr lang="en-US" dirty="0"/>
          </a:p>
          <a:p>
            <a:r>
              <a:rPr lang="en-US" dirty="0"/>
              <a:t>Add attributes to the ID field in model.</a:t>
            </a:r>
            <a:br>
              <a:rPr lang="en-US" dirty="0"/>
            </a:br>
            <a:r>
              <a:rPr lang="en-US" b="1" dirty="0"/>
              <a:t>[</a:t>
            </a:r>
            <a:r>
              <a:rPr lang="en-US" b="1" dirty="0" err="1"/>
              <a:t>PrimaryKey</a:t>
            </a:r>
            <a:r>
              <a:rPr lang="en-US" b="1" dirty="0"/>
              <a:t>, </a:t>
            </a:r>
            <a:r>
              <a:rPr lang="en-US" b="1" dirty="0" err="1"/>
              <a:t>AutoIncrement</a:t>
            </a:r>
            <a:r>
              <a:rPr lang="en-US" b="1" dirty="0"/>
              <a:t>]</a:t>
            </a:r>
          </a:p>
          <a:p>
            <a:endParaRPr lang="en-US" b="1" dirty="0"/>
          </a:p>
          <a:p>
            <a:endParaRPr lang="en-US" b="1" dirty="0"/>
          </a:p>
        </p:txBody>
      </p:sp>
      <p:sp>
        <p:nvSpPr>
          <p:cNvPr id="4" name="Slide Number Placeholder 3">
            <a:extLst>
              <a:ext uri="{FF2B5EF4-FFF2-40B4-BE49-F238E27FC236}">
                <a16:creationId xmlns:a16="http://schemas.microsoft.com/office/drawing/2014/main" id="{D9029C99-24F8-B842-9A25-7E3EA81F2524}"/>
              </a:ext>
            </a:extLst>
          </p:cNvPr>
          <p:cNvSpPr>
            <a:spLocks noGrp="1"/>
          </p:cNvSpPr>
          <p:nvPr>
            <p:ph type="sldNum" sz="quarter" idx="12"/>
          </p:nvPr>
        </p:nvSpPr>
        <p:spPr/>
        <p:txBody>
          <a:bodyPr/>
          <a:lstStyle/>
          <a:p>
            <a:fld id="{D57F1E4F-1CFF-5643-939E-02111984F565}" type="slidenum">
              <a:rPr lang="en-US" smtClean="0"/>
              <a:t>27</a:t>
            </a:fld>
            <a:endParaRPr lang="en-US" dirty="0"/>
          </a:p>
        </p:txBody>
      </p:sp>
      <p:sp>
        <p:nvSpPr>
          <p:cNvPr id="5" name="TextBox 4">
            <a:extLst>
              <a:ext uri="{FF2B5EF4-FFF2-40B4-BE49-F238E27FC236}">
                <a16:creationId xmlns:a16="http://schemas.microsoft.com/office/drawing/2014/main" id="{28B13228-FA5F-3E40-8CF9-3939E8013B84}"/>
              </a:ext>
            </a:extLst>
          </p:cNvPr>
          <p:cNvSpPr txBox="1"/>
          <p:nvPr/>
        </p:nvSpPr>
        <p:spPr>
          <a:xfrm>
            <a:off x="7295430" y="3579252"/>
            <a:ext cx="4216125" cy="2585323"/>
          </a:xfrm>
          <a:prstGeom prst="rect">
            <a:avLst/>
          </a:prstGeom>
          <a:solidFill>
            <a:schemeClr val="tx1"/>
          </a:solidFill>
        </p:spPr>
        <p:txBody>
          <a:bodyPr wrap="square" rtlCol="0">
            <a:spAutoFit/>
          </a:bodyPr>
          <a:lstStyle/>
          <a:p>
            <a:r>
              <a:rPr lang="en-US" dirty="0">
                <a:solidFill>
                  <a:srgbClr val="0F54D6"/>
                </a:solidFill>
              </a:rPr>
              <a:t>public class </a:t>
            </a:r>
            <a:r>
              <a:rPr lang="en-US" dirty="0" err="1">
                <a:solidFill>
                  <a:srgbClr val="949494"/>
                </a:solidFill>
              </a:rPr>
              <a:t>SongInfo</a:t>
            </a:r>
            <a:br>
              <a:rPr lang="en-US" dirty="0">
                <a:solidFill>
                  <a:srgbClr val="949494"/>
                </a:solidFill>
              </a:rPr>
            </a:br>
            <a:r>
              <a:rPr lang="en-US" dirty="0">
                <a:solidFill>
                  <a:srgbClr val="000000"/>
                </a:solidFill>
              </a:rPr>
              <a:t>{</a:t>
            </a:r>
            <a:br>
              <a:rPr lang="en-US" dirty="0">
                <a:solidFill>
                  <a:srgbClr val="000000"/>
                </a:solidFill>
              </a:rPr>
            </a:br>
            <a:r>
              <a:rPr lang="en-US" dirty="0">
                <a:solidFill>
                  <a:srgbClr val="000000"/>
                </a:solidFill>
              </a:rPr>
              <a:t>    </a:t>
            </a:r>
            <a:r>
              <a:rPr lang="en-US" dirty="0">
                <a:solidFill>
                  <a:srgbClr val="383838"/>
                </a:solidFill>
              </a:rPr>
              <a:t>[</a:t>
            </a:r>
            <a:r>
              <a:rPr lang="en-US" dirty="0" err="1">
                <a:solidFill>
                  <a:srgbClr val="6B2FBA"/>
                </a:solidFill>
              </a:rPr>
              <a:t>PrimaryKey</a:t>
            </a:r>
            <a:r>
              <a:rPr lang="en-US" dirty="0">
                <a:solidFill>
                  <a:srgbClr val="383838"/>
                </a:solidFill>
              </a:rPr>
              <a:t>, </a:t>
            </a:r>
            <a:r>
              <a:rPr lang="en-US" dirty="0" err="1">
                <a:solidFill>
                  <a:srgbClr val="6B2FBA"/>
                </a:solidFill>
              </a:rPr>
              <a:t>AutoIncrement</a:t>
            </a:r>
            <a:r>
              <a:rPr lang="en-US" dirty="0">
                <a:solidFill>
                  <a:srgbClr val="383838"/>
                </a:solidFill>
              </a:rPr>
              <a:t>]</a:t>
            </a:r>
            <a:br>
              <a:rPr lang="en-US" dirty="0">
                <a:solidFill>
                  <a:srgbClr val="383838"/>
                </a:solidFill>
              </a:rPr>
            </a:br>
            <a:r>
              <a:rPr lang="en-US" dirty="0">
                <a:solidFill>
                  <a:srgbClr val="383838"/>
                </a:solidFill>
              </a:rPr>
              <a:t>    </a:t>
            </a:r>
            <a:r>
              <a:rPr lang="en-US" dirty="0">
                <a:solidFill>
                  <a:srgbClr val="0F54D6"/>
                </a:solidFill>
              </a:rPr>
              <a:t>public int </a:t>
            </a:r>
            <a:r>
              <a:rPr lang="en-US" dirty="0">
                <a:solidFill>
                  <a:srgbClr val="949494"/>
                </a:solidFill>
              </a:rPr>
              <a:t>ID </a:t>
            </a:r>
            <a:r>
              <a:rPr lang="en-US" dirty="0">
                <a:solidFill>
                  <a:srgbClr val="383838"/>
                </a:solidFill>
              </a:rPr>
              <a:t>{ </a:t>
            </a:r>
            <a:r>
              <a:rPr lang="en-US" dirty="0">
                <a:solidFill>
                  <a:srgbClr val="00855F"/>
                </a:solidFill>
              </a:rPr>
              <a:t>get</a:t>
            </a:r>
            <a:r>
              <a:rPr lang="en-US" dirty="0">
                <a:solidFill>
                  <a:srgbClr val="383838"/>
                </a:solidFill>
              </a:rPr>
              <a:t>; </a:t>
            </a:r>
            <a:r>
              <a:rPr lang="en-US" dirty="0">
                <a:solidFill>
                  <a:srgbClr val="00855F"/>
                </a:solidFill>
              </a:rPr>
              <a:t>set</a:t>
            </a:r>
            <a:r>
              <a:rPr lang="en-US" dirty="0">
                <a:solidFill>
                  <a:srgbClr val="383838"/>
                </a:solidFill>
              </a:rPr>
              <a:t>; }</a:t>
            </a:r>
            <a:br>
              <a:rPr lang="en-US" dirty="0">
                <a:solidFill>
                  <a:srgbClr val="383838"/>
                </a:solidFill>
              </a:rPr>
            </a:br>
            <a:br>
              <a:rPr lang="en-US" dirty="0">
                <a:solidFill>
                  <a:srgbClr val="383838"/>
                </a:solidFill>
              </a:rPr>
            </a:br>
            <a:r>
              <a:rPr lang="en-US" dirty="0">
                <a:solidFill>
                  <a:srgbClr val="383838"/>
                </a:solidFill>
              </a:rPr>
              <a:t>    </a:t>
            </a:r>
            <a:r>
              <a:rPr lang="en-US" dirty="0">
                <a:solidFill>
                  <a:srgbClr val="0F54D6"/>
                </a:solidFill>
              </a:rPr>
              <a:t>public string </a:t>
            </a:r>
            <a:r>
              <a:rPr lang="en-US" dirty="0">
                <a:solidFill>
                  <a:srgbClr val="949494"/>
                </a:solidFill>
              </a:rPr>
              <a:t>Artist </a:t>
            </a:r>
            <a:r>
              <a:rPr lang="en-US" dirty="0">
                <a:solidFill>
                  <a:srgbClr val="383838"/>
                </a:solidFill>
              </a:rPr>
              <a:t>{ </a:t>
            </a:r>
            <a:r>
              <a:rPr lang="en-US" dirty="0">
                <a:solidFill>
                  <a:srgbClr val="00855F"/>
                </a:solidFill>
              </a:rPr>
              <a:t>get</a:t>
            </a:r>
            <a:r>
              <a:rPr lang="en-US" dirty="0">
                <a:solidFill>
                  <a:srgbClr val="383838"/>
                </a:solidFill>
              </a:rPr>
              <a:t>; </a:t>
            </a:r>
            <a:r>
              <a:rPr lang="en-US" dirty="0">
                <a:solidFill>
                  <a:srgbClr val="00855F"/>
                </a:solidFill>
              </a:rPr>
              <a:t>set</a:t>
            </a:r>
            <a:r>
              <a:rPr lang="en-US" dirty="0">
                <a:solidFill>
                  <a:srgbClr val="383838"/>
                </a:solidFill>
              </a:rPr>
              <a:t>; }</a:t>
            </a:r>
            <a:br>
              <a:rPr lang="en-US" dirty="0">
                <a:solidFill>
                  <a:srgbClr val="383838"/>
                </a:solidFill>
              </a:rPr>
            </a:br>
            <a:br>
              <a:rPr lang="en-US" dirty="0">
                <a:solidFill>
                  <a:srgbClr val="383838"/>
                </a:solidFill>
              </a:rPr>
            </a:br>
            <a:r>
              <a:rPr lang="en-US" dirty="0">
                <a:solidFill>
                  <a:srgbClr val="383838"/>
                </a:solidFill>
              </a:rPr>
              <a:t>    </a:t>
            </a:r>
            <a:r>
              <a:rPr lang="en-US" dirty="0">
                <a:solidFill>
                  <a:srgbClr val="0F54D6"/>
                </a:solidFill>
              </a:rPr>
              <a:t>public string </a:t>
            </a:r>
            <a:r>
              <a:rPr lang="en-US" dirty="0">
                <a:solidFill>
                  <a:srgbClr val="949494"/>
                </a:solidFill>
              </a:rPr>
              <a:t>Title </a:t>
            </a:r>
            <a:r>
              <a:rPr lang="en-US" dirty="0">
                <a:solidFill>
                  <a:srgbClr val="383838"/>
                </a:solidFill>
              </a:rPr>
              <a:t>{ </a:t>
            </a:r>
            <a:r>
              <a:rPr lang="en-US" dirty="0">
                <a:solidFill>
                  <a:srgbClr val="00855F"/>
                </a:solidFill>
              </a:rPr>
              <a:t>get</a:t>
            </a:r>
            <a:r>
              <a:rPr lang="en-US" dirty="0">
                <a:solidFill>
                  <a:srgbClr val="383838"/>
                </a:solidFill>
              </a:rPr>
              <a:t>; </a:t>
            </a:r>
            <a:r>
              <a:rPr lang="en-US" dirty="0">
                <a:solidFill>
                  <a:srgbClr val="00855F"/>
                </a:solidFill>
              </a:rPr>
              <a:t>set</a:t>
            </a:r>
            <a:r>
              <a:rPr lang="en-US" dirty="0">
                <a:solidFill>
                  <a:srgbClr val="383838"/>
                </a:solidFill>
              </a:rPr>
              <a:t>; }   </a:t>
            </a:r>
            <a:br>
              <a:rPr lang="en-US" dirty="0">
                <a:solidFill>
                  <a:srgbClr val="383838"/>
                </a:solidFill>
              </a:rPr>
            </a:br>
            <a:r>
              <a:rPr lang="en-US" dirty="0">
                <a:solidFill>
                  <a:srgbClr val="000000"/>
                </a:solidFill>
              </a:rPr>
              <a:t>}</a:t>
            </a:r>
            <a:endParaRPr lang="en-US" dirty="0"/>
          </a:p>
        </p:txBody>
      </p:sp>
    </p:spTree>
    <p:extLst>
      <p:ext uri="{BB962C8B-B14F-4D97-AF65-F5344CB8AC3E}">
        <p14:creationId xmlns:p14="http://schemas.microsoft.com/office/powerpoint/2010/main" val="3312693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A51E8-B1F5-FC45-8FF9-21AA43022857}"/>
              </a:ext>
            </a:extLst>
          </p:cNvPr>
          <p:cNvSpPr>
            <a:spLocks noGrp="1"/>
          </p:cNvSpPr>
          <p:nvPr>
            <p:ph type="title"/>
          </p:nvPr>
        </p:nvSpPr>
        <p:spPr>
          <a:xfrm>
            <a:off x="151841" y="240182"/>
            <a:ext cx="9404723" cy="1400530"/>
          </a:xfrm>
        </p:spPr>
        <p:txBody>
          <a:bodyPr/>
          <a:lstStyle/>
          <a:p>
            <a:r>
              <a:rPr lang="en-US" dirty="0"/>
              <a:t>Xamarin - SQLite</a:t>
            </a:r>
          </a:p>
        </p:txBody>
      </p:sp>
      <p:sp>
        <p:nvSpPr>
          <p:cNvPr id="3" name="Content Placeholder 2">
            <a:extLst>
              <a:ext uri="{FF2B5EF4-FFF2-40B4-BE49-F238E27FC236}">
                <a16:creationId xmlns:a16="http://schemas.microsoft.com/office/drawing/2014/main" id="{CCEE78F8-5192-8A43-B294-135F04211106}"/>
              </a:ext>
            </a:extLst>
          </p:cNvPr>
          <p:cNvSpPr>
            <a:spLocks noGrp="1"/>
          </p:cNvSpPr>
          <p:nvPr>
            <p:ph idx="1"/>
          </p:nvPr>
        </p:nvSpPr>
        <p:spPr>
          <a:xfrm>
            <a:off x="475589" y="2151615"/>
            <a:ext cx="8946541" cy="4195481"/>
          </a:xfrm>
        </p:spPr>
        <p:txBody>
          <a:bodyPr/>
          <a:lstStyle/>
          <a:p>
            <a:r>
              <a:rPr lang="en-US" dirty="0"/>
              <a:t>Define Database container </a:t>
            </a:r>
            <a:br>
              <a:rPr lang="en-US" dirty="0"/>
            </a:br>
            <a:r>
              <a:rPr lang="en-US" dirty="0"/>
              <a:t>(and repo)</a:t>
            </a:r>
          </a:p>
          <a:p>
            <a:endParaRPr lang="en-US" dirty="0"/>
          </a:p>
        </p:txBody>
      </p:sp>
      <p:sp>
        <p:nvSpPr>
          <p:cNvPr id="4" name="Slide Number Placeholder 3">
            <a:extLst>
              <a:ext uri="{FF2B5EF4-FFF2-40B4-BE49-F238E27FC236}">
                <a16:creationId xmlns:a16="http://schemas.microsoft.com/office/drawing/2014/main" id="{C00D3AB3-A6CD-794B-AD2D-D0F123D5483A}"/>
              </a:ext>
            </a:extLst>
          </p:cNvPr>
          <p:cNvSpPr>
            <a:spLocks noGrp="1"/>
          </p:cNvSpPr>
          <p:nvPr>
            <p:ph type="sldNum" sz="quarter" idx="12"/>
          </p:nvPr>
        </p:nvSpPr>
        <p:spPr/>
        <p:txBody>
          <a:bodyPr/>
          <a:lstStyle/>
          <a:p>
            <a:fld id="{D57F1E4F-1CFF-5643-939E-02111984F565}" type="slidenum">
              <a:rPr lang="en-US" smtClean="0"/>
              <a:t>28</a:t>
            </a:fld>
            <a:endParaRPr lang="en-US" dirty="0"/>
          </a:p>
        </p:txBody>
      </p:sp>
      <p:sp>
        <p:nvSpPr>
          <p:cNvPr id="5" name="TextBox 4">
            <a:extLst>
              <a:ext uri="{FF2B5EF4-FFF2-40B4-BE49-F238E27FC236}">
                <a16:creationId xmlns:a16="http://schemas.microsoft.com/office/drawing/2014/main" id="{E90F3310-3A66-8C4A-95CB-8D6B99126A23}"/>
              </a:ext>
            </a:extLst>
          </p:cNvPr>
          <p:cNvSpPr txBox="1"/>
          <p:nvPr/>
        </p:nvSpPr>
        <p:spPr>
          <a:xfrm>
            <a:off x="4674149" y="856357"/>
            <a:ext cx="7517851" cy="6001643"/>
          </a:xfrm>
          <a:prstGeom prst="rect">
            <a:avLst/>
          </a:prstGeom>
          <a:solidFill>
            <a:schemeClr val="accent6"/>
          </a:solidFill>
        </p:spPr>
        <p:txBody>
          <a:bodyPr wrap="square" rtlCol="0">
            <a:spAutoFit/>
          </a:bodyPr>
          <a:lstStyle/>
          <a:p>
            <a:r>
              <a:rPr lang="en-US" sz="1200" dirty="0">
                <a:solidFill>
                  <a:srgbClr val="0F54D6"/>
                </a:solidFill>
              </a:rPr>
              <a:t>public class </a:t>
            </a:r>
            <a:r>
              <a:rPr lang="en-US" sz="1200" dirty="0">
                <a:solidFill>
                  <a:srgbClr val="949494"/>
                </a:solidFill>
              </a:rPr>
              <a:t>Database</a:t>
            </a:r>
            <a:br>
              <a:rPr lang="en-US" sz="1200" dirty="0">
                <a:solidFill>
                  <a:srgbClr val="949494"/>
                </a:solidFill>
              </a:rPr>
            </a:br>
            <a:r>
              <a:rPr lang="en-US" sz="1200" dirty="0">
                <a:solidFill>
                  <a:srgbClr val="000000"/>
                </a:solidFill>
              </a:rPr>
              <a:t>{</a:t>
            </a:r>
            <a:br>
              <a:rPr lang="en-US" sz="1200" dirty="0">
                <a:solidFill>
                  <a:srgbClr val="000000"/>
                </a:solidFill>
              </a:rPr>
            </a:br>
            <a:r>
              <a:rPr lang="en-US" sz="1200" dirty="0">
                <a:solidFill>
                  <a:srgbClr val="000000"/>
                </a:solidFill>
              </a:rPr>
              <a:t>    </a:t>
            </a:r>
            <a:r>
              <a:rPr lang="en-US" sz="1200" dirty="0" err="1">
                <a:solidFill>
                  <a:srgbClr val="0F54D6"/>
                </a:solidFill>
              </a:rPr>
              <a:t>readonly</a:t>
            </a:r>
            <a:r>
              <a:rPr lang="en-US" sz="1200" dirty="0">
                <a:solidFill>
                  <a:srgbClr val="0F54D6"/>
                </a:solidFill>
              </a:rPr>
              <a:t> </a:t>
            </a:r>
            <a:r>
              <a:rPr lang="en-US" sz="1200" dirty="0" err="1">
                <a:solidFill>
                  <a:srgbClr val="6B2FBA"/>
                </a:solidFill>
              </a:rPr>
              <a:t>SQLiteAsyncConnection</a:t>
            </a:r>
            <a:r>
              <a:rPr lang="en-US" sz="1200" dirty="0">
                <a:solidFill>
                  <a:srgbClr val="6B2FBA"/>
                </a:solidFill>
              </a:rPr>
              <a:t> </a:t>
            </a:r>
            <a:r>
              <a:rPr lang="en-US" sz="1200" dirty="0">
                <a:solidFill>
                  <a:srgbClr val="0088AB"/>
                </a:solidFill>
              </a:rPr>
              <a:t>_database</a:t>
            </a:r>
            <a:r>
              <a:rPr lang="en-US" sz="1200" dirty="0">
                <a:solidFill>
                  <a:srgbClr val="383838"/>
                </a:solidFill>
              </a:rPr>
              <a:t>;</a:t>
            </a:r>
            <a:br>
              <a:rPr lang="en-US" sz="1200" dirty="0">
                <a:solidFill>
                  <a:srgbClr val="383838"/>
                </a:solidFill>
              </a:rPr>
            </a:br>
            <a:br>
              <a:rPr lang="en-US" sz="1200" dirty="0">
                <a:solidFill>
                  <a:srgbClr val="383838"/>
                </a:solidFill>
              </a:rPr>
            </a:br>
            <a:r>
              <a:rPr lang="en-US" sz="1200" dirty="0">
                <a:solidFill>
                  <a:srgbClr val="383838"/>
                </a:solidFill>
              </a:rPr>
              <a:t>    </a:t>
            </a:r>
            <a:r>
              <a:rPr lang="en-US" sz="1200" dirty="0">
                <a:solidFill>
                  <a:srgbClr val="0F54D6"/>
                </a:solidFill>
              </a:rPr>
              <a:t>public </a:t>
            </a:r>
            <a:r>
              <a:rPr lang="en-US" sz="1200" dirty="0">
                <a:solidFill>
                  <a:srgbClr val="6B2FBA"/>
                </a:solidFill>
              </a:rPr>
              <a:t>Database</a:t>
            </a:r>
            <a:r>
              <a:rPr lang="en-US" sz="1200" dirty="0">
                <a:solidFill>
                  <a:srgbClr val="383838"/>
                </a:solidFill>
              </a:rPr>
              <a:t>(</a:t>
            </a:r>
            <a:r>
              <a:rPr lang="en-US" sz="1200" dirty="0">
                <a:solidFill>
                  <a:srgbClr val="0F54D6"/>
                </a:solidFill>
              </a:rPr>
              <a:t>string </a:t>
            </a:r>
            <a:r>
              <a:rPr lang="en-US" sz="1200" dirty="0" err="1">
                <a:solidFill>
                  <a:srgbClr val="383838"/>
                </a:solidFill>
              </a:rPr>
              <a:t>dbPath</a:t>
            </a:r>
            <a:r>
              <a:rPr lang="en-US" sz="1200" dirty="0">
                <a:solidFill>
                  <a:srgbClr val="383838"/>
                </a:solidFill>
              </a:rPr>
              <a:t>)</a:t>
            </a:r>
            <a:br>
              <a:rPr lang="en-US" sz="1200" dirty="0">
                <a:solidFill>
                  <a:srgbClr val="383838"/>
                </a:solidFill>
              </a:rPr>
            </a:br>
            <a:r>
              <a:rPr lang="en-US" sz="1200" dirty="0">
                <a:solidFill>
                  <a:srgbClr val="383838"/>
                </a:solidFill>
              </a:rPr>
              <a:t>    {</a:t>
            </a:r>
            <a:br>
              <a:rPr lang="en-US" sz="1200" dirty="0">
                <a:solidFill>
                  <a:srgbClr val="383838"/>
                </a:solidFill>
              </a:rPr>
            </a:br>
            <a:r>
              <a:rPr lang="en-US" sz="1200" dirty="0">
                <a:solidFill>
                  <a:srgbClr val="383838"/>
                </a:solidFill>
              </a:rPr>
              <a:t>        </a:t>
            </a:r>
            <a:r>
              <a:rPr lang="en-US" sz="1200" dirty="0">
                <a:solidFill>
                  <a:srgbClr val="0088AB"/>
                </a:solidFill>
              </a:rPr>
              <a:t>_database </a:t>
            </a:r>
            <a:r>
              <a:rPr lang="en-US" sz="1200" dirty="0"/>
              <a:t>= </a:t>
            </a:r>
            <a:r>
              <a:rPr lang="en-US" sz="1200" dirty="0">
                <a:solidFill>
                  <a:srgbClr val="0F54D6"/>
                </a:solidFill>
              </a:rPr>
              <a:t>new </a:t>
            </a:r>
            <a:r>
              <a:rPr lang="en-US" sz="1200" dirty="0" err="1">
                <a:solidFill>
                  <a:srgbClr val="6B2FBA"/>
                </a:solidFill>
              </a:rPr>
              <a:t>SQLiteAsyncConnection</a:t>
            </a:r>
            <a:r>
              <a:rPr lang="en-US" sz="1200" dirty="0">
                <a:solidFill>
                  <a:srgbClr val="383838"/>
                </a:solidFill>
              </a:rPr>
              <a:t>(</a:t>
            </a:r>
            <a:r>
              <a:rPr lang="en-US" sz="1200" dirty="0" err="1">
                <a:solidFill>
                  <a:srgbClr val="383838"/>
                </a:solidFill>
              </a:rPr>
              <a:t>dbPath</a:t>
            </a:r>
            <a:r>
              <a:rPr lang="en-US" sz="1200" dirty="0">
                <a:solidFill>
                  <a:srgbClr val="383838"/>
                </a:solidFill>
              </a:rPr>
              <a:t>);</a:t>
            </a:r>
            <a:br>
              <a:rPr lang="en-US" sz="1200" dirty="0">
                <a:solidFill>
                  <a:srgbClr val="383838"/>
                </a:solidFill>
              </a:rPr>
            </a:br>
            <a:r>
              <a:rPr lang="en-US" sz="1200" dirty="0">
                <a:solidFill>
                  <a:srgbClr val="383838"/>
                </a:solidFill>
              </a:rPr>
              <a:t>        </a:t>
            </a:r>
            <a:r>
              <a:rPr lang="en-US" sz="1200" dirty="0">
                <a:solidFill>
                  <a:srgbClr val="0088AB"/>
                </a:solidFill>
              </a:rPr>
              <a:t>_</a:t>
            </a:r>
            <a:r>
              <a:rPr lang="en-US" sz="1200" dirty="0" err="1">
                <a:solidFill>
                  <a:srgbClr val="0088AB"/>
                </a:solidFill>
              </a:rPr>
              <a:t>database</a:t>
            </a:r>
            <a:r>
              <a:rPr lang="en-US" sz="1200" dirty="0" err="1">
                <a:solidFill>
                  <a:srgbClr val="383838"/>
                </a:solidFill>
              </a:rPr>
              <a:t>.</a:t>
            </a:r>
            <a:r>
              <a:rPr lang="en-US" sz="1200" dirty="0" err="1">
                <a:solidFill>
                  <a:srgbClr val="00855F"/>
                </a:solidFill>
              </a:rPr>
              <a:t>CreateTableAsync</a:t>
            </a:r>
            <a:r>
              <a:rPr lang="en-US" sz="1200" dirty="0"/>
              <a:t>&lt;</a:t>
            </a:r>
            <a:r>
              <a:rPr lang="en-US" sz="1200" dirty="0" err="1">
                <a:solidFill>
                  <a:srgbClr val="6B2FBA"/>
                </a:solidFill>
              </a:rPr>
              <a:t>SongInfo</a:t>
            </a:r>
            <a:r>
              <a:rPr lang="en-US" sz="1200" dirty="0"/>
              <a:t>&gt;</a:t>
            </a:r>
            <a:r>
              <a:rPr lang="en-US" sz="1200" dirty="0">
                <a:solidFill>
                  <a:srgbClr val="383838"/>
                </a:solidFill>
              </a:rPr>
              <a:t>().</a:t>
            </a:r>
            <a:r>
              <a:rPr lang="en-US" sz="1200" dirty="0">
                <a:solidFill>
                  <a:srgbClr val="00855F"/>
                </a:solidFill>
              </a:rPr>
              <a:t>Wait</a:t>
            </a:r>
            <a:r>
              <a:rPr lang="en-US" sz="1200" dirty="0">
                <a:solidFill>
                  <a:srgbClr val="383838"/>
                </a:solidFill>
              </a:rPr>
              <a:t>();</a:t>
            </a:r>
            <a:br>
              <a:rPr lang="en-US" sz="1200" dirty="0">
                <a:solidFill>
                  <a:srgbClr val="383838"/>
                </a:solidFill>
              </a:rPr>
            </a:br>
            <a:r>
              <a:rPr lang="en-US" sz="1200" dirty="0">
                <a:solidFill>
                  <a:srgbClr val="383838"/>
                </a:solidFill>
              </a:rPr>
              <a:t>    }</a:t>
            </a:r>
            <a:br>
              <a:rPr lang="en-US" sz="1200" dirty="0">
                <a:solidFill>
                  <a:srgbClr val="383838"/>
                </a:solidFill>
              </a:rPr>
            </a:br>
            <a:br>
              <a:rPr lang="en-US" sz="1200" dirty="0">
                <a:solidFill>
                  <a:srgbClr val="383838"/>
                </a:solidFill>
              </a:rPr>
            </a:br>
            <a:r>
              <a:rPr lang="en-US" sz="1200" dirty="0">
                <a:solidFill>
                  <a:srgbClr val="383838"/>
                </a:solidFill>
              </a:rPr>
              <a:t>    </a:t>
            </a:r>
            <a:r>
              <a:rPr lang="en-US" sz="1200" dirty="0">
                <a:solidFill>
                  <a:srgbClr val="0F54D6"/>
                </a:solidFill>
              </a:rPr>
              <a:t>public </a:t>
            </a:r>
            <a:r>
              <a:rPr lang="en-US" sz="1200" dirty="0">
                <a:solidFill>
                  <a:srgbClr val="6B2FBA"/>
                </a:solidFill>
              </a:rPr>
              <a:t>Task</a:t>
            </a:r>
            <a:r>
              <a:rPr lang="en-US" sz="1200" dirty="0"/>
              <a:t>&lt;</a:t>
            </a:r>
            <a:r>
              <a:rPr lang="en-US" sz="1200" dirty="0">
                <a:solidFill>
                  <a:srgbClr val="6B2FBA"/>
                </a:solidFill>
              </a:rPr>
              <a:t>List</a:t>
            </a:r>
            <a:r>
              <a:rPr lang="en-US" sz="1200" dirty="0"/>
              <a:t>&lt;</a:t>
            </a:r>
            <a:r>
              <a:rPr lang="en-US" sz="1200" dirty="0" err="1">
                <a:solidFill>
                  <a:srgbClr val="6B2FBA"/>
                </a:solidFill>
              </a:rPr>
              <a:t>SongInfo</a:t>
            </a:r>
            <a:r>
              <a:rPr lang="en-US" sz="1200" dirty="0"/>
              <a:t>&gt;&gt; </a:t>
            </a:r>
            <a:r>
              <a:rPr lang="en-US" sz="1200" dirty="0" err="1">
                <a:solidFill>
                  <a:srgbClr val="949494"/>
                </a:solidFill>
              </a:rPr>
              <a:t>GetAllAsync</a:t>
            </a:r>
            <a:r>
              <a:rPr lang="en-US" sz="1200" dirty="0">
                <a:solidFill>
                  <a:srgbClr val="383838"/>
                </a:solidFill>
              </a:rPr>
              <a:t>()</a:t>
            </a:r>
            <a:br>
              <a:rPr lang="en-US" sz="1200" dirty="0">
                <a:solidFill>
                  <a:srgbClr val="383838"/>
                </a:solidFill>
              </a:rPr>
            </a:br>
            <a:r>
              <a:rPr lang="en-US" sz="1200" dirty="0">
                <a:solidFill>
                  <a:srgbClr val="383838"/>
                </a:solidFill>
              </a:rPr>
              <a:t>    {</a:t>
            </a:r>
            <a:br>
              <a:rPr lang="en-US" sz="1200" dirty="0">
                <a:solidFill>
                  <a:srgbClr val="383838"/>
                </a:solidFill>
              </a:rPr>
            </a:br>
            <a:r>
              <a:rPr lang="en-US" sz="1200" dirty="0">
                <a:solidFill>
                  <a:srgbClr val="383838"/>
                </a:solidFill>
              </a:rPr>
              <a:t>        </a:t>
            </a:r>
            <a:r>
              <a:rPr lang="en-US" sz="1200" dirty="0">
                <a:solidFill>
                  <a:srgbClr val="0F54D6"/>
                </a:solidFill>
              </a:rPr>
              <a:t>return </a:t>
            </a:r>
            <a:r>
              <a:rPr lang="en-US" sz="1200" dirty="0">
                <a:solidFill>
                  <a:srgbClr val="0088AB"/>
                </a:solidFill>
              </a:rPr>
              <a:t>_</a:t>
            </a:r>
            <a:r>
              <a:rPr lang="en-US" sz="1200" dirty="0" err="1">
                <a:solidFill>
                  <a:srgbClr val="0088AB"/>
                </a:solidFill>
              </a:rPr>
              <a:t>database</a:t>
            </a:r>
            <a:r>
              <a:rPr lang="en-US" sz="1200" dirty="0" err="1">
                <a:solidFill>
                  <a:srgbClr val="383838"/>
                </a:solidFill>
              </a:rPr>
              <a:t>.</a:t>
            </a:r>
            <a:r>
              <a:rPr lang="en-US" sz="1200" dirty="0" err="1">
                <a:solidFill>
                  <a:srgbClr val="00855F"/>
                </a:solidFill>
              </a:rPr>
              <a:t>Table</a:t>
            </a:r>
            <a:r>
              <a:rPr lang="en-US" sz="1200" dirty="0"/>
              <a:t>&lt;</a:t>
            </a:r>
            <a:r>
              <a:rPr lang="en-US" sz="1200" dirty="0" err="1">
                <a:solidFill>
                  <a:srgbClr val="6B2FBA"/>
                </a:solidFill>
              </a:rPr>
              <a:t>SongInfo</a:t>
            </a:r>
            <a:r>
              <a:rPr lang="en-US" sz="1200" dirty="0"/>
              <a:t>&gt;</a:t>
            </a:r>
            <a:r>
              <a:rPr lang="en-US" sz="1200" dirty="0">
                <a:solidFill>
                  <a:srgbClr val="383838"/>
                </a:solidFill>
              </a:rPr>
              <a:t>().</a:t>
            </a:r>
            <a:r>
              <a:rPr lang="en-US" sz="1200" dirty="0" err="1">
                <a:solidFill>
                  <a:srgbClr val="00855F"/>
                </a:solidFill>
              </a:rPr>
              <a:t>ToListAsync</a:t>
            </a:r>
            <a:r>
              <a:rPr lang="en-US" sz="1200" dirty="0">
                <a:solidFill>
                  <a:srgbClr val="383838"/>
                </a:solidFill>
              </a:rPr>
              <a:t>();</a:t>
            </a:r>
            <a:br>
              <a:rPr lang="en-US" sz="1200" dirty="0">
                <a:solidFill>
                  <a:srgbClr val="383838"/>
                </a:solidFill>
              </a:rPr>
            </a:br>
            <a:r>
              <a:rPr lang="en-US" sz="1200" dirty="0">
                <a:solidFill>
                  <a:srgbClr val="383838"/>
                </a:solidFill>
              </a:rPr>
              <a:t>    }</a:t>
            </a:r>
            <a:br>
              <a:rPr lang="en-US" sz="1200" dirty="0">
                <a:solidFill>
                  <a:srgbClr val="383838"/>
                </a:solidFill>
              </a:rPr>
            </a:br>
            <a:br>
              <a:rPr lang="en-US" sz="1200" dirty="0">
                <a:solidFill>
                  <a:srgbClr val="383838"/>
                </a:solidFill>
              </a:rPr>
            </a:br>
            <a:r>
              <a:rPr lang="en-US" sz="1200" dirty="0">
                <a:solidFill>
                  <a:srgbClr val="383838"/>
                </a:solidFill>
              </a:rPr>
              <a:t>    </a:t>
            </a:r>
            <a:r>
              <a:rPr lang="en-US" sz="1200" dirty="0">
                <a:solidFill>
                  <a:srgbClr val="0F54D6"/>
                </a:solidFill>
              </a:rPr>
              <a:t>public </a:t>
            </a:r>
            <a:r>
              <a:rPr lang="en-US" sz="1200" dirty="0">
                <a:solidFill>
                  <a:srgbClr val="6B2FBA"/>
                </a:solidFill>
              </a:rPr>
              <a:t>Task</a:t>
            </a:r>
            <a:r>
              <a:rPr lang="en-US" sz="1200" dirty="0"/>
              <a:t>&lt;</a:t>
            </a:r>
            <a:r>
              <a:rPr lang="en-US" sz="1200" dirty="0" err="1">
                <a:solidFill>
                  <a:srgbClr val="6B2FBA"/>
                </a:solidFill>
              </a:rPr>
              <a:t>SongInfo</a:t>
            </a:r>
            <a:r>
              <a:rPr lang="en-US" sz="1200" dirty="0"/>
              <a:t>&gt; </a:t>
            </a:r>
            <a:r>
              <a:rPr lang="en-US" sz="1200" dirty="0" err="1">
                <a:solidFill>
                  <a:srgbClr val="949494"/>
                </a:solidFill>
              </a:rPr>
              <a:t>GetAsync</a:t>
            </a:r>
            <a:r>
              <a:rPr lang="en-US" sz="1200" dirty="0">
                <a:solidFill>
                  <a:srgbClr val="383838"/>
                </a:solidFill>
              </a:rPr>
              <a:t>(</a:t>
            </a:r>
            <a:r>
              <a:rPr lang="en-US" sz="1200" dirty="0">
                <a:solidFill>
                  <a:srgbClr val="0F54D6"/>
                </a:solidFill>
              </a:rPr>
              <a:t>int </a:t>
            </a:r>
            <a:r>
              <a:rPr lang="en-US" sz="1200" dirty="0">
                <a:solidFill>
                  <a:srgbClr val="383838"/>
                </a:solidFill>
              </a:rPr>
              <a:t>id)</a:t>
            </a:r>
            <a:br>
              <a:rPr lang="en-US" sz="1200" dirty="0">
                <a:solidFill>
                  <a:srgbClr val="383838"/>
                </a:solidFill>
              </a:rPr>
            </a:br>
            <a:r>
              <a:rPr lang="en-US" sz="1200" dirty="0">
                <a:solidFill>
                  <a:srgbClr val="383838"/>
                </a:solidFill>
              </a:rPr>
              <a:t>    {</a:t>
            </a:r>
            <a:br>
              <a:rPr lang="en-US" sz="1200" dirty="0">
                <a:solidFill>
                  <a:srgbClr val="383838"/>
                </a:solidFill>
              </a:rPr>
            </a:br>
            <a:r>
              <a:rPr lang="en-US" sz="1200" dirty="0">
                <a:solidFill>
                  <a:srgbClr val="383838"/>
                </a:solidFill>
              </a:rPr>
              <a:t>        </a:t>
            </a:r>
            <a:r>
              <a:rPr lang="en-US" sz="1200" dirty="0">
                <a:solidFill>
                  <a:srgbClr val="0F54D6"/>
                </a:solidFill>
              </a:rPr>
              <a:t>return </a:t>
            </a:r>
            <a:r>
              <a:rPr lang="en-US" sz="1200" dirty="0">
                <a:solidFill>
                  <a:srgbClr val="0088AB"/>
                </a:solidFill>
              </a:rPr>
              <a:t>_</a:t>
            </a:r>
            <a:r>
              <a:rPr lang="en-US" sz="1200" dirty="0" err="1">
                <a:solidFill>
                  <a:srgbClr val="0088AB"/>
                </a:solidFill>
              </a:rPr>
              <a:t>database</a:t>
            </a:r>
            <a:r>
              <a:rPr lang="en-US" sz="1200" dirty="0" err="1">
                <a:solidFill>
                  <a:srgbClr val="383838"/>
                </a:solidFill>
              </a:rPr>
              <a:t>.</a:t>
            </a:r>
            <a:r>
              <a:rPr lang="en-US" sz="1200" dirty="0" err="1">
                <a:solidFill>
                  <a:srgbClr val="00855F"/>
                </a:solidFill>
              </a:rPr>
              <a:t>Table</a:t>
            </a:r>
            <a:r>
              <a:rPr lang="en-US" sz="1200" dirty="0"/>
              <a:t>&lt;</a:t>
            </a:r>
            <a:r>
              <a:rPr lang="en-US" sz="1200" dirty="0" err="1">
                <a:solidFill>
                  <a:srgbClr val="6B2FBA"/>
                </a:solidFill>
              </a:rPr>
              <a:t>SongInfo</a:t>
            </a:r>
            <a:r>
              <a:rPr lang="en-US" sz="1200" dirty="0"/>
              <a:t>&gt;</a:t>
            </a:r>
            <a:r>
              <a:rPr lang="en-US" sz="1200" dirty="0">
                <a:solidFill>
                  <a:srgbClr val="383838"/>
                </a:solidFill>
              </a:rPr>
              <a:t>()</a:t>
            </a:r>
            <a:br>
              <a:rPr lang="en-US" sz="1200" dirty="0">
                <a:solidFill>
                  <a:srgbClr val="383838"/>
                </a:solidFill>
              </a:rPr>
            </a:br>
            <a:r>
              <a:rPr lang="en-US" sz="1200" dirty="0">
                <a:solidFill>
                  <a:srgbClr val="383838"/>
                </a:solidFill>
              </a:rPr>
              <a:t>            .</a:t>
            </a:r>
            <a:r>
              <a:rPr lang="en-US" sz="1200" dirty="0">
                <a:solidFill>
                  <a:srgbClr val="00855F"/>
                </a:solidFill>
              </a:rPr>
              <a:t>Where</a:t>
            </a:r>
            <a:r>
              <a:rPr lang="en-US" sz="1200" dirty="0">
                <a:solidFill>
                  <a:srgbClr val="383838"/>
                </a:solidFill>
              </a:rPr>
              <a:t>(</a:t>
            </a:r>
            <a:r>
              <a:rPr lang="en-US" sz="1200" dirty="0" err="1">
                <a:solidFill>
                  <a:srgbClr val="383838"/>
                </a:solidFill>
              </a:rPr>
              <a:t>i</a:t>
            </a:r>
            <a:r>
              <a:rPr lang="en-US" sz="1200" dirty="0">
                <a:solidFill>
                  <a:srgbClr val="383838"/>
                </a:solidFill>
              </a:rPr>
              <a:t> </a:t>
            </a:r>
            <a:r>
              <a:rPr lang="en-US" sz="1200" dirty="0"/>
              <a:t>=&gt; </a:t>
            </a:r>
            <a:r>
              <a:rPr lang="en-US" sz="1200" dirty="0" err="1">
                <a:solidFill>
                  <a:srgbClr val="383838"/>
                </a:solidFill>
              </a:rPr>
              <a:t>i.</a:t>
            </a:r>
            <a:r>
              <a:rPr lang="en-US" sz="1200" dirty="0" err="1">
                <a:solidFill>
                  <a:srgbClr val="0088AB"/>
                </a:solidFill>
              </a:rPr>
              <a:t>ID</a:t>
            </a:r>
            <a:r>
              <a:rPr lang="en-US" sz="1200" dirty="0">
                <a:solidFill>
                  <a:srgbClr val="0088AB"/>
                </a:solidFill>
              </a:rPr>
              <a:t> </a:t>
            </a:r>
            <a:r>
              <a:rPr lang="en-US" sz="1200" dirty="0"/>
              <a:t>== </a:t>
            </a:r>
            <a:r>
              <a:rPr lang="en-US" sz="1200" dirty="0">
                <a:solidFill>
                  <a:srgbClr val="383838"/>
                </a:solidFill>
              </a:rPr>
              <a:t>id)</a:t>
            </a:r>
            <a:br>
              <a:rPr lang="en-US" sz="1200" dirty="0">
                <a:solidFill>
                  <a:srgbClr val="383838"/>
                </a:solidFill>
              </a:rPr>
            </a:br>
            <a:r>
              <a:rPr lang="en-US" sz="1200" dirty="0">
                <a:solidFill>
                  <a:srgbClr val="383838"/>
                </a:solidFill>
              </a:rPr>
              <a:t>            .</a:t>
            </a:r>
            <a:r>
              <a:rPr lang="en-US" sz="1200" dirty="0" err="1">
                <a:solidFill>
                  <a:srgbClr val="00855F"/>
                </a:solidFill>
              </a:rPr>
              <a:t>FirstOrDefaultAsync</a:t>
            </a:r>
            <a:r>
              <a:rPr lang="en-US" sz="1200" dirty="0">
                <a:solidFill>
                  <a:srgbClr val="383838"/>
                </a:solidFill>
              </a:rPr>
              <a:t>();</a:t>
            </a:r>
            <a:br>
              <a:rPr lang="en-US" sz="1200" dirty="0">
                <a:solidFill>
                  <a:srgbClr val="383838"/>
                </a:solidFill>
              </a:rPr>
            </a:br>
            <a:r>
              <a:rPr lang="en-US" sz="1200" dirty="0">
                <a:solidFill>
                  <a:srgbClr val="383838"/>
                </a:solidFill>
              </a:rPr>
              <a:t>    }</a:t>
            </a:r>
            <a:br>
              <a:rPr lang="en-US" sz="1200" dirty="0">
                <a:solidFill>
                  <a:srgbClr val="383838"/>
                </a:solidFill>
              </a:rPr>
            </a:br>
            <a:br>
              <a:rPr lang="en-US" sz="1200" dirty="0">
                <a:solidFill>
                  <a:srgbClr val="383838"/>
                </a:solidFill>
              </a:rPr>
            </a:br>
            <a:r>
              <a:rPr lang="en-US" sz="1200" dirty="0">
                <a:solidFill>
                  <a:srgbClr val="383838"/>
                </a:solidFill>
              </a:rPr>
              <a:t>    </a:t>
            </a:r>
            <a:r>
              <a:rPr lang="en-US" sz="1200" dirty="0">
                <a:solidFill>
                  <a:srgbClr val="0F54D6"/>
                </a:solidFill>
              </a:rPr>
              <a:t>public </a:t>
            </a:r>
            <a:r>
              <a:rPr lang="en-US" sz="1200" dirty="0">
                <a:solidFill>
                  <a:srgbClr val="6B2FBA"/>
                </a:solidFill>
              </a:rPr>
              <a:t>Task</a:t>
            </a:r>
            <a:r>
              <a:rPr lang="en-US" sz="1200" dirty="0"/>
              <a:t>&lt;</a:t>
            </a:r>
            <a:r>
              <a:rPr lang="en-US" sz="1200" dirty="0">
                <a:solidFill>
                  <a:srgbClr val="0F54D6"/>
                </a:solidFill>
              </a:rPr>
              <a:t>int</a:t>
            </a:r>
            <a:r>
              <a:rPr lang="en-US" sz="1200" dirty="0"/>
              <a:t>&gt; </a:t>
            </a:r>
            <a:r>
              <a:rPr lang="en-US" sz="1200" dirty="0" err="1">
                <a:solidFill>
                  <a:srgbClr val="949494"/>
                </a:solidFill>
              </a:rPr>
              <a:t>SaveAsync</a:t>
            </a:r>
            <a:r>
              <a:rPr lang="en-US" sz="1200" dirty="0">
                <a:solidFill>
                  <a:srgbClr val="383838"/>
                </a:solidFill>
              </a:rPr>
              <a:t>(</a:t>
            </a:r>
            <a:r>
              <a:rPr lang="en-US" sz="1200" dirty="0" err="1">
                <a:solidFill>
                  <a:srgbClr val="6B2FBA"/>
                </a:solidFill>
              </a:rPr>
              <a:t>SongInfo</a:t>
            </a:r>
            <a:r>
              <a:rPr lang="en-US" sz="1200" dirty="0">
                <a:solidFill>
                  <a:srgbClr val="6B2FBA"/>
                </a:solidFill>
              </a:rPr>
              <a:t> </a:t>
            </a:r>
            <a:r>
              <a:rPr lang="en-US" sz="1200" dirty="0" err="1">
                <a:solidFill>
                  <a:srgbClr val="383838"/>
                </a:solidFill>
              </a:rPr>
              <a:t>songInfo</a:t>
            </a:r>
            <a:r>
              <a:rPr lang="en-US" sz="1200" dirty="0">
                <a:solidFill>
                  <a:srgbClr val="383838"/>
                </a:solidFill>
              </a:rPr>
              <a:t>)</a:t>
            </a:r>
            <a:br>
              <a:rPr lang="en-US" sz="1200" dirty="0">
                <a:solidFill>
                  <a:srgbClr val="383838"/>
                </a:solidFill>
              </a:rPr>
            </a:br>
            <a:r>
              <a:rPr lang="en-US" sz="1200" dirty="0">
                <a:solidFill>
                  <a:srgbClr val="383838"/>
                </a:solidFill>
              </a:rPr>
              <a:t>    {</a:t>
            </a:r>
            <a:br>
              <a:rPr lang="en-US" sz="1200" dirty="0">
                <a:solidFill>
                  <a:srgbClr val="383838"/>
                </a:solidFill>
              </a:rPr>
            </a:br>
            <a:r>
              <a:rPr lang="en-US" sz="1200" dirty="0">
                <a:solidFill>
                  <a:srgbClr val="383838"/>
                </a:solidFill>
              </a:rPr>
              <a:t>        </a:t>
            </a:r>
            <a:r>
              <a:rPr lang="en-US" sz="1200" dirty="0">
                <a:solidFill>
                  <a:srgbClr val="0F54D6"/>
                </a:solidFill>
              </a:rPr>
              <a:t>return </a:t>
            </a:r>
            <a:r>
              <a:rPr lang="en-US" sz="1200" dirty="0" err="1">
                <a:solidFill>
                  <a:srgbClr val="383838"/>
                </a:solidFill>
              </a:rPr>
              <a:t>songInfo.</a:t>
            </a:r>
            <a:r>
              <a:rPr lang="en-US" sz="1200" dirty="0" err="1">
                <a:solidFill>
                  <a:srgbClr val="0088AB"/>
                </a:solidFill>
              </a:rPr>
              <a:t>ID</a:t>
            </a:r>
            <a:r>
              <a:rPr lang="en-US" sz="1200" dirty="0">
                <a:solidFill>
                  <a:srgbClr val="0088AB"/>
                </a:solidFill>
              </a:rPr>
              <a:t> </a:t>
            </a:r>
            <a:r>
              <a:rPr lang="en-US" sz="1200" dirty="0"/>
              <a:t>!= </a:t>
            </a:r>
            <a:r>
              <a:rPr lang="en-US" sz="1200" dirty="0">
                <a:solidFill>
                  <a:srgbClr val="9E1958"/>
                </a:solidFill>
              </a:rPr>
              <a:t>0 </a:t>
            </a:r>
            <a:r>
              <a:rPr lang="en-US" sz="1200" dirty="0"/>
              <a:t>? </a:t>
            </a:r>
            <a:r>
              <a:rPr lang="en-US" sz="1200" dirty="0">
                <a:solidFill>
                  <a:srgbClr val="0088AB"/>
                </a:solidFill>
              </a:rPr>
              <a:t>_</a:t>
            </a:r>
            <a:r>
              <a:rPr lang="en-US" sz="1200" dirty="0" err="1">
                <a:solidFill>
                  <a:srgbClr val="0088AB"/>
                </a:solidFill>
              </a:rPr>
              <a:t>database</a:t>
            </a:r>
            <a:r>
              <a:rPr lang="en-US" sz="1200" dirty="0" err="1">
                <a:solidFill>
                  <a:srgbClr val="383838"/>
                </a:solidFill>
              </a:rPr>
              <a:t>.</a:t>
            </a:r>
            <a:r>
              <a:rPr lang="en-US" sz="1200" dirty="0" err="1">
                <a:solidFill>
                  <a:srgbClr val="00855F"/>
                </a:solidFill>
              </a:rPr>
              <a:t>UpdateAsync</a:t>
            </a:r>
            <a:r>
              <a:rPr lang="en-US" sz="1200" dirty="0">
                <a:solidFill>
                  <a:srgbClr val="383838"/>
                </a:solidFill>
              </a:rPr>
              <a:t>(</a:t>
            </a:r>
            <a:r>
              <a:rPr lang="en-US" sz="1200" dirty="0" err="1">
                <a:solidFill>
                  <a:srgbClr val="383838"/>
                </a:solidFill>
              </a:rPr>
              <a:t>songInfo</a:t>
            </a:r>
            <a:r>
              <a:rPr lang="en-US" sz="1200" dirty="0">
                <a:solidFill>
                  <a:srgbClr val="383838"/>
                </a:solidFill>
              </a:rPr>
              <a:t>) </a:t>
            </a:r>
            <a:r>
              <a:rPr lang="en-US" sz="1200" dirty="0"/>
              <a:t>:</a:t>
            </a:r>
            <a:r>
              <a:rPr lang="en-US" sz="1200" dirty="0">
                <a:solidFill>
                  <a:srgbClr val="0088AB"/>
                </a:solidFill>
              </a:rPr>
              <a:t>_</a:t>
            </a:r>
            <a:r>
              <a:rPr lang="en-US" sz="1200" dirty="0" err="1">
                <a:solidFill>
                  <a:srgbClr val="0088AB"/>
                </a:solidFill>
              </a:rPr>
              <a:t>database</a:t>
            </a:r>
            <a:r>
              <a:rPr lang="en-US" sz="1200" dirty="0" err="1">
                <a:solidFill>
                  <a:srgbClr val="383838"/>
                </a:solidFill>
              </a:rPr>
              <a:t>.</a:t>
            </a:r>
            <a:r>
              <a:rPr lang="en-US" sz="1200" dirty="0" err="1">
                <a:solidFill>
                  <a:srgbClr val="00855F"/>
                </a:solidFill>
              </a:rPr>
              <a:t>InsertAsync</a:t>
            </a:r>
            <a:r>
              <a:rPr lang="en-US" sz="1200" dirty="0">
                <a:solidFill>
                  <a:srgbClr val="383838"/>
                </a:solidFill>
              </a:rPr>
              <a:t>(</a:t>
            </a:r>
            <a:r>
              <a:rPr lang="en-US" sz="1200" dirty="0" err="1">
                <a:solidFill>
                  <a:srgbClr val="383838"/>
                </a:solidFill>
              </a:rPr>
              <a:t>songInfo</a:t>
            </a:r>
            <a:r>
              <a:rPr lang="en-US" sz="1200" dirty="0">
                <a:solidFill>
                  <a:srgbClr val="383838"/>
                </a:solidFill>
              </a:rPr>
              <a:t>);</a:t>
            </a:r>
            <a:br>
              <a:rPr lang="en-US" sz="1200" dirty="0">
                <a:solidFill>
                  <a:srgbClr val="383838"/>
                </a:solidFill>
              </a:rPr>
            </a:br>
            <a:r>
              <a:rPr lang="en-US" sz="1200" dirty="0">
                <a:solidFill>
                  <a:srgbClr val="383838"/>
                </a:solidFill>
              </a:rPr>
              <a:t>    }</a:t>
            </a:r>
            <a:br>
              <a:rPr lang="en-US" sz="1200" dirty="0">
                <a:solidFill>
                  <a:srgbClr val="383838"/>
                </a:solidFill>
              </a:rPr>
            </a:br>
            <a:br>
              <a:rPr lang="en-US" sz="1200" dirty="0">
                <a:solidFill>
                  <a:srgbClr val="383838"/>
                </a:solidFill>
              </a:rPr>
            </a:br>
            <a:r>
              <a:rPr lang="en-US" sz="1200" dirty="0">
                <a:solidFill>
                  <a:srgbClr val="383838"/>
                </a:solidFill>
              </a:rPr>
              <a:t>    </a:t>
            </a:r>
            <a:r>
              <a:rPr lang="en-US" sz="1200" dirty="0">
                <a:solidFill>
                  <a:srgbClr val="0F54D6"/>
                </a:solidFill>
              </a:rPr>
              <a:t>public </a:t>
            </a:r>
            <a:r>
              <a:rPr lang="en-US" sz="1200" dirty="0">
                <a:solidFill>
                  <a:srgbClr val="6B2FBA"/>
                </a:solidFill>
              </a:rPr>
              <a:t>Task</a:t>
            </a:r>
            <a:r>
              <a:rPr lang="en-US" sz="1200" dirty="0"/>
              <a:t>&lt;</a:t>
            </a:r>
            <a:r>
              <a:rPr lang="en-US" sz="1200" dirty="0">
                <a:solidFill>
                  <a:srgbClr val="0F54D6"/>
                </a:solidFill>
              </a:rPr>
              <a:t>int</a:t>
            </a:r>
            <a:r>
              <a:rPr lang="en-US" sz="1200" dirty="0"/>
              <a:t>&gt; </a:t>
            </a:r>
            <a:r>
              <a:rPr lang="en-US" sz="1200" dirty="0" err="1">
                <a:solidFill>
                  <a:srgbClr val="949494"/>
                </a:solidFill>
              </a:rPr>
              <a:t>DeleteAsync</a:t>
            </a:r>
            <a:r>
              <a:rPr lang="en-US" sz="1200" dirty="0">
                <a:solidFill>
                  <a:srgbClr val="383838"/>
                </a:solidFill>
              </a:rPr>
              <a:t>(</a:t>
            </a:r>
            <a:r>
              <a:rPr lang="en-US" sz="1200" dirty="0" err="1">
                <a:solidFill>
                  <a:srgbClr val="6B2FBA"/>
                </a:solidFill>
              </a:rPr>
              <a:t>SongInfo</a:t>
            </a:r>
            <a:r>
              <a:rPr lang="en-US" sz="1200" dirty="0">
                <a:solidFill>
                  <a:srgbClr val="6B2FBA"/>
                </a:solidFill>
              </a:rPr>
              <a:t> </a:t>
            </a:r>
            <a:r>
              <a:rPr lang="en-US" sz="1200" dirty="0" err="1">
                <a:solidFill>
                  <a:srgbClr val="383838"/>
                </a:solidFill>
              </a:rPr>
              <a:t>songInfo</a:t>
            </a:r>
            <a:r>
              <a:rPr lang="en-US" sz="1200" dirty="0">
                <a:solidFill>
                  <a:srgbClr val="383838"/>
                </a:solidFill>
              </a:rPr>
              <a:t>)</a:t>
            </a:r>
            <a:br>
              <a:rPr lang="en-US" sz="1200" dirty="0">
                <a:solidFill>
                  <a:srgbClr val="383838"/>
                </a:solidFill>
              </a:rPr>
            </a:br>
            <a:r>
              <a:rPr lang="en-US" sz="1200" dirty="0">
                <a:solidFill>
                  <a:srgbClr val="383838"/>
                </a:solidFill>
              </a:rPr>
              <a:t>    {</a:t>
            </a:r>
            <a:br>
              <a:rPr lang="en-US" sz="1200" dirty="0">
                <a:solidFill>
                  <a:srgbClr val="383838"/>
                </a:solidFill>
              </a:rPr>
            </a:br>
            <a:r>
              <a:rPr lang="en-US" sz="1200" dirty="0">
                <a:solidFill>
                  <a:srgbClr val="383838"/>
                </a:solidFill>
              </a:rPr>
              <a:t>        </a:t>
            </a:r>
            <a:r>
              <a:rPr lang="en-US" sz="1200" dirty="0">
                <a:solidFill>
                  <a:srgbClr val="0F54D6"/>
                </a:solidFill>
              </a:rPr>
              <a:t>return </a:t>
            </a:r>
            <a:r>
              <a:rPr lang="en-US" sz="1200" dirty="0">
                <a:solidFill>
                  <a:srgbClr val="0088AB"/>
                </a:solidFill>
              </a:rPr>
              <a:t>_</a:t>
            </a:r>
            <a:r>
              <a:rPr lang="en-US" sz="1200" dirty="0" err="1">
                <a:solidFill>
                  <a:srgbClr val="0088AB"/>
                </a:solidFill>
              </a:rPr>
              <a:t>database</a:t>
            </a:r>
            <a:r>
              <a:rPr lang="en-US" sz="1200" dirty="0" err="1">
                <a:solidFill>
                  <a:srgbClr val="383838"/>
                </a:solidFill>
              </a:rPr>
              <a:t>.</a:t>
            </a:r>
            <a:r>
              <a:rPr lang="en-US" sz="1200" dirty="0" err="1">
                <a:solidFill>
                  <a:srgbClr val="00855F"/>
                </a:solidFill>
              </a:rPr>
              <a:t>DeleteAsync</a:t>
            </a:r>
            <a:r>
              <a:rPr lang="en-US" sz="1200" dirty="0">
                <a:solidFill>
                  <a:srgbClr val="383838"/>
                </a:solidFill>
              </a:rPr>
              <a:t>(</a:t>
            </a:r>
            <a:r>
              <a:rPr lang="en-US" sz="1200" dirty="0" err="1">
                <a:solidFill>
                  <a:srgbClr val="383838"/>
                </a:solidFill>
              </a:rPr>
              <a:t>songInfo</a:t>
            </a:r>
            <a:r>
              <a:rPr lang="en-US" sz="1200" dirty="0">
                <a:solidFill>
                  <a:srgbClr val="383838"/>
                </a:solidFill>
              </a:rPr>
              <a:t>);</a:t>
            </a:r>
            <a:br>
              <a:rPr lang="en-US" sz="1200" dirty="0">
                <a:solidFill>
                  <a:srgbClr val="383838"/>
                </a:solidFill>
              </a:rPr>
            </a:br>
            <a:r>
              <a:rPr lang="en-US" sz="1200" dirty="0">
                <a:solidFill>
                  <a:srgbClr val="383838"/>
                </a:solidFill>
              </a:rPr>
              <a:t>    }</a:t>
            </a:r>
            <a:br>
              <a:rPr lang="en-US" sz="1200" dirty="0">
                <a:solidFill>
                  <a:srgbClr val="383838"/>
                </a:solidFill>
              </a:rPr>
            </a:br>
            <a:r>
              <a:rPr lang="en-US" sz="1200" dirty="0">
                <a:solidFill>
                  <a:srgbClr val="000000"/>
                </a:solidFill>
              </a:rPr>
              <a:t>}</a:t>
            </a:r>
            <a:endParaRPr lang="en-US" sz="1200" dirty="0"/>
          </a:p>
        </p:txBody>
      </p:sp>
    </p:spTree>
    <p:extLst>
      <p:ext uri="{BB962C8B-B14F-4D97-AF65-F5344CB8AC3E}">
        <p14:creationId xmlns:p14="http://schemas.microsoft.com/office/powerpoint/2010/main" val="3862393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A51E8-B1F5-FC45-8FF9-21AA43022857}"/>
              </a:ext>
            </a:extLst>
          </p:cNvPr>
          <p:cNvSpPr>
            <a:spLocks noGrp="1"/>
          </p:cNvSpPr>
          <p:nvPr>
            <p:ph type="title"/>
          </p:nvPr>
        </p:nvSpPr>
        <p:spPr/>
        <p:txBody>
          <a:bodyPr/>
          <a:lstStyle/>
          <a:p>
            <a:r>
              <a:rPr lang="en-US" dirty="0"/>
              <a:t>Xamarin - SQLite</a:t>
            </a:r>
          </a:p>
        </p:txBody>
      </p:sp>
      <p:sp>
        <p:nvSpPr>
          <p:cNvPr id="3" name="Content Placeholder 2">
            <a:extLst>
              <a:ext uri="{FF2B5EF4-FFF2-40B4-BE49-F238E27FC236}">
                <a16:creationId xmlns:a16="http://schemas.microsoft.com/office/drawing/2014/main" id="{CCEE78F8-5192-8A43-B294-135F04211106}"/>
              </a:ext>
            </a:extLst>
          </p:cNvPr>
          <p:cNvSpPr>
            <a:spLocks noGrp="1"/>
          </p:cNvSpPr>
          <p:nvPr>
            <p:ph idx="1"/>
          </p:nvPr>
        </p:nvSpPr>
        <p:spPr/>
        <p:txBody>
          <a:bodyPr/>
          <a:lstStyle/>
          <a:p>
            <a:r>
              <a:rPr lang="en-US" dirty="0"/>
              <a:t>In </a:t>
            </a:r>
            <a:r>
              <a:rPr lang="en-US" dirty="0" err="1"/>
              <a:t>App.xaml.cs</a:t>
            </a:r>
            <a:r>
              <a:rPr lang="en-US" dirty="0"/>
              <a:t> </a:t>
            </a:r>
            <a:br>
              <a:rPr lang="en-US" dirty="0"/>
            </a:br>
            <a:r>
              <a:rPr lang="en-US" dirty="0"/>
              <a:t>define lazy singleton</a:t>
            </a:r>
          </a:p>
        </p:txBody>
      </p:sp>
      <p:sp>
        <p:nvSpPr>
          <p:cNvPr id="4" name="Slide Number Placeholder 3">
            <a:extLst>
              <a:ext uri="{FF2B5EF4-FFF2-40B4-BE49-F238E27FC236}">
                <a16:creationId xmlns:a16="http://schemas.microsoft.com/office/drawing/2014/main" id="{C00D3AB3-A6CD-794B-AD2D-D0F123D5483A}"/>
              </a:ext>
            </a:extLst>
          </p:cNvPr>
          <p:cNvSpPr>
            <a:spLocks noGrp="1"/>
          </p:cNvSpPr>
          <p:nvPr>
            <p:ph type="sldNum" sz="quarter" idx="12"/>
          </p:nvPr>
        </p:nvSpPr>
        <p:spPr/>
        <p:txBody>
          <a:bodyPr/>
          <a:lstStyle/>
          <a:p>
            <a:fld id="{D57F1E4F-1CFF-5643-939E-02111984F565}" type="slidenum">
              <a:rPr lang="en-US" smtClean="0"/>
              <a:t>29</a:t>
            </a:fld>
            <a:endParaRPr lang="en-US" dirty="0"/>
          </a:p>
        </p:txBody>
      </p:sp>
      <p:sp>
        <p:nvSpPr>
          <p:cNvPr id="5" name="TextBox 4">
            <a:extLst>
              <a:ext uri="{FF2B5EF4-FFF2-40B4-BE49-F238E27FC236}">
                <a16:creationId xmlns:a16="http://schemas.microsoft.com/office/drawing/2014/main" id="{7482FEDA-BEDD-F943-A848-BDC2D07CE7CC}"/>
              </a:ext>
            </a:extLst>
          </p:cNvPr>
          <p:cNvSpPr txBox="1"/>
          <p:nvPr/>
        </p:nvSpPr>
        <p:spPr>
          <a:xfrm>
            <a:off x="5852160" y="1473002"/>
            <a:ext cx="6339840" cy="5355312"/>
          </a:xfrm>
          <a:prstGeom prst="rect">
            <a:avLst/>
          </a:prstGeom>
          <a:solidFill>
            <a:schemeClr val="tx1"/>
          </a:solidFill>
        </p:spPr>
        <p:txBody>
          <a:bodyPr wrap="square" rtlCol="0">
            <a:spAutoFit/>
          </a:bodyPr>
          <a:lstStyle/>
          <a:p>
            <a:r>
              <a:rPr lang="en-US" dirty="0">
                <a:solidFill>
                  <a:srgbClr val="0F54D6"/>
                </a:solidFill>
              </a:rPr>
              <a:t>public partial class </a:t>
            </a:r>
            <a:r>
              <a:rPr lang="en-US" dirty="0">
                <a:solidFill>
                  <a:srgbClr val="6B2FBA"/>
                </a:solidFill>
              </a:rPr>
              <a:t>App </a:t>
            </a:r>
            <a:r>
              <a:rPr lang="en-US" dirty="0"/>
              <a:t>: </a:t>
            </a:r>
            <a:r>
              <a:rPr lang="en-US" dirty="0">
                <a:solidFill>
                  <a:srgbClr val="949494"/>
                </a:solidFill>
              </a:rPr>
              <a:t>Application</a:t>
            </a:r>
            <a:br>
              <a:rPr lang="en-US" dirty="0">
                <a:solidFill>
                  <a:srgbClr val="949494"/>
                </a:solidFill>
              </a:rPr>
            </a:br>
            <a:r>
              <a:rPr lang="en-US" dirty="0">
                <a:solidFill>
                  <a:srgbClr val="383838"/>
                </a:solidFill>
              </a:rPr>
              <a:t>{</a:t>
            </a:r>
            <a:br>
              <a:rPr lang="en-US" dirty="0">
                <a:solidFill>
                  <a:srgbClr val="383838"/>
                </a:solidFill>
              </a:rPr>
            </a:br>
            <a:r>
              <a:rPr lang="en-US" dirty="0">
                <a:solidFill>
                  <a:srgbClr val="383838"/>
                </a:solidFill>
              </a:rPr>
              <a:t>    </a:t>
            </a:r>
            <a:r>
              <a:rPr lang="en-US" dirty="0">
                <a:solidFill>
                  <a:srgbClr val="0F54D6"/>
                </a:solidFill>
              </a:rPr>
              <a:t>static </a:t>
            </a:r>
            <a:r>
              <a:rPr lang="en-US" dirty="0">
                <a:solidFill>
                  <a:srgbClr val="6B2FBA"/>
                </a:solidFill>
              </a:rPr>
              <a:t>Database </a:t>
            </a:r>
            <a:r>
              <a:rPr lang="en-US" dirty="0">
                <a:solidFill>
                  <a:srgbClr val="0088AB"/>
                </a:solidFill>
              </a:rPr>
              <a:t>database</a:t>
            </a:r>
            <a:r>
              <a:rPr lang="en-US" dirty="0">
                <a:solidFill>
                  <a:srgbClr val="383838"/>
                </a:solidFill>
              </a:rPr>
              <a:t>;</a:t>
            </a:r>
            <a:br>
              <a:rPr lang="en-US" dirty="0">
                <a:solidFill>
                  <a:srgbClr val="383838"/>
                </a:solidFill>
              </a:rPr>
            </a:br>
            <a:br>
              <a:rPr lang="en-US" dirty="0">
                <a:solidFill>
                  <a:srgbClr val="383838"/>
                </a:solidFill>
              </a:rPr>
            </a:br>
            <a:r>
              <a:rPr lang="en-US" dirty="0">
                <a:solidFill>
                  <a:srgbClr val="383838"/>
                </a:solidFill>
              </a:rPr>
              <a:t>    </a:t>
            </a:r>
            <a:r>
              <a:rPr lang="en-US" dirty="0">
                <a:solidFill>
                  <a:srgbClr val="0F54D6"/>
                </a:solidFill>
              </a:rPr>
              <a:t>public static </a:t>
            </a:r>
            <a:r>
              <a:rPr lang="en-US" dirty="0">
                <a:solidFill>
                  <a:srgbClr val="6B2FBA"/>
                </a:solidFill>
              </a:rPr>
              <a:t>Database </a:t>
            </a:r>
            <a:r>
              <a:rPr lang="en-US" dirty="0">
                <a:solidFill>
                  <a:srgbClr val="949494"/>
                </a:solidFill>
              </a:rPr>
              <a:t>Database</a:t>
            </a:r>
            <a:br>
              <a:rPr lang="en-US" dirty="0">
                <a:solidFill>
                  <a:srgbClr val="949494"/>
                </a:solidFill>
              </a:rPr>
            </a:br>
            <a:r>
              <a:rPr lang="en-US" dirty="0">
                <a:solidFill>
                  <a:srgbClr val="949494"/>
                </a:solidFill>
              </a:rPr>
              <a:t>    </a:t>
            </a:r>
            <a:r>
              <a:rPr lang="en-US" dirty="0">
                <a:solidFill>
                  <a:srgbClr val="000000"/>
                </a:solidFill>
              </a:rPr>
              <a:t>{</a:t>
            </a:r>
            <a:br>
              <a:rPr lang="en-US" dirty="0">
                <a:solidFill>
                  <a:srgbClr val="000000"/>
                </a:solidFill>
              </a:rPr>
            </a:br>
            <a:r>
              <a:rPr lang="en-US" dirty="0">
                <a:solidFill>
                  <a:srgbClr val="000000"/>
                </a:solidFill>
              </a:rPr>
              <a:t>        </a:t>
            </a:r>
            <a:r>
              <a:rPr lang="en-US" dirty="0">
                <a:solidFill>
                  <a:srgbClr val="00855F"/>
                </a:solidFill>
              </a:rPr>
              <a:t>get</a:t>
            </a:r>
            <a:br>
              <a:rPr lang="en-US" dirty="0">
                <a:solidFill>
                  <a:srgbClr val="00855F"/>
                </a:solidFill>
              </a:rPr>
            </a:br>
            <a:r>
              <a:rPr lang="en-US" dirty="0">
                <a:solidFill>
                  <a:srgbClr val="00855F"/>
                </a:solidFill>
              </a:rPr>
              <a:t>        </a:t>
            </a:r>
            <a:r>
              <a:rPr lang="en-US" dirty="0">
                <a:solidFill>
                  <a:srgbClr val="383838"/>
                </a:solidFill>
              </a:rPr>
              <a:t>{</a:t>
            </a:r>
            <a:br>
              <a:rPr lang="en-US" dirty="0">
                <a:solidFill>
                  <a:srgbClr val="383838"/>
                </a:solidFill>
              </a:rPr>
            </a:br>
            <a:r>
              <a:rPr lang="en-US" dirty="0">
                <a:solidFill>
                  <a:srgbClr val="383838"/>
                </a:solidFill>
              </a:rPr>
              <a:t>            </a:t>
            </a:r>
            <a:r>
              <a:rPr lang="en-US" dirty="0">
                <a:solidFill>
                  <a:srgbClr val="0F54D6"/>
                </a:solidFill>
              </a:rPr>
              <a:t>if </a:t>
            </a:r>
            <a:r>
              <a:rPr lang="en-US" dirty="0">
                <a:solidFill>
                  <a:srgbClr val="383838"/>
                </a:solidFill>
              </a:rPr>
              <a:t>(</a:t>
            </a:r>
            <a:r>
              <a:rPr lang="en-US" dirty="0">
                <a:solidFill>
                  <a:srgbClr val="0088AB"/>
                </a:solidFill>
              </a:rPr>
              <a:t>database </a:t>
            </a:r>
            <a:r>
              <a:rPr lang="en-US" dirty="0">
                <a:solidFill>
                  <a:schemeClr val="bg1"/>
                </a:solidFill>
              </a:rPr>
              <a:t>==</a:t>
            </a:r>
            <a:r>
              <a:rPr lang="en-US" dirty="0"/>
              <a:t> </a:t>
            </a:r>
            <a:r>
              <a:rPr lang="en-US" dirty="0">
                <a:solidFill>
                  <a:srgbClr val="0F54D6"/>
                </a:solidFill>
              </a:rPr>
              <a:t>null</a:t>
            </a:r>
            <a:r>
              <a:rPr lang="en-US" dirty="0">
                <a:solidFill>
                  <a:srgbClr val="383838"/>
                </a:solidFill>
              </a:rPr>
              <a:t>)</a:t>
            </a:r>
            <a:br>
              <a:rPr lang="en-US" dirty="0">
                <a:solidFill>
                  <a:srgbClr val="383838"/>
                </a:solidFill>
              </a:rPr>
            </a:br>
            <a:r>
              <a:rPr lang="en-US" dirty="0">
                <a:solidFill>
                  <a:srgbClr val="383838"/>
                </a:solidFill>
              </a:rPr>
              <a:t>            {</a:t>
            </a:r>
            <a:br>
              <a:rPr lang="en-US" dirty="0">
                <a:solidFill>
                  <a:srgbClr val="383838"/>
                </a:solidFill>
              </a:rPr>
            </a:br>
            <a:r>
              <a:rPr lang="en-US" dirty="0">
                <a:solidFill>
                  <a:srgbClr val="383838"/>
                </a:solidFill>
              </a:rPr>
              <a:t>                </a:t>
            </a:r>
            <a:r>
              <a:rPr lang="en-US" dirty="0">
                <a:solidFill>
                  <a:srgbClr val="0088AB"/>
                </a:solidFill>
              </a:rPr>
              <a:t>database </a:t>
            </a:r>
            <a:r>
              <a:rPr lang="en-US" dirty="0">
                <a:solidFill>
                  <a:schemeClr val="bg1"/>
                </a:solidFill>
              </a:rPr>
              <a:t>=</a:t>
            </a:r>
            <a:r>
              <a:rPr lang="en-US" dirty="0"/>
              <a:t> </a:t>
            </a:r>
            <a:r>
              <a:rPr lang="en-US" dirty="0">
                <a:solidFill>
                  <a:srgbClr val="0F54D6"/>
                </a:solidFill>
              </a:rPr>
              <a:t>new </a:t>
            </a:r>
            <a:r>
              <a:rPr lang="en-US" dirty="0">
                <a:solidFill>
                  <a:srgbClr val="6B2FBA"/>
                </a:solidFill>
              </a:rPr>
              <a:t>Database</a:t>
            </a:r>
            <a:r>
              <a:rPr lang="en-US" dirty="0">
                <a:solidFill>
                  <a:srgbClr val="383838"/>
                </a:solidFill>
              </a:rPr>
              <a:t>(</a:t>
            </a:r>
            <a:r>
              <a:rPr lang="en-US" dirty="0" err="1">
                <a:solidFill>
                  <a:srgbClr val="6B2FBA"/>
                </a:solidFill>
              </a:rPr>
              <a:t>Path</a:t>
            </a:r>
            <a:r>
              <a:rPr lang="en-US" dirty="0" err="1">
                <a:solidFill>
                  <a:srgbClr val="383838"/>
                </a:solidFill>
              </a:rPr>
              <a:t>.</a:t>
            </a:r>
            <a:r>
              <a:rPr lang="en-US" dirty="0" err="1">
                <a:solidFill>
                  <a:srgbClr val="00855F"/>
                </a:solidFill>
              </a:rPr>
              <a:t>Combine</a:t>
            </a:r>
            <a:r>
              <a:rPr lang="en-US" dirty="0">
                <a:solidFill>
                  <a:srgbClr val="383838"/>
                </a:solidFill>
              </a:rPr>
              <a:t>(</a:t>
            </a:r>
          </a:p>
          <a:p>
            <a:r>
              <a:rPr lang="en-US" dirty="0">
                <a:solidFill>
                  <a:srgbClr val="6B2FBA"/>
                </a:solidFill>
              </a:rPr>
              <a:t>			</a:t>
            </a:r>
            <a:r>
              <a:rPr lang="en-US" dirty="0" err="1">
                <a:solidFill>
                  <a:srgbClr val="6B2FBA"/>
                </a:solidFill>
              </a:rPr>
              <a:t>Environment</a:t>
            </a:r>
            <a:r>
              <a:rPr lang="en-US" dirty="0" err="1">
                <a:solidFill>
                  <a:srgbClr val="383838"/>
                </a:solidFill>
              </a:rPr>
              <a:t>.</a:t>
            </a:r>
            <a:r>
              <a:rPr lang="en-US" dirty="0" err="1">
                <a:solidFill>
                  <a:srgbClr val="00855F"/>
                </a:solidFill>
              </a:rPr>
              <a:t>GetFolderPath</a:t>
            </a:r>
            <a:r>
              <a:rPr lang="en-US" dirty="0">
                <a:solidFill>
                  <a:srgbClr val="383838"/>
                </a:solidFill>
              </a:rPr>
              <a:t>(</a:t>
            </a:r>
          </a:p>
          <a:p>
            <a:r>
              <a:rPr lang="en-US" dirty="0">
                <a:solidFill>
                  <a:srgbClr val="6B2FBA"/>
                </a:solidFill>
              </a:rPr>
              <a:t>			</a:t>
            </a:r>
            <a:r>
              <a:rPr lang="en-US" dirty="0" err="1">
                <a:solidFill>
                  <a:srgbClr val="6B2FBA"/>
                </a:solidFill>
              </a:rPr>
              <a:t>Environment</a:t>
            </a:r>
            <a:r>
              <a:rPr lang="en-US" dirty="0" err="1">
                <a:solidFill>
                  <a:srgbClr val="383838"/>
                </a:solidFill>
              </a:rPr>
              <a:t>.</a:t>
            </a:r>
            <a:r>
              <a:rPr lang="en-US" dirty="0" err="1">
                <a:solidFill>
                  <a:srgbClr val="300073"/>
                </a:solidFill>
              </a:rPr>
              <a:t>SpecialFolder</a:t>
            </a:r>
            <a:r>
              <a:rPr lang="en-US" dirty="0" err="1">
                <a:solidFill>
                  <a:srgbClr val="383838"/>
                </a:solidFill>
              </a:rPr>
              <a:t>.</a:t>
            </a:r>
            <a:r>
              <a:rPr lang="en-US" b="1" dirty="0" err="1">
                <a:solidFill>
                  <a:srgbClr val="0088AB"/>
                </a:solidFill>
              </a:rPr>
              <a:t>LocalApplicationData</a:t>
            </a:r>
            <a:r>
              <a:rPr lang="en-US" dirty="0">
                <a:solidFill>
                  <a:srgbClr val="383838"/>
                </a:solidFill>
              </a:rPr>
              <a:t>), </a:t>
            </a:r>
          </a:p>
          <a:p>
            <a:r>
              <a:rPr lang="en-US" dirty="0">
                <a:solidFill>
                  <a:srgbClr val="383838"/>
                </a:solidFill>
              </a:rPr>
              <a:t>			</a:t>
            </a:r>
            <a:r>
              <a:rPr lang="en-US" dirty="0">
                <a:solidFill>
                  <a:srgbClr val="9C5800"/>
                </a:solidFill>
              </a:rPr>
              <a:t>”</a:t>
            </a:r>
            <a:r>
              <a:rPr lang="en-US" dirty="0" err="1">
                <a:solidFill>
                  <a:srgbClr val="9C5800"/>
                </a:solidFill>
              </a:rPr>
              <a:t>SongInfo.db</a:t>
            </a:r>
            <a:r>
              <a:rPr lang="en-US" dirty="0">
                <a:solidFill>
                  <a:srgbClr val="9C5800"/>
                </a:solidFill>
              </a:rPr>
              <a:t>"</a:t>
            </a:r>
            <a:r>
              <a:rPr lang="en-US" dirty="0">
                <a:solidFill>
                  <a:srgbClr val="383838"/>
                </a:solidFill>
              </a:rPr>
              <a:t>));</a:t>
            </a:r>
            <a:br>
              <a:rPr lang="en-US" dirty="0">
                <a:solidFill>
                  <a:srgbClr val="383838"/>
                </a:solidFill>
              </a:rPr>
            </a:br>
            <a:r>
              <a:rPr lang="en-US" dirty="0">
                <a:solidFill>
                  <a:srgbClr val="383838"/>
                </a:solidFill>
              </a:rPr>
              <a:t>            }</a:t>
            </a:r>
            <a:br>
              <a:rPr lang="en-US" dirty="0">
                <a:solidFill>
                  <a:srgbClr val="383838"/>
                </a:solidFill>
              </a:rPr>
            </a:br>
            <a:r>
              <a:rPr lang="en-US" dirty="0">
                <a:solidFill>
                  <a:srgbClr val="383838"/>
                </a:solidFill>
              </a:rPr>
              <a:t>            </a:t>
            </a:r>
            <a:r>
              <a:rPr lang="en-US" dirty="0">
                <a:solidFill>
                  <a:srgbClr val="0F54D6"/>
                </a:solidFill>
              </a:rPr>
              <a:t>return </a:t>
            </a:r>
            <a:r>
              <a:rPr lang="en-US" dirty="0">
                <a:solidFill>
                  <a:srgbClr val="0088AB"/>
                </a:solidFill>
              </a:rPr>
              <a:t>database</a:t>
            </a:r>
            <a:r>
              <a:rPr lang="en-US" dirty="0">
                <a:solidFill>
                  <a:srgbClr val="383838"/>
                </a:solidFill>
              </a:rPr>
              <a:t>;</a:t>
            </a:r>
            <a:br>
              <a:rPr lang="en-US" dirty="0">
                <a:solidFill>
                  <a:srgbClr val="383838"/>
                </a:solidFill>
              </a:rPr>
            </a:br>
            <a:r>
              <a:rPr lang="en-US" dirty="0">
                <a:solidFill>
                  <a:srgbClr val="383838"/>
                </a:solidFill>
              </a:rPr>
              <a:t>        }</a:t>
            </a:r>
            <a:br>
              <a:rPr lang="en-US" dirty="0">
                <a:solidFill>
                  <a:srgbClr val="383838"/>
                </a:solidFill>
              </a:rPr>
            </a:br>
            <a:r>
              <a:rPr lang="en-US" dirty="0">
                <a:solidFill>
                  <a:srgbClr val="383838"/>
                </a:solidFill>
              </a:rPr>
              <a:t>    </a:t>
            </a:r>
            <a:r>
              <a:rPr lang="en-US" dirty="0">
                <a:solidFill>
                  <a:srgbClr val="000000"/>
                </a:solidFill>
              </a:rPr>
              <a:t>}</a:t>
            </a:r>
            <a:endParaRPr lang="en-US" dirty="0"/>
          </a:p>
        </p:txBody>
      </p:sp>
    </p:spTree>
    <p:extLst>
      <p:ext uri="{BB962C8B-B14F-4D97-AF65-F5344CB8AC3E}">
        <p14:creationId xmlns:p14="http://schemas.microsoft.com/office/powerpoint/2010/main" val="1669026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a:t>Xamarin</a:t>
            </a:r>
          </a:p>
        </p:txBody>
      </p:sp>
      <p:sp>
        <p:nvSpPr>
          <p:cNvPr id="3" name="Content Placeholder 2">
            <a:extLst>
              <a:ext uri="{FF2B5EF4-FFF2-40B4-BE49-F238E27FC236}">
                <a16:creationId xmlns:a16="http://schemas.microsoft.com/office/drawing/2014/main" id="{82EC2331-7FFF-FE4D-A335-4BBDAC5DDD2B}"/>
              </a:ext>
            </a:extLst>
          </p:cNvPr>
          <p:cNvSpPr>
            <a:spLocks noGrp="1"/>
          </p:cNvSpPr>
          <p:nvPr>
            <p:ph idx="1"/>
          </p:nvPr>
        </p:nvSpPr>
        <p:spPr/>
        <p:txBody>
          <a:bodyPr/>
          <a:lstStyle/>
          <a:p>
            <a:r>
              <a:rPr lang="en-US" dirty="0"/>
              <a:t>Enables developers to share an average of 90% of their application code across platforms</a:t>
            </a:r>
          </a:p>
          <a:p>
            <a:r>
              <a:rPr lang="en-US" dirty="0"/>
              <a:t>Achieve native performance, look, and feel on each platform.</a:t>
            </a:r>
          </a:p>
          <a:p>
            <a:r>
              <a:rPr lang="en-US" dirty="0"/>
              <a:t>Can be written on PC or Mac and compile into native application packages, such as an .</a:t>
            </a:r>
            <a:r>
              <a:rPr lang="en-US" dirty="0" err="1"/>
              <a:t>apk</a:t>
            </a:r>
            <a:r>
              <a:rPr lang="en-US" dirty="0"/>
              <a:t> file on Android, or an .</a:t>
            </a:r>
            <a:r>
              <a:rPr lang="en-US" dirty="0" err="1"/>
              <a:t>ipa</a:t>
            </a:r>
            <a:r>
              <a:rPr lang="en-US" dirty="0"/>
              <a:t> file on iOS.</a:t>
            </a:r>
          </a:p>
          <a:p>
            <a:r>
              <a:rPr lang="en-US" dirty="0"/>
              <a:t>Officially requires Win and or Mac for development (Mac is mandatory for iOS development) and Visual Studio or Visual Studio Mac. Rider is also an option, theoretically Android should be doable under Linux.</a:t>
            </a:r>
          </a:p>
        </p:txBody>
      </p:sp>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3</a:t>
            </a:fld>
            <a:endParaRPr lang="en-US" dirty="0"/>
          </a:p>
        </p:txBody>
      </p:sp>
    </p:spTree>
    <p:extLst>
      <p:ext uri="{BB962C8B-B14F-4D97-AF65-F5344CB8AC3E}">
        <p14:creationId xmlns:p14="http://schemas.microsoft.com/office/powerpoint/2010/main" val="3870540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A51E8-B1F5-FC45-8FF9-21AA43022857}"/>
              </a:ext>
            </a:extLst>
          </p:cNvPr>
          <p:cNvSpPr>
            <a:spLocks noGrp="1"/>
          </p:cNvSpPr>
          <p:nvPr>
            <p:ph type="title"/>
          </p:nvPr>
        </p:nvSpPr>
        <p:spPr/>
        <p:txBody>
          <a:bodyPr/>
          <a:lstStyle/>
          <a:p>
            <a:r>
              <a:rPr lang="en-US" dirty="0"/>
              <a:t>Xamarin – Style XAML views</a:t>
            </a:r>
          </a:p>
        </p:txBody>
      </p:sp>
      <p:sp>
        <p:nvSpPr>
          <p:cNvPr id="3" name="Content Placeholder 2">
            <a:extLst>
              <a:ext uri="{FF2B5EF4-FFF2-40B4-BE49-F238E27FC236}">
                <a16:creationId xmlns:a16="http://schemas.microsoft.com/office/drawing/2014/main" id="{CCEE78F8-5192-8A43-B294-135F04211106}"/>
              </a:ext>
            </a:extLst>
          </p:cNvPr>
          <p:cNvSpPr>
            <a:spLocks noGrp="1"/>
          </p:cNvSpPr>
          <p:nvPr>
            <p:ph idx="1"/>
          </p:nvPr>
        </p:nvSpPr>
        <p:spPr/>
        <p:txBody>
          <a:bodyPr/>
          <a:lstStyle/>
          <a:p>
            <a:r>
              <a:rPr lang="en-US" dirty="0"/>
              <a:t>Add styles in </a:t>
            </a:r>
            <a:r>
              <a:rPr lang="en-US" dirty="0" err="1"/>
              <a:t>App.Xaml</a:t>
            </a:r>
            <a:endParaRPr lang="en-US" dirty="0"/>
          </a:p>
        </p:txBody>
      </p:sp>
      <p:sp>
        <p:nvSpPr>
          <p:cNvPr id="4" name="Slide Number Placeholder 3">
            <a:extLst>
              <a:ext uri="{FF2B5EF4-FFF2-40B4-BE49-F238E27FC236}">
                <a16:creationId xmlns:a16="http://schemas.microsoft.com/office/drawing/2014/main" id="{C00D3AB3-A6CD-794B-AD2D-D0F123D5483A}"/>
              </a:ext>
            </a:extLst>
          </p:cNvPr>
          <p:cNvSpPr>
            <a:spLocks noGrp="1"/>
          </p:cNvSpPr>
          <p:nvPr>
            <p:ph type="sldNum" sz="quarter" idx="12"/>
          </p:nvPr>
        </p:nvSpPr>
        <p:spPr/>
        <p:txBody>
          <a:bodyPr/>
          <a:lstStyle/>
          <a:p>
            <a:fld id="{D57F1E4F-1CFF-5643-939E-02111984F565}" type="slidenum">
              <a:rPr lang="en-US" smtClean="0"/>
              <a:t>30</a:t>
            </a:fld>
            <a:endParaRPr lang="en-US" dirty="0"/>
          </a:p>
        </p:txBody>
      </p:sp>
      <p:sp>
        <p:nvSpPr>
          <p:cNvPr id="5" name="TextBox 4">
            <a:extLst>
              <a:ext uri="{FF2B5EF4-FFF2-40B4-BE49-F238E27FC236}">
                <a16:creationId xmlns:a16="http://schemas.microsoft.com/office/drawing/2014/main" id="{D69D2585-B073-8049-9073-DBB5215BCAAE}"/>
              </a:ext>
            </a:extLst>
          </p:cNvPr>
          <p:cNvSpPr txBox="1"/>
          <p:nvPr/>
        </p:nvSpPr>
        <p:spPr>
          <a:xfrm>
            <a:off x="5402374" y="1364188"/>
            <a:ext cx="6789626" cy="5493812"/>
          </a:xfrm>
          <a:prstGeom prst="rect">
            <a:avLst/>
          </a:prstGeom>
          <a:solidFill>
            <a:schemeClr val="accent6"/>
          </a:solidFill>
        </p:spPr>
        <p:txBody>
          <a:bodyPr wrap="square" rtlCol="0">
            <a:spAutoFit/>
          </a:bodyPr>
          <a:lstStyle/>
          <a:p>
            <a:r>
              <a:rPr lang="en-US" sz="1300" dirty="0"/>
              <a:t>&lt;</a:t>
            </a:r>
            <a:r>
              <a:rPr lang="en-US" sz="1300" dirty="0" err="1">
                <a:solidFill>
                  <a:srgbClr val="6B2FBA"/>
                </a:solidFill>
              </a:rPr>
              <a:t>Application</a:t>
            </a:r>
            <a:r>
              <a:rPr lang="en-US" sz="1300" dirty="0" err="1"/>
              <a:t>.</a:t>
            </a:r>
            <a:r>
              <a:rPr lang="en-US" sz="1300" dirty="0" err="1">
                <a:solidFill>
                  <a:srgbClr val="0088AB"/>
                </a:solidFill>
              </a:rPr>
              <a:t>Resources</a:t>
            </a:r>
            <a:r>
              <a:rPr lang="en-US" sz="1300" dirty="0"/>
              <a:t>&gt;</a:t>
            </a:r>
            <a:br>
              <a:rPr lang="en-US" sz="1300" dirty="0"/>
            </a:br>
            <a:r>
              <a:rPr lang="en-US" sz="1300" dirty="0"/>
              <a:t>    &lt;</a:t>
            </a:r>
            <a:r>
              <a:rPr lang="en-US" sz="1300" dirty="0">
                <a:solidFill>
                  <a:srgbClr val="300073"/>
                </a:solidFill>
              </a:rPr>
              <a:t>Thickness </a:t>
            </a:r>
            <a:r>
              <a:rPr lang="en-US" sz="1300" dirty="0" err="1">
                <a:solidFill>
                  <a:srgbClr val="0088AB"/>
                </a:solidFill>
              </a:rPr>
              <a:t>x</a:t>
            </a:r>
            <a:r>
              <a:rPr lang="en-US" sz="1300" dirty="0" err="1"/>
              <a:t>:</a:t>
            </a:r>
            <a:r>
              <a:rPr lang="en-US" sz="1300" dirty="0" err="1">
                <a:solidFill>
                  <a:srgbClr val="300073"/>
                </a:solidFill>
              </a:rPr>
              <a:t>Key</a:t>
            </a:r>
            <a:r>
              <a:rPr lang="en-US" sz="1300" dirty="0"/>
              <a:t>=</a:t>
            </a:r>
            <a:r>
              <a:rPr lang="en-US" sz="1300" dirty="0">
                <a:solidFill>
                  <a:srgbClr val="9C5800"/>
                </a:solidFill>
              </a:rPr>
              <a:t>"</a:t>
            </a:r>
            <a:r>
              <a:rPr lang="en-US" sz="1300" dirty="0" err="1">
                <a:solidFill>
                  <a:srgbClr val="9C5800"/>
                </a:solidFill>
              </a:rPr>
              <a:t>PageMargin</a:t>
            </a:r>
            <a:r>
              <a:rPr lang="en-US" sz="1300" dirty="0">
                <a:solidFill>
                  <a:srgbClr val="9C5800"/>
                </a:solidFill>
              </a:rPr>
              <a:t>"</a:t>
            </a:r>
            <a:r>
              <a:rPr lang="en-US" sz="1300" dirty="0"/>
              <a:t>&gt;20&lt;/</a:t>
            </a:r>
            <a:r>
              <a:rPr lang="en-US" sz="1300" dirty="0">
                <a:solidFill>
                  <a:srgbClr val="300073"/>
                </a:solidFill>
              </a:rPr>
              <a:t>Thickness</a:t>
            </a:r>
            <a:r>
              <a:rPr lang="en-US" sz="1300" dirty="0"/>
              <a:t>&gt;</a:t>
            </a:r>
            <a:br>
              <a:rPr lang="en-US" sz="1300" dirty="0"/>
            </a:br>
            <a:br>
              <a:rPr lang="en-US" sz="1300" dirty="0"/>
            </a:br>
            <a:r>
              <a:rPr lang="en-US" sz="1300" dirty="0"/>
              <a:t>    </a:t>
            </a:r>
            <a:r>
              <a:rPr lang="en-US" sz="1300" i="1" dirty="0">
                <a:solidFill>
                  <a:srgbClr val="217303"/>
                </a:solidFill>
              </a:rPr>
              <a:t>&lt;!-- Colors --&gt;</a:t>
            </a:r>
            <a:br>
              <a:rPr lang="en-US" sz="1300" dirty="0"/>
            </a:br>
            <a:r>
              <a:rPr lang="en-US" sz="1300" dirty="0"/>
              <a:t>    &lt;</a:t>
            </a:r>
            <a:r>
              <a:rPr lang="en-US" sz="1300" dirty="0">
                <a:solidFill>
                  <a:srgbClr val="300073"/>
                </a:solidFill>
              </a:rPr>
              <a:t>Color </a:t>
            </a:r>
            <a:r>
              <a:rPr lang="en-US" sz="1300" dirty="0" err="1">
                <a:solidFill>
                  <a:srgbClr val="0088AB"/>
                </a:solidFill>
              </a:rPr>
              <a:t>x</a:t>
            </a:r>
            <a:r>
              <a:rPr lang="en-US" sz="1300" dirty="0" err="1"/>
              <a:t>:</a:t>
            </a:r>
            <a:r>
              <a:rPr lang="en-US" sz="1300" dirty="0" err="1">
                <a:solidFill>
                  <a:srgbClr val="300073"/>
                </a:solidFill>
              </a:rPr>
              <a:t>Key</a:t>
            </a:r>
            <a:r>
              <a:rPr lang="en-US" sz="1300" dirty="0"/>
              <a:t>=</a:t>
            </a:r>
            <a:r>
              <a:rPr lang="en-US" sz="1300" dirty="0">
                <a:solidFill>
                  <a:srgbClr val="9C5800"/>
                </a:solidFill>
              </a:rPr>
              <a:t>"</a:t>
            </a:r>
            <a:r>
              <a:rPr lang="en-US" sz="1300" dirty="0" err="1">
                <a:solidFill>
                  <a:srgbClr val="9C5800"/>
                </a:solidFill>
              </a:rPr>
              <a:t>AppBackgroundColor</a:t>
            </a:r>
            <a:r>
              <a:rPr lang="en-US" sz="1300" dirty="0">
                <a:solidFill>
                  <a:srgbClr val="9C5800"/>
                </a:solidFill>
              </a:rPr>
              <a:t>"</a:t>
            </a:r>
            <a:r>
              <a:rPr lang="en-US" sz="1300" dirty="0"/>
              <a:t>&gt;</a:t>
            </a:r>
            <a:r>
              <a:rPr lang="en-US" sz="1300" dirty="0">
                <a:solidFill>
                  <a:srgbClr val="0088AB"/>
                </a:solidFill>
              </a:rPr>
              <a:t>WhiteSmoke</a:t>
            </a:r>
            <a:r>
              <a:rPr lang="en-US" sz="1300" dirty="0"/>
              <a:t>&lt;/</a:t>
            </a:r>
            <a:r>
              <a:rPr lang="en-US" sz="1300" dirty="0">
                <a:solidFill>
                  <a:srgbClr val="300073"/>
                </a:solidFill>
              </a:rPr>
              <a:t>Color</a:t>
            </a:r>
            <a:r>
              <a:rPr lang="en-US" sz="1300" dirty="0"/>
              <a:t>&gt;</a:t>
            </a:r>
            <a:br>
              <a:rPr lang="en-US" sz="1300" dirty="0"/>
            </a:br>
            <a:r>
              <a:rPr lang="en-US" sz="1300" dirty="0"/>
              <a:t>    &lt;</a:t>
            </a:r>
            <a:r>
              <a:rPr lang="en-US" sz="1300" dirty="0">
                <a:solidFill>
                  <a:srgbClr val="300073"/>
                </a:solidFill>
              </a:rPr>
              <a:t>Color </a:t>
            </a:r>
            <a:r>
              <a:rPr lang="en-US" sz="1300" dirty="0" err="1">
                <a:solidFill>
                  <a:srgbClr val="0088AB"/>
                </a:solidFill>
              </a:rPr>
              <a:t>x</a:t>
            </a:r>
            <a:r>
              <a:rPr lang="en-US" sz="1300" dirty="0" err="1"/>
              <a:t>:</a:t>
            </a:r>
            <a:r>
              <a:rPr lang="en-US" sz="1300" dirty="0" err="1">
                <a:solidFill>
                  <a:srgbClr val="300073"/>
                </a:solidFill>
              </a:rPr>
              <a:t>Key</a:t>
            </a:r>
            <a:r>
              <a:rPr lang="en-US" sz="1300" dirty="0"/>
              <a:t>=</a:t>
            </a:r>
            <a:r>
              <a:rPr lang="en-US" sz="1300" dirty="0">
                <a:solidFill>
                  <a:srgbClr val="9C5800"/>
                </a:solidFill>
              </a:rPr>
              <a:t>"</a:t>
            </a:r>
            <a:r>
              <a:rPr lang="en-US" sz="1300" dirty="0" err="1">
                <a:solidFill>
                  <a:srgbClr val="9C5800"/>
                </a:solidFill>
              </a:rPr>
              <a:t>iOSNavigationBarColor</a:t>
            </a:r>
            <a:r>
              <a:rPr lang="en-US" sz="1300" dirty="0">
                <a:solidFill>
                  <a:srgbClr val="9C5800"/>
                </a:solidFill>
              </a:rPr>
              <a:t>"</a:t>
            </a:r>
            <a:r>
              <a:rPr lang="en-US" sz="1300" dirty="0"/>
              <a:t>&gt;</a:t>
            </a:r>
            <a:r>
              <a:rPr lang="en-US" sz="1300" dirty="0">
                <a:solidFill>
                  <a:srgbClr val="0088AB"/>
                </a:solidFill>
              </a:rPr>
              <a:t>WhiteSmoke</a:t>
            </a:r>
            <a:r>
              <a:rPr lang="en-US" sz="1300" dirty="0"/>
              <a:t>&lt;/</a:t>
            </a:r>
            <a:r>
              <a:rPr lang="en-US" sz="1300" dirty="0">
                <a:solidFill>
                  <a:srgbClr val="300073"/>
                </a:solidFill>
              </a:rPr>
              <a:t>Color</a:t>
            </a:r>
            <a:r>
              <a:rPr lang="en-US" sz="1300" dirty="0"/>
              <a:t>&gt;</a:t>
            </a:r>
            <a:br>
              <a:rPr lang="en-US" sz="1300" dirty="0"/>
            </a:br>
            <a:r>
              <a:rPr lang="en-US" sz="1300" dirty="0"/>
              <a:t>    &lt;</a:t>
            </a:r>
            <a:r>
              <a:rPr lang="en-US" sz="1300" dirty="0">
                <a:solidFill>
                  <a:srgbClr val="300073"/>
                </a:solidFill>
              </a:rPr>
              <a:t>Color </a:t>
            </a:r>
            <a:r>
              <a:rPr lang="en-US" sz="1300" dirty="0" err="1">
                <a:solidFill>
                  <a:srgbClr val="0088AB"/>
                </a:solidFill>
              </a:rPr>
              <a:t>x</a:t>
            </a:r>
            <a:r>
              <a:rPr lang="en-US" sz="1300" dirty="0" err="1"/>
              <a:t>:</a:t>
            </a:r>
            <a:r>
              <a:rPr lang="en-US" sz="1300" dirty="0" err="1">
                <a:solidFill>
                  <a:srgbClr val="300073"/>
                </a:solidFill>
              </a:rPr>
              <a:t>Key</a:t>
            </a:r>
            <a:r>
              <a:rPr lang="en-US" sz="1300" dirty="0"/>
              <a:t>=</a:t>
            </a:r>
            <a:r>
              <a:rPr lang="en-US" sz="1300" dirty="0">
                <a:solidFill>
                  <a:srgbClr val="9C5800"/>
                </a:solidFill>
              </a:rPr>
              <a:t>"</a:t>
            </a:r>
            <a:r>
              <a:rPr lang="en-US" sz="1300" dirty="0" err="1">
                <a:solidFill>
                  <a:srgbClr val="9C5800"/>
                </a:solidFill>
              </a:rPr>
              <a:t>AndroidNavigationBarColor</a:t>
            </a:r>
            <a:r>
              <a:rPr lang="en-US" sz="1300" dirty="0">
                <a:solidFill>
                  <a:srgbClr val="9C5800"/>
                </a:solidFill>
              </a:rPr>
              <a:t>"</a:t>
            </a:r>
            <a:r>
              <a:rPr lang="en-US" sz="1300" dirty="0"/>
              <a:t>&gt;#2196F3&lt;/</a:t>
            </a:r>
            <a:r>
              <a:rPr lang="en-US" sz="1300" dirty="0">
                <a:solidFill>
                  <a:srgbClr val="300073"/>
                </a:solidFill>
              </a:rPr>
              <a:t>Color</a:t>
            </a:r>
            <a:r>
              <a:rPr lang="en-US" sz="1300" dirty="0"/>
              <a:t>&gt;</a:t>
            </a:r>
            <a:br>
              <a:rPr lang="en-US" sz="1300" dirty="0"/>
            </a:br>
            <a:r>
              <a:rPr lang="en-US" sz="1300" dirty="0"/>
              <a:t>    &lt;</a:t>
            </a:r>
            <a:r>
              <a:rPr lang="en-US" sz="1300" dirty="0">
                <a:solidFill>
                  <a:srgbClr val="300073"/>
                </a:solidFill>
              </a:rPr>
              <a:t>Color </a:t>
            </a:r>
            <a:r>
              <a:rPr lang="en-US" sz="1300" dirty="0" err="1">
                <a:solidFill>
                  <a:srgbClr val="0088AB"/>
                </a:solidFill>
              </a:rPr>
              <a:t>x</a:t>
            </a:r>
            <a:r>
              <a:rPr lang="en-US" sz="1300" dirty="0" err="1"/>
              <a:t>:</a:t>
            </a:r>
            <a:r>
              <a:rPr lang="en-US" sz="1300" dirty="0" err="1">
                <a:solidFill>
                  <a:srgbClr val="300073"/>
                </a:solidFill>
              </a:rPr>
              <a:t>Key</a:t>
            </a:r>
            <a:r>
              <a:rPr lang="en-US" sz="1300" dirty="0"/>
              <a:t>=</a:t>
            </a:r>
            <a:r>
              <a:rPr lang="en-US" sz="1300" dirty="0">
                <a:solidFill>
                  <a:srgbClr val="9C5800"/>
                </a:solidFill>
              </a:rPr>
              <a:t>"</a:t>
            </a:r>
            <a:r>
              <a:rPr lang="en-US" sz="1300" dirty="0" err="1">
                <a:solidFill>
                  <a:srgbClr val="9C5800"/>
                </a:solidFill>
              </a:rPr>
              <a:t>iOSNavigationBarTextColor</a:t>
            </a:r>
            <a:r>
              <a:rPr lang="en-US" sz="1300" dirty="0">
                <a:solidFill>
                  <a:srgbClr val="9C5800"/>
                </a:solidFill>
              </a:rPr>
              <a:t>"</a:t>
            </a:r>
            <a:r>
              <a:rPr lang="en-US" sz="1300" dirty="0"/>
              <a:t>&gt;</a:t>
            </a:r>
            <a:r>
              <a:rPr lang="en-US" sz="1300" dirty="0">
                <a:solidFill>
                  <a:srgbClr val="0088AB"/>
                </a:solidFill>
              </a:rPr>
              <a:t>Black</a:t>
            </a:r>
            <a:r>
              <a:rPr lang="en-US" sz="1300" dirty="0"/>
              <a:t>&lt;/</a:t>
            </a:r>
            <a:r>
              <a:rPr lang="en-US" sz="1300" dirty="0">
                <a:solidFill>
                  <a:srgbClr val="300073"/>
                </a:solidFill>
              </a:rPr>
              <a:t>Color</a:t>
            </a:r>
            <a:r>
              <a:rPr lang="en-US" sz="1300" dirty="0"/>
              <a:t>&gt;</a:t>
            </a:r>
            <a:br>
              <a:rPr lang="en-US" sz="1300" dirty="0"/>
            </a:br>
            <a:r>
              <a:rPr lang="en-US" sz="1300" dirty="0"/>
              <a:t>    &lt;</a:t>
            </a:r>
            <a:r>
              <a:rPr lang="en-US" sz="1300" dirty="0">
                <a:solidFill>
                  <a:srgbClr val="300073"/>
                </a:solidFill>
              </a:rPr>
              <a:t>Color </a:t>
            </a:r>
            <a:r>
              <a:rPr lang="en-US" sz="1300" dirty="0" err="1">
                <a:solidFill>
                  <a:srgbClr val="0088AB"/>
                </a:solidFill>
              </a:rPr>
              <a:t>x</a:t>
            </a:r>
            <a:r>
              <a:rPr lang="en-US" sz="1300" dirty="0" err="1"/>
              <a:t>:</a:t>
            </a:r>
            <a:r>
              <a:rPr lang="en-US" sz="1300" dirty="0" err="1">
                <a:solidFill>
                  <a:srgbClr val="300073"/>
                </a:solidFill>
              </a:rPr>
              <a:t>Key</a:t>
            </a:r>
            <a:r>
              <a:rPr lang="en-US" sz="1300" dirty="0"/>
              <a:t>=</a:t>
            </a:r>
            <a:r>
              <a:rPr lang="en-US" sz="1300" dirty="0">
                <a:solidFill>
                  <a:srgbClr val="9C5800"/>
                </a:solidFill>
              </a:rPr>
              <a:t>"</a:t>
            </a:r>
            <a:r>
              <a:rPr lang="en-US" sz="1300" dirty="0" err="1">
                <a:solidFill>
                  <a:srgbClr val="9C5800"/>
                </a:solidFill>
              </a:rPr>
              <a:t>AndroidNavigationBarTextColor</a:t>
            </a:r>
            <a:r>
              <a:rPr lang="en-US" sz="1300" dirty="0">
                <a:solidFill>
                  <a:srgbClr val="9C5800"/>
                </a:solidFill>
              </a:rPr>
              <a:t>"</a:t>
            </a:r>
            <a:r>
              <a:rPr lang="en-US" sz="1300" dirty="0"/>
              <a:t>&gt;</a:t>
            </a:r>
            <a:r>
              <a:rPr lang="en-US" sz="1300" dirty="0">
                <a:solidFill>
                  <a:srgbClr val="0088AB"/>
                </a:solidFill>
              </a:rPr>
              <a:t>White</a:t>
            </a:r>
            <a:r>
              <a:rPr lang="en-US" sz="1300" dirty="0"/>
              <a:t>&lt;/</a:t>
            </a:r>
            <a:r>
              <a:rPr lang="en-US" sz="1300" dirty="0">
                <a:solidFill>
                  <a:srgbClr val="300073"/>
                </a:solidFill>
              </a:rPr>
              <a:t>Color</a:t>
            </a:r>
            <a:r>
              <a:rPr lang="en-US" sz="1300" dirty="0"/>
              <a:t>&gt;</a:t>
            </a:r>
            <a:br>
              <a:rPr lang="en-US" sz="1300" dirty="0"/>
            </a:br>
            <a:br>
              <a:rPr lang="en-US" sz="1300" dirty="0"/>
            </a:br>
            <a:r>
              <a:rPr lang="en-US" sz="1300" dirty="0"/>
              <a:t>    </a:t>
            </a:r>
            <a:r>
              <a:rPr lang="en-US" sz="1300" i="1" dirty="0">
                <a:solidFill>
                  <a:srgbClr val="217303"/>
                </a:solidFill>
              </a:rPr>
              <a:t>&lt;!-- Implicit styles --&gt;</a:t>
            </a:r>
            <a:br>
              <a:rPr lang="en-US" sz="1300" dirty="0"/>
            </a:br>
            <a:r>
              <a:rPr lang="en-US" sz="1300" dirty="0"/>
              <a:t>    &lt;</a:t>
            </a:r>
            <a:r>
              <a:rPr lang="en-US" sz="1300" dirty="0">
                <a:solidFill>
                  <a:srgbClr val="6B2FBA"/>
                </a:solidFill>
              </a:rPr>
              <a:t>Style </a:t>
            </a:r>
            <a:r>
              <a:rPr lang="en-US" sz="1300" dirty="0" err="1">
                <a:solidFill>
                  <a:srgbClr val="0088AB"/>
                </a:solidFill>
              </a:rPr>
              <a:t>TargetType</a:t>
            </a:r>
            <a:r>
              <a:rPr lang="en-US" sz="1300" dirty="0"/>
              <a:t>="{</a:t>
            </a:r>
            <a:r>
              <a:rPr lang="en-US" sz="1300" dirty="0" err="1">
                <a:solidFill>
                  <a:srgbClr val="0088AB"/>
                </a:solidFill>
              </a:rPr>
              <a:t>x</a:t>
            </a:r>
            <a:r>
              <a:rPr lang="en-US" sz="1300" dirty="0" err="1"/>
              <a:t>:</a:t>
            </a:r>
            <a:r>
              <a:rPr lang="en-US" sz="1300" dirty="0" err="1">
                <a:solidFill>
                  <a:srgbClr val="6B2FBA"/>
                </a:solidFill>
              </a:rPr>
              <a:t>Type</a:t>
            </a:r>
            <a:r>
              <a:rPr lang="en-US" sz="1300" dirty="0">
                <a:solidFill>
                  <a:srgbClr val="6B2FBA"/>
                </a:solidFill>
              </a:rPr>
              <a:t> </a:t>
            </a:r>
            <a:r>
              <a:rPr lang="en-US" sz="1300" dirty="0" err="1">
                <a:solidFill>
                  <a:srgbClr val="6B2FBA"/>
                </a:solidFill>
              </a:rPr>
              <a:t>NavigationPage</a:t>
            </a:r>
            <a:r>
              <a:rPr lang="en-US" sz="1300" dirty="0"/>
              <a:t>}"&gt;</a:t>
            </a:r>
            <a:br>
              <a:rPr lang="en-US" sz="1300" dirty="0"/>
            </a:br>
            <a:r>
              <a:rPr lang="en-US" sz="1300" dirty="0"/>
              <a:t>        &lt;</a:t>
            </a:r>
            <a:r>
              <a:rPr lang="en-US" sz="1300" dirty="0">
                <a:solidFill>
                  <a:srgbClr val="6B2FBA"/>
                </a:solidFill>
              </a:rPr>
              <a:t>Setter </a:t>
            </a:r>
            <a:r>
              <a:rPr lang="en-US" sz="1300" dirty="0">
                <a:solidFill>
                  <a:srgbClr val="0088AB"/>
                </a:solidFill>
              </a:rPr>
              <a:t>Property</a:t>
            </a:r>
            <a:r>
              <a:rPr lang="en-US" sz="1300" dirty="0"/>
              <a:t>="</a:t>
            </a:r>
            <a:r>
              <a:rPr lang="en-US" sz="1300" dirty="0" err="1">
                <a:solidFill>
                  <a:srgbClr val="0088AB"/>
                </a:solidFill>
              </a:rPr>
              <a:t>BarBackgroundColor</a:t>
            </a:r>
            <a:r>
              <a:rPr lang="en-US" sz="1300" dirty="0"/>
              <a:t>"</a:t>
            </a:r>
            <a:br>
              <a:rPr lang="en-US" sz="1300" dirty="0"/>
            </a:br>
            <a:r>
              <a:rPr lang="en-US" sz="1300" dirty="0"/>
              <a:t>                </a:t>
            </a:r>
            <a:r>
              <a:rPr lang="en-US" sz="1300" dirty="0">
                <a:solidFill>
                  <a:srgbClr val="0088AB"/>
                </a:solidFill>
              </a:rPr>
              <a:t>Value</a:t>
            </a:r>
            <a:r>
              <a:rPr lang="en-US" sz="1300" dirty="0"/>
              <a:t>="{</a:t>
            </a:r>
            <a:r>
              <a:rPr lang="en-US" sz="1300" dirty="0" err="1">
                <a:solidFill>
                  <a:srgbClr val="6B2FBA"/>
                </a:solidFill>
              </a:rPr>
              <a:t>OnPlatform</a:t>
            </a:r>
            <a:r>
              <a:rPr lang="en-US" sz="1300" dirty="0">
                <a:solidFill>
                  <a:srgbClr val="6B2FBA"/>
                </a:solidFill>
              </a:rPr>
              <a:t> </a:t>
            </a:r>
            <a:r>
              <a:rPr lang="en-US" sz="1300" dirty="0">
                <a:solidFill>
                  <a:srgbClr val="0088AB"/>
                </a:solidFill>
              </a:rPr>
              <a:t>iOS</a:t>
            </a:r>
            <a:r>
              <a:rPr lang="en-US" sz="1300" dirty="0"/>
              <a:t>={</a:t>
            </a:r>
            <a:r>
              <a:rPr lang="en-US" sz="1300" dirty="0" err="1">
                <a:solidFill>
                  <a:srgbClr val="6B2FBA"/>
                </a:solidFill>
              </a:rPr>
              <a:t>StaticResource</a:t>
            </a:r>
            <a:r>
              <a:rPr lang="en-US" sz="1300" dirty="0">
                <a:solidFill>
                  <a:srgbClr val="6B2FBA"/>
                </a:solidFill>
              </a:rPr>
              <a:t> </a:t>
            </a:r>
            <a:r>
              <a:rPr lang="en-US" sz="1300" dirty="0" err="1">
                <a:solidFill>
                  <a:srgbClr val="0088AB"/>
                </a:solidFill>
              </a:rPr>
              <a:t>iOSNavigationBarColor</a:t>
            </a:r>
            <a:r>
              <a:rPr lang="en-US" sz="1300" dirty="0"/>
              <a:t>},</a:t>
            </a:r>
            <a:br>
              <a:rPr lang="en-US" sz="1300" dirty="0"/>
            </a:br>
            <a:r>
              <a:rPr lang="en-US" sz="1300" dirty="0"/>
              <a:t>                                   </a:t>
            </a:r>
            <a:r>
              <a:rPr lang="en-US" sz="1300" dirty="0">
                <a:solidFill>
                  <a:srgbClr val="0088AB"/>
                </a:solidFill>
              </a:rPr>
              <a:t>Android</a:t>
            </a:r>
            <a:r>
              <a:rPr lang="en-US" sz="1300" dirty="0"/>
              <a:t>={</a:t>
            </a:r>
            <a:r>
              <a:rPr lang="en-US" sz="1300" dirty="0" err="1">
                <a:solidFill>
                  <a:srgbClr val="6B2FBA"/>
                </a:solidFill>
              </a:rPr>
              <a:t>StaticResource</a:t>
            </a:r>
            <a:r>
              <a:rPr lang="en-US" sz="1300" dirty="0">
                <a:solidFill>
                  <a:srgbClr val="6B2FBA"/>
                </a:solidFill>
              </a:rPr>
              <a:t> </a:t>
            </a:r>
            <a:r>
              <a:rPr lang="en-US" sz="1300" dirty="0" err="1">
                <a:solidFill>
                  <a:srgbClr val="0088AB"/>
                </a:solidFill>
              </a:rPr>
              <a:t>AndroidNavigationBarColor</a:t>
            </a:r>
            <a:r>
              <a:rPr lang="en-US" sz="1300" dirty="0"/>
              <a:t>}}" /&gt;</a:t>
            </a:r>
            <a:br>
              <a:rPr lang="en-US" sz="1300" dirty="0"/>
            </a:br>
            <a:r>
              <a:rPr lang="en-US" sz="1300" dirty="0"/>
              <a:t>        &lt;</a:t>
            </a:r>
            <a:r>
              <a:rPr lang="en-US" sz="1300" dirty="0">
                <a:solidFill>
                  <a:srgbClr val="6B2FBA"/>
                </a:solidFill>
              </a:rPr>
              <a:t>Setter </a:t>
            </a:r>
            <a:r>
              <a:rPr lang="en-US" sz="1300" dirty="0">
                <a:solidFill>
                  <a:srgbClr val="0088AB"/>
                </a:solidFill>
              </a:rPr>
              <a:t>Property</a:t>
            </a:r>
            <a:r>
              <a:rPr lang="en-US" sz="1300" dirty="0"/>
              <a:t>="</a:t>
            </a:r>
            <a:r>
              <a:rPr lang="en-US" sz="1300" dirty="0" err="1">
                <a:solidFill>
                  <a:srgbClr val="0088AB"/>
                </a:solidFill>
              </a:rPr>
              <a:t>BarTextColor</a:t>
            </a:r>
            <a:r>
              <a:rPr lang="en-US" sz="1300" dirty="0"/>
              <a:t>"</a:t>
            </a:r>
            <a:br>
              <a:rPr lang="en-US" sz="1300" dirty="0"/>
            </a:br>
            <a:r>
              <a:rPr lang="en-US" sz="1300" dirty="0"/>
              <a:t>                </a:t>
            </a:r>
            <a:r>
              <a:rPr lang="en-US" sz="1300" dirty="0">
                <a:solidFill>
                  <a:srgbClr val="0088AB"/>
                </a:solidFill>
              </a:rPr>
              <a:t>Value</a:t>
            </a:r>
            <a:r>
              <a:rPr lang="en-US" sz="1300" dirty="0"/>
              <a:t>="{</a:t>
            </a:r>
            <a:r>
              <a:rPr lang="en-US" sz="1300" dirty="0" err="1">
                <a:solidFill>
                  <a:srgbClr val="6B2FBA"/>
                </a:solidFill>
              </a:rPr>
              <a:t>OnPlatform</a:t>
            </a:r>
            <a:r>
              <a:rPr lang="en-US" sz="1300" dirty="0">
                <a:solidFill>
                  <a:srgbClr val="6B2FBA"/>
                </a:solidFill>
              </a:rPr>
              <a:t> </a:t>
            </a:r>
            <a:r>
              <a:rPr lang="en-US" sz="1300" dirty="0">
                <a:solidFill>
                  <a:srgbClr val="0088AB"/>
                </a:solidFill>
              </a:rPr>
              <a:t>iOS</a:t>
            </a:r>
            <a:r>
              <a:rPr lang="en-US" sz="1300" dirty="0"/>
              <a:t>={</a:t>
            </a:r>
            <a:r>
              <a:rPr lang="en-US" sz="1300" dirty="0" err="1">
                <a:solidFill>
                  <a:srgbClr val="6B2FBA"/>
                </a:solidFill>
              </a:rPr>
              <a:t>StaticResource</a:t>
            </a:r>
            <a:r>
              <a:rPr lang="en-US" sz="1300" dirty="0">
                <a:solidFill>
                  <a:srgbClr val="6B2FBA"/>
                </a:solidFill>
              </a:rPr>
              <a:t> </a:t>
            </a:r>
            <a:r>
              <a:rPr lang="en-US" sz="1300" dirty="0" err="1">
                <a:solidFill>
                  <a:srgbClr val="0088AB"/>
                </a:solidFill>
              </a:rPr>
              <a:t>iOSNavigationBarTextColor</a:t>
            </a:r>
            <a:r>
              <a:rPr lang="en-US" sz="1300" dirty="0"/>
              <a:t>},</a:t>
            </a:r>
            <a:br>
              <a:rPr lang="en-US" sz="1300" dirty="0"/>
            </a:br>
            <a:r>
              <a:rPr lang="en-US" sz="1300" dirty="0"/>
              <a:t>                                   </a:t>
            </a:r>
            <a:r>
              <a:rPr lang="en-US" sz="1300" dirty="0">
                <a:solidFill>
                  <a:srgbClr val="0088AB"/>
                </a:solidFill>
              </a:rPr>
              <a:t>Android</a:t>
            </a:r>
            <a:r>
              <a:rPr lang="en-US" sz="1300" dirty="0"/>
              <a:t>={</a:t>
            </a:r>
            <a:r>
              <a:rPr lang="en-US" sz="1300" dirty="0" err="1">
                <a:solidFill>
                  <a:srgbClr val="6B2FBA"/>
                </a:solidFill>
              </a:rPr>
              <a:t>StaticResource</a:t>
            </a:r>
            <a:r>
              <a:rPr lang="en-US" sz="1300" dirty="0">
                <a:solidFill>
                  <a:srgbClr val="6B2FBA"/>
                </a:solidFill>
              </a:rPr>
              <a:t> </a:t>
            </a:r>
            <a:r>
              <a:rPr lang="en-US" sz="1300" dirty="0" err="1">
                <a:solidFill>
                  <a:srgbClr val="0088AB"/>
                </a:solidFill>
              </a:rPr>
              <a:t>AndroidNavigationBarTextColor</a:t>
            </a:r>
            <a:r>
              <a:rPr lang="en-US" sz="1300" dirty="0"/>
              <a:t>}}" /&gt;           </a:t>
            </a:r>
            <a:br>
              <a:rPr lang="en-US" sz="1300" dirty="0"/>
            </a:br>
            <a:r>
              <a:rPr lang="en-US" sz="1300" dirty="0"/>
              <a:t>    &lt;/</a:t>
            </a:r>
            <a:r>
              <a:rPr lang="en-US" sz="1300" dirty="0">
                <a:solidFill>
                  <a:srgbClr val="6B2FBA"/>
                </a:solidFill>
              </a:rPr>
              <a:t>Style</a:t>
            </a:r>
            <a:r>
              <a:rPr lang="en-US" sz="1300" dirty="0"/>
              <a:t>&gt;</a:t>
            </a:r>
            <a:br>
              <a:rPr lang="en-US" sz="1300" dirty="0"/>
            </a:br>
            <a:br>
              <a:rPr lang="en-US" sz="1300" dirty="0"/>
            </a:br>
            <a:r>
              <a:rPr lang="en-US" sz="1300" dirty="0"/>
              <a:t>    &lt;</a:t>
            </a:r>
            <a:r>
              <a:rPr lang="en-US" sz="1300" dirty="0">
                <a:solidFill>
                  <a:srgbClr val="6B2FBA"/>
                </a:solidFill>
              </a:rPr>
              <a:t>Style </a:t>
            </a:r>
            <a:r>
              <a:rPr lang="en-US" sz="1300" dirty="0" err="1">
                <a:solidFill>
                  <a:srgbClr val="0088AB"/>
                </a:solidFill>
              </a:rPr>
              <a:t>TargetType</a:t>
            </a:r>
            <a:r>
              <a:rPr lang="en-US" sz="1300" dirty="0"/>
              <a:t>="{</a:t>
            </a:r>
            <a:r>
              <a:rPr lang="en-US" sz="1300" dirty="0" err="1">
                <a:solidFill>
                  <a:srgbClr val="0088AB"/>
                </a:solidFill>
              </a:rPr>
              <a:t>x</a:t>
            </a:r>
            <a:r>
              <a:rPr lang="en-US" sz="1300" dirty="0" err="1"/>
              <a:t>:</a:t>
            </a:r>
            <a:r>
              <a:rPr lang="en-US" sz="1300" dirty="0" err="1">
                <a:solidFill>
                  <a:srgbClr val="6B2FBA"/>
                </a:solidFill>
              </a:rPr>
              <a:t>Type</a:t>
            </a:r>
            <a:r>
              <a:rPr lang="en-US" sz="1300" dirty="0">
                <a:solidFill>
                  <a:srgbClr val="6B2FBA"/>
                </a:solidFill>
              </a:rPr>
              <a:t> </a:t>
            </a:r>
            <a:r>
              <a:rPr lang="en-US" sz="1300" dirty="0" err="1">
                <a:solidFill>
                  <a:srgbClr val="6B2FBA"/>
                </a:solidFill>
              </a:rPr>
              <a:t>ContentPage</a:t>
            </a:r>
            <a:r>
              <a:rPr lang="en-US" sz="1300" dirty="0"/>
              <a:t>}"</a:t>
            </a:r>
            <a:br>
              <a:rPr lang="en-US" sz="1300" dirty="0"/>
            </a:br>
            <a:r>
              <a:rPr lang="en-US" sz="1300" dirty="0"/>
              <a:t>           </a:t>
            </a:r>
            <a:r>
              <a:rPr lang="en-US" sz="1300" dirty="0" err="1">
                <a:solidFill>
                  <a:srgbClr val="0088AB"/>
                </a:solidFill>
              </a:rPr>
              <a:t>ApplyToDerivedTypes</a:t>
            </a:r>
            <a:r>
              <a:rPr lang="en-US" sz="1300" dirty="0"/>
              <a:t>="True"&gt;</a:t>
            </a:r>
            <a:br>
              <a:rPr lang="en-US" sz="1300" dirty="0"/>
            </a:br>
            <a:r>
              <a:rPr lang="en-US" sz="1300" dirty="0"/>
              <a:t>        &lt;</a:t>
            </a:r>
            <a:r>
              <a:rPr lang="en-US" sz="1300" dirty="0">
                <a:solidFill>
                  <a:srgbClr val="6B2FBA"/>
                </a:solidFill>
              </a:rPr>
              <a:t>Setter </a:t>
            </a:r>
            <a:r>
              <a:rPr lang="en-US" sz="1300" dirty="0">
                <a:solidFill>
                  <a:srgbClr val="0088AB"/>
                </a:solidFill>
              </a:rPr>
              <a:t>Property</a:t>
            </a:r>
            <a:r>
              <a:rPr lang="en-US" sz="1300" dirty="0"/>
              <a:t>="</a:t>
            </a:r>
            <a:r>
              <a:rPr lang="en-US" sz="1300" dirty="0" err="1">
                <a:solidFill>
                  <a:srgbClr val="0088AB"/>
                </a:solidFill>
              </a:rPr>
              <a:t>BackgroundColor</a:t>
            </a:r>
            <a:r>
              <a:rPr lang="en-US" sz="1300" dirty="0"/>
              <a:t>"</a:t>
            </a:r>
            <a:br>
              <a:rPr lang="en-US" sz="1300" dirty="0"/>
            </a:br>
            <a:r>
              <a:rPr lang="en-US" sz="1300" dirty="0"/>
              <a:t>                </a:t>
            </a:r>
            <a:r>
              <a:rPr lang="en-US" sz="1300" dirty="0">
                <a:solidFill>
                  <a:srgbClr val="0088AB"/>
                </a:solidFill>
              </a:rPr>
              <a:t>Value</a:t>
            </a:r>
            <a:r>
              <a:rPr lang="en-US" sz="1300" dirty="0"/>
              <a:t>="{</a:t>
            </a:r>
            <a:r>
              <a:rPr lang="en-US" sz="1300" dirty="0" err="1">
                <a:solidFill>
                  <a:srgbClr val="6B2FBA"/>
                </a:solidFill>
              </a:rPr>
              <a:t>StaticResource</a:t>
            </a:r>
            <a:r>
              <a:rPr lang="en-US" sz="1300" dirty="0">
                <a:solidFill>
                  <a:srgbClr val="6B2FBA"/>
                </a:solidFill>
              </a:rPr>
              <a:t> </a:t>
            </a:r>
            <a:r>
              <a:rPr lang="en-US" sz="1300" dirty="0" err="1">
                <a:solidFill>
                  <a:srgbClr val="0088AB"/>
                </a:solidFill>
              </a:rPr>
              <a:t>AppBackgroundColor</a:t>
            </a:r>
            <a:r>
              <a:rPr lang="en-US" sz="1300" dirty="0"/>
              <a:t>}" /&gt;</a:t>
            </a:r>
            <a:br>
              <a:rPr lang="en-US" sz="1300" dirty="0"/>
            </a:br>
            <a:r>
              <a:rPr lang="en-US" sz="1300" dirty="0"/>
              <a:t>    &lt;/</a:t>
            </a:r>
            <a:r>
              <a:rPr lang="en-US" sz="1300" dirty="0">
                <a:solidFill>
                  <a:srgbClr val="6B2FBA"/>
                </a:solidFill>
              </a:rPr>
              <a:t>Style</a:t>
            </a:r>
            <a:r>
              <a:rPr lang="en-US" sz="1300" dirty="0"/>
              <a:t>&gt;</a:t>
            </a:r>
            <a:br>
              <a:rPr lang="en-US" sz="1300" dirty="0"/>
            </a:br>
            <a:r>
              <a:rPr lang="en-US" sz="1300" dirty="0"/>
              <a:t>&lt;/</a:t>
            </a:r>
            <a:r>
              <a:rPr lang="en-US" sz="1300" dirty="0" err="1">
                <a:solidFill>
                  <a:srgbClr val="6B2FBA"/>
                </a:solidFill>
              </a:rPr>
              <a:t>Application</a:t>
            </a:r>
            <a:r>
              <a:rPr lang="en-US" sz="1300" dirty="0" err="1"/>
              <a:t>.</a:t>
            </a:r>
            <a:r>
              <a:rPr lang="en-US" sz="1300" dirty="0" err="1">
                <a:solidFill>
                  <a:srgbClr val="0088AB"/>
                </a:solidFill>
              </a:rPr>
              <a:t>Resources</a:t>
            </a:r>
            <a:r>
              <a:rPr lang="en-US" sz="1300" dirty="0"/>
              <a:t>&gt;</a:t>
            </a:r>
          </a:p>
        </p:txBody>
      </p:sp>
    </p:spTree>
    <p:extLst>
      <p:ext uri="{BB962C8B-B14F-4D97-AF65-F5344CB8AC3E}">
        <p14:creationId xmlns:p14="http://schemas.microsoft.com/office/powerpoint/2010/main" val="226604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A51E8-B1F5-FC45-8FF9-21AA43022857}"/>
              </a:ext>
            </a:extLst>
          </p:cNvPr>
          <p:cNvSpPr>
            <a:spLocks noGrp="1"/>
          </p:cNvSpPr>
          <p:nvPr>
            <p:ph type="title"/>
          </p:nvPr>
        </p:nvSpPr>
        <p:spPr/>
        <p:txBody>
          <a:bodyPr/>
          <a:lstStyle/>
          <a:p>
            <a:r>
              <a:rPr lang="en-US" dirty="0"/>
              <a:t>Xamarin - SQLite</a:t>
            </a:r>
          </a:p>
        </p:txBody>
      </p:sp>
      <p:sp>
        <p:nvSpPr>
          <p:cNvPr id="3" name="Content Placeholder 2">
            <a:extLst>
              <a:ext uri="{FF2B5EF4-FFF2-40B4-BE49-F238E27FC236}">
                <a16:creationId xmlns:a16="http://schemas.microsoft.com/office/drawing/2014/main" id="{CCEE78F8-5192-8A43-B294-135F04211106}"/>
              </a:ext>
            </a:extLst>
          </p:cNvPr>
          <p:cNvSpPr>
            <a:spLocks noGrp="1"/>
          </p:cNvSpPr>
          <p:nvPr>
            <p:ph idx="1"/>
          </p:nvPr>
        </p:nvSpPr>
        <p:spPr/>
        <p:txBody>
          <a:bodyPr/>
          <a:lstStyle/>
          <a:p>
            <a:r>
              <a:rPr lang="en-US" dirty="0"/>
              <a:t>Use styles</a:t>
            </a:r>
          </a:p>
        </p:txBody>
      </p:sp>
      <p:sp>
        <p:nvSpPr>
          <p:cNvPr id="4" name="Slide Number Placeholder 3">
            <a:extLst>
              <a:ext uri="{FF2B5EF4-FFF2-40B4-BE49-F238E27FC236}">
                <a16:creationId xmlns:a16="http://schemas.microsoft.com/office/drawing/2014/main" id="{C00D3AB3-A6CD-794B-AD2D-D0F123D5483A}"/>
              </a:ext>
            </a:extLst>
          </p:cNvPr>
          <p:cNvSpPr>
            <a:spLocks noGrp="1"/>
          </p:cNvSpPr>
          <p:nvPr>
            <p:ph type="sldNum" sz="quarter" idx="12"/>
          </p:nvPr>
        </p:nvSpPr>
        <p:spPr/>
        <p:txBody>
          <a:bodyPr/>
          <a:lstStyle/>
          <a:p>
            <a:fld id="{D57F1E4F-1CFF-5643-939E-02111984F565}" type="slidenum">
              <a:rPr lang="en-US" smtClean="0"/>
              <a:t>31</a:t>
            </a:fld>
            <a:endParaRPr lang="en-US" dirty="0"/>
          </a:p>
        </p:txBody>
      </p:sp>
      <p:pic>
        <p:nvPicPr>
          <p:cNvPr id="6" name="Picture 5">
            <a:extLst>
              <a:ext uri="{FF2B5EF4-FFF2-40B4-BE49-F238E27FC236}">
                <a16:creationId xmlns:a16="http://schemas.microsoft.com/office/drawing/2014/main" id="{C575BC85-133A-9D41-8A63-A8792ABBD390}"/>
              </a:ext>
            </a:extLst>
          </p:cNvPr>
          <p:cNvPicPr>
            <a:picLocks noChangeAspect="1"/>
          </p:cNvPicPr>
          <p:nvPr/>
        </p:nvPicPr>
        <p:blipFill>
          <a:blip r:embed="rId2"/>
          <a:stretch>
            <a:fillRect/>
          </a:stretch>
        </p:blipFill>
        <p:spPr>
          <a:xfrm>
            <a:off x="6429704" y="1692740"/>
            <a:ext cx="5586005" cy="3996312"/>
          </a:xfrm>
          <a:prstGeom prst="rect">
            <a:avLst/>
          </a:prstGeom>
        </p:spPr>
      </p:pic>
      <p:pic>
        <p:nvPicPr>
          <p:cNvPr id="8" name="Picture 7">
            <a:extLst>
              <a:ext uri="{FF2B5EF4-FFF2-40B4-BE49-F238E27FC236}">
                <a16:creationId xmlns:a16="http://schemas.microsoft.com/office/drawing/2014/main" id="{18B4D57B-DA09-6640-874A-D1D1AD6A65E7}"/>
              </a:ext>
            </a:extLst>
          </p:cNvPr>
          <p:cNvPicPr>
            <a:picLocks noChangeAspect="1"/>
          </p:cNvPicPr>
          <p:nvPr/>
        </p:nvPicPr>
        <p:blipFill>
          <a:blip r:embed="rId3"/>
          <a:stretch>
            <a:fillRect/>
          </a:stretch>
        </p:blipFill>
        <p:spPr>
          <a:xfrm>
            <a:off x="176289" y="2609918"/>
            <a:ext cx="5899877" cy="3079133"/>
          </a:xfrm>
          <a:prstGeom prst="rect">
            <a:avLst/>
          </a:prstGeom>
        </p:spPr>
      </p:pic>
    </p:spTree>
    <p:extLst>
      <p:ext uri="{BB962C8B-B14F-4D97-AF65-F5344CB8AC3E}">
        <p14:creationId xmlns:p14="http://schemas.microsoft.com/office/powerpoint/2010/main" val="4153016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a:t>Xamarin – How it works</a:t>
            </a:r>
          </a:p>
        </p:txBody>
      </p:sp>
      <p:pic>
        <p:nvPicPr>
          <p:cNvPr id="5" name="Content Placeholder 4">
            <a:extLst>
              <a:ext uri="{FF2B5EF4-FFF2-40B4-BE49-F238E27FC236}">
                <a16:creationId xmlns:a16="http://schemas.microsoft.com/office/drawing/2014/main" id="{0162676B-B235-5F4C-BCD8-D409A12EF52B}"/>
              </a:ext>
            </a:extLst>
          </p:cNvPr>
          <p:cNvPicPr>
            <a:picLocks noGrp="1" noChangeAspect="1"/>
          </p:cNvPicPr>
          <p:nvPr>
            <p:ph idx="1"/>
          </p:nvPr>
        </p:nvPicPr>
        <p:blipFill>
          <a:blip r:embed="rId2"/>
          <a:stretch>
            <a:fillRect/>
          </a:stretch>
        </p:blipFill>
        <p:spPr>
          <a:xfrm>
            <a:off x="705578" y="1535691"/>
            <a:ext cx="10941871" cy="4486167"/>
          </a:xfrm>
        </p:spPr>
      </p:pic>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4</a:t>
            </a:fld>
            <a:endParaRPr lang="en-US" dirty="0"/>
          </a:p>
        </p:txBody>
      </p:sp>
    </p:spTree>
    <p:extLst>
      <p:ext uri="{BB962C8B-B14F-4D97-AF65-F5344CB8AC3E}">
        <p14:creationId xmlns:p14="http://schemas.microsoft.com/office/powerpoint/2010/main" val="3076276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a:t>Xamarin - Android</a:t>
            </a:r>
          </a:p>
        </p:txBody>
      </p:sp>
      <p:sp>
        <p:nvSpPr>
          <p:cNvPr id="3" name="Content Placeholder 2">
            <a:extLst>
              <a:ext uri="{FF2B5EF4-FFF2-40B4-BE49-F238E27FC236}">
                <a16:creationId xmlns:a16="http://schemas.microsoft.com/office/drawing/2014/main" id="{82EC2331-7FFF-FE4D-A335-4BBDAC5DDD2B}"/>
              </a:ext>
            </a:extLst>
          </p:cNvPr>
          <p:cNvSpPr>
            <a:spLocks noGrp="1"/>
          </p:cNvSpPr>
          <p:nvPr>
            <p:ph idx="1"/>
          </p:nvPr>
        </p:nvSpPr>
        <p:spPr>
          <a:xfrm>
            <a:off x="508764" y="1740930"/>
            <a:ext cx="6263297" cy="4507469"/>
          </a:xfrm>
        </p:spPr>
        <p:txBody>
          <a:bodyPr>
            <a:normAutofit/>
          </a:bodyPr>
          <a:lstStyle/>
          <a:p>
            <a:r>
              <a:rPr lang="en-US" dirty="0" err="1"/>
              <a:t>Xamarin.Android</a:t>
            </a:r>
            <a:r>
              <a:rPr lang="en-US" dirty="0"/>
              <a:t> applications compile from C# into Intermediate Language (IL) which is then Just-in-Time (JIT) compiled to a native assembly when the application launches. </a:t>
            </a:r>
          </a:p>
          <a:p>
            <a:r>
              <a:rPr lang="en-US" dirty="0" err="1"/>
              <a:t>Xamarin.Android</a:t>
            </a:r>
            <a:r>
              <a:rPr lang="en-US" dirty="0"/>
              <a:t> applications run within the Mono execution environment, side by side with the Android Runtime (ART) virtual machine.</a:t>
            </a:r>
          </a:p>
          <a:p>
            <a:r>
              <a:rPr lang="en-US" dirty="0"/>
              <a:t>Mono execution environment calls into Android/Java via Managed Callable Wrappers (MCW) and provides Android Callable Wrappers (ACW) to the ART</a:t>
            </a:r>
          </a:p>
        </p:txBody>
      </p:sp>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5</a:t>
            </a:fld>
            <a:endParaRPr lang="en-US" dirty="0"/>
          </a:p>
        </p:txBody>
      </p:sp>
      <p:pic>
        <p:nvPicPr>
          <p:cNvPr id="5" name="Picture 4">
            <a:extLst>
              <a:ext uri="{FF2B5EF4-FFF2-40B4-BE49-F238E27FC236}">
                <a16:creationId xmlns:a16="http://schemas.microsoft.com/office/drawing/2014/main" id="{30E5B1EC-E034-7544-9A7B-B05CDED480B4}"/>
              </a:ext>
            </a:extLst>
          </p:cNvPr>
          <p:cNvPicPr>
            <a:picLocks noChangeAspect="1"/>
          </p:cNvPicPr>
          <p:nvPr/>
        </p:nvPicPr>
        <p:blipFill>
          <a:blip r:embed="rId2"/>
          <a:stretch>
            <a:fillRect/>
          </a:stretch>
        </p:blipFill>
        <p:spPr>
          <a:xfrm>
            <a:off x="6867610" y="1740930"/>
            <a:ext cx="5080000" cy="4216400"/>
          </a:xfrm>
          <a:prstGeom prst="rect">
            <a:avLst/>
          </a:prstGeom>
        </p:spPr>
      </p:pic>
    </p:spTree>
    <p:extLst>
      <p:ext uri="{BB962C8B-B14F-4D97-AF65-F5344CB8AC3E}">
        <p14:creationId xmlns:p14="http://schemas.microsoft.com/office/powerpoint/2010/main" val="3599250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a:t>Xamarin - iOS</a:t>
            </a:r>
          </a:p>
        </p:txBody>
      </p:sp>
      <p:sp>
        <p:nvSpPr>
          <p:cNvPr id="3" name="Content Placeholder 2">
            <a:extLst>
              <a:ext uri="{FF2B5EF4-FFF2-40B4-BE49-F238E27FC236}">
                <a16:creationId xmlns:a16="http://schemas.microsoft.com/office/drawing/2014/main" id="{82EC2331-7FFF-FE4D-A335-4BBDAC5DDD2B}"/>
              </a:ext>
            </a:extLst>
          </p:cNvPr>
          <p:cNvSpPr>
            <a:spLocks noGrp="1"/>
          </p:cNvSpPr>
          <p:nvPr>
            <p:ph idx="1"/>
          </p:nvPr>
        </p:nvSpPr>
        <p:spPr>
          <a:xfrm>
            <a:off x="1103312" y="2052918"/>
            <a:ext cx="5696249" cy="4195481"/>
          </a:xfrm>
        </p:spPr>
        <p:txBody>
          <a:bodyPr/>
          <a:lstStyle/>
          <a:p>
            <a:r>
              <a:rPr lang="en-US" dirty="0" err="1"/>
              <a:t>Xamarin.iOS</a:t>
            </a:r>
            <a:r>
              <a:rPr lang="en-US" dirty="0"/>
              <a:t> applications are fully Ahead-of-Time (AOT) compiled from C# into native ARM assembly code. </a:t>
            </a:r>
          </a:p>
          <a:p>
            <a:r>
              <a:rPr lang="en-US" dirty="0"/>
              <a:t>Xamarin uses Selectors to expose Objective-C to managed C# and Registrars to expose managed C# code to Objective-C. </a:t>
            </a:r>
          </a:p>
          <a:p>
            <a:r>
              <a:rPr lang="en-US" dirty="0"/>
              <a:t>Selectors and Registrars collectively are called "bindings" and allow Objective-C and C# to communicate.</a:t>
            </a:r>
          </a:p>
        </p:txBody>
      </p:sp>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6</a:t>
            </a:fld>
            <a:endParaRPr lang="en-US" dirty="0"/>
          </a:p>
        </p:txBody>
      </p:sp>
      <p:pic>
        <p:nvPicPr>
          <p:cNvPr id="5" name="Picture 4">
            <a:extLst>
              <a:ext uri="{FF2B5EF4-FFF2-40B4-BE49-F238E27FC236}">
                <a16:creationId xmlns:a16="http://schemas.microsoft.com/office/drawing/2014/main" id="{5D8ED38B-1205-1B46-B39E-2ED9784F7FCF}"/>
              </a:ext>
            </a:extLst>
          </p:cNvPr>
          <p:cNvPicPr>
            <a:picLocks noChangeAspect="1"/>
          </p:cNvPicPr>
          <p:nvPr/>
        </p:nvPicPr>
        <p:blipFill>
          <a:blip r:embed="rId2"/>
          <a:stretch>
            <a:fillRect/>
          </a:stretch>
        </p:blipFill>
        <p:spPr>
          <a:xfrm>
            <a:off x="6869840" y="2052918"/>
            <a:ext cx="5080000" cy="4216400"/>
          </a:xfrm>
          <a:prstGeom prst="rect">
            <a:avLst/>
          </a:prstGeom>
        </p:spPr>
      </p:pic>
    </p:spTree>
    <p:extLst>
      <p:ext uri="{BB962C8B-B14F-4D97-AF65-F5344CB8AC3E}">
        <p14:creationId xmlns:p14="http://schemas.microsoft.com/office/powerpoint/2010/main" val="2708462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err="1"/>
              <a:t>Xamarin.Forms</a:t>
            </a:r>
            <a:endParaRPr lang="en-US" dirty="0"/>
          </a:p>
        </p:txBody>
      </p:sp>
      <p:sp>
        <p:nvSpPr>
          <p:cNvPr id="3" name="Content Placeholder 2">
            <a:extLst>
              <a:ext uri="{FF2B5EF4-FFF2-40B4-BE49-F238E27FC236}">
                <a16:creationId xmlns:a16="http://schemas.microsoft.com/office/drawing/2014/main" id="{82EC2331-7FFF-FE4D-A335-4BBDAC5DDD2B}"/>
              </a:ext>
            </a:extLst>
          </p:cNvPr>
          <p:cNvSpPr>
            <a:spLocks noGrp="1"/>
          </p:cNvSpPr>
          <p:nvPr>
            <p:ph idx="1"/>
          </p:nvPr>
        </p:nvSpPr>
        <p:spPr/>
        <p:txBody>
          <a:bodyPr/>
          <a:lstStyle/>
          <a:p>
            <a:r>
              <a:rPr lang="en-US" dirty="0"/>
              <a:t>Complete cross-platform UI toolkit for .NET</a:t>
            </a:r>
          </a:p>
          <a:p>
            <a:r>
              <a:rPr lang="en-US" dirty="0"/>
              <a:t>Create user interfaces in XAML with code-behind in C#. Rendered as performant native controls.</a:t>
            </a:r>
          </a:p>
          <a:p>
            <a:endParaRPr lang="en-US" dirty="0"/>
          </a:p>
        </p:txBody>
      </p:sp>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7</a:t>
            </a:fld>
            <a:endParaRPr lang="en-US" dirty="0"/>
          </a:p>
        </p:txBody>
      </p:sp>
      <p:pic>
        <p:nvPicPr>
          <p:cNvPr id="5" name="Picture 4">
            <a:extLst>
              <a:ext uri="{FF2B5EF4-FFF2-40B4-BE49-F238E27FC236}">
                <a16:creationId xmlns:a16="http://schemas.microsoft.com/office/drawing/2014/main" id="{13109907-579C-E844-9255-6B19F1E45FC5}"/>
              </a:ext>
            </a:extLst>
          </p:cNvPr>
          <p:cNvPicPr>
            <a:picLocks noChangeAspect="1"/>
          </p:cNvPicPr>
          <p:nvPr/>
        </p:nvPicPr>
        <p:blipFill>
          <a:blip r:embed="rId2"/>
          <a:stretch>
            <a:fillRect/>
          </a:stretch>
        </p:blipFill>
        <p:spPr>
          <a:xfrm>
            <a:off x="4717823" y="3286340"/>
            <a:ext cx="7348896" cy="3380492"/>
          </a:xfrm>
          <a:prstGeom prst="rect">
            <a:avLst/>
          </a:prstGeom>
        </p:spPr>
      </p:pic>
    </p:spTree>
    <p:extLst>
      <p:ext uri="{BB962C8B-B14F-4D97-AF65-F5344CB8AC3E}">
        <p14:creationId xmlns:p14="http://schemas.microsoft.com/office/powerpoint/2010/main" val="354844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err="1"/>
              <a:t>Xamarin.Forms</a:t>
            </a:r>
            <a:r>
              <a:rPr lang="en-US" dirty="0"/>
              <a:t> vs </a:t>
            </a:r>
            <a:r>
              <a:rPr lang="en-US" dirty="0" err="1"/>
              <a:t>Xamarin.Native</a:t>
            </a:r>
            <a:endParaRPr lang="en-US" dirty="0"/>
          </a:p>
        </p:txBody>
      </p:sp>
      <p:sp>
        <p:nvSpPr>
          <p:cNvPr id="3" name="Content Placeholder 2">
            <a:extLst>
              <a:ext uri="{FF2B5EF4-FFF2-40B4-BE49-F238E27FC236}">
                <a16:creationId xmlns:a16="http://schemas.microsoft.com/office/drawing/2014/main" id="{82EC2331-7FFF-FE4D-A335-4BBDAC5DDD2B}"/>
              </a:ext>
            </a:extLst>
          </p:cNvPr>
          <p:cNvSpPr>
            <a:spLocks noGrp="1"/>
          </p:cNvSpPr>
          <p:nvPr>
            <p:ph idx="1"/>
          </p:nvPr>
        </p:nvSpPr>
        <p:spPr/>
        <p:txBody>
          <a:bodyPr/>
          <a:lstStyle/>
          <a:p>
            <a:r>
              <a:rPr lang="en-US" dirty="0"/>
              <a:t>Xamarin-Forms</a:t>
            </a:r>
          </a:p>
          <a:p>
            <a:pPr lvl="1"/>
            <a:r>
              <a:rPr lang="en-US" dirty="0"/>
              <a:t>Application that requires little platform-specific functionality, where code sharing is more important than custom UI</a:t>
            </a:r>
          </a:p>
          <a:p>
            <a:r>
              <a:rPr lang="en-US" dirty="0" err="1"/>
              <a:t>Xamarin.Native</a:t>
            </a:r>
            <a:r>
              <a:rPr lang="en-US" dirty="0"/>
              <a:t> (iOS and Android)</a:t>
            </a:r>
          </a:p>
          <a:p>
            <a:pPr lvl="1"/>
            <a:r>
              <a:rPr lang="en-US" dirty="0"/>
              <a:t>Cross-platform apps with intricate designs, specialized user interactions, and platform-specific APIs</a:t>
            </a:r>
          </a:p>
          <a:p>
            <a:pPr lvl="1"/>
            <a:r>
              <a:rPr lang="en-US" dirty="0"/>
              <a:t>iOS – </a:t>
            </a:r>
            <a:r>
              <a:rPr lang="en-US" dirty="0" err="1"/>
              <a:t>stroryboards</a:t>
            </a:r>
            <a:r>
              <a:rPr lang="en-US" dirty="0"/>
              <a:t>, Android – AXML, UWP – XAML</a:t>
            </a:r>
          </a:p>
          <a:p>
            <a:pPr lvl="1"/>
            <a:endParaRPr lang="en-US" dirty="0"/>
          </a:p>
        </p:txBody>
      </p:sp>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8</a:t>
            </a:fld>
            <a:endParaRPr lang="en-US" dirty="0"/>
          </a:p>
        </p:txBody>
      </p:sp>
    </p:spTree>
    <p:extLst>
      <p:ext uri="{BB962C8B-B14F-4D97-AF65-F5344CB8AC3E}">
        <p14:creationId xmlns:p14="http://schemas.microsoft.com/office/powerpoint/2010/main" val="2391479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a:t>Xamarin – First App</a:t>
            </a:r>
          </a:p>
        </p:txBody>
      </p:sp>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9</a:t>
            </a:fld>
            <a:endParaRPr lang="en-US" dirty="0"/>
          </a:p>
        </p:txBody>
      </p:sp>
      <p:sp>
        <p:nvSpPr>
          <p:cNvPr id="7" name="Content Placeholder 6">
            <a:extLst>
              <a:ext uri="{FF2B5EF4-FFF2-40B4-BE49-F238E27FC236}">
                <a16:creationId xmlns:a16="http://schemas.microsoft.com/office/drawing/2014/main" id="{F172AA88-FEF7-4C42-AE50-FABC1831E854}"/>
              </a:ext>
            </a:extLst>
          </p:cNvPr>
          <p:cNvSpPr>
            <a:spLocks noGrp="1"/>
          </p:cNvSpPr>
          <p:nvPr>
            <p:ph idx="1"/>
          </p:nvPr>
        </p:nvSpPr>
        <p:spPr>
          <a:xfrm>
            <a:off x="646111" y="1227895"/>
            <a:ext cx="8946541" cy="4195481"/>
          </a:xfrm>
        </p:spPr>
        <p:txBody>
          <a:bodyPr/>
          <a:lstStyle/>
          <a:p>
            <a:r>
              <a:rPr lang="en-US" dirty="0"/>
              <a:t>Visual Studio Mac</a:t>
            </a:r>
          </a:p>
        </p:txBody>
      </p:sp>
      <p:pic>
        <p:nvPicPr>
          <p:cNvPr id="8" name="Content Placeholder 5">
            <a:extLst>
              <a:ext uri="{FF2B5EF4-FFF2-40B4-BE49-F238E27FC236}">
                <a16:creationId xmlns:a16="http://schemas.microsoft.com/office/drawing/2014/main" id="{4A06C811-797D-FD4D-9ADE-7CF2D40272A3}"/>
              </a:ext>
            </a:extLst>
          </p:cNvPr>
          <p:cNvPicPr>
            <a:picLocks noChangeAspect="1"/>
          </p:cNvPicPr>
          <p:nvPr/>
        </p:nvPicPr>
        <p:blipFill>
          <a:blip r:embed="rId2"/>
          <a:stretch>
            <a:fillRect/>
          </a:stretch>
        </p:blipFill>
        <p:spPr>
          <a:xfrm>
            <a:off x="574328" y="2045653"/>
            <a:ext cx="5715000" cy="4152900"/>
          </a:xfrm>
          <a:prstGeom prst="rect">
            <a:avLst/>
          </a:prstGeom>
        </p:spPr>
      </p:pic>
      <p:pic>
        <p:nvPicPr>
          <p:cNvPr id="10" name="Picture 9">
            <a:extLst>
              <a:ext uri="{FF2B5EF4-FFF2-40B4-BE49-F238E27FC236}">
                <a16:creationId xmlns:a16="http://schemas.microsoft.com/office/drawing/2014/main" id="{43132F50-7A8D-D141-B067-44936C572D4F}"/>
              </a:ext>
            </a:extLst>
          </p:cNvPr>
          <p:cNvPicPr>
            <a:picLocks noChangeAspect="1"/>
          </p:cNvPicPr>
          <p:nvPr/>
        </p:nvPicPr>
        <p:blipFill>
          <a:blip r:embed="rId3"/>
          <a:stretch>
            <a:fillRect/>
          </a:stretch>
        </p:blipFill>
        <p:spPr>
          <a:xfrm>
            <a:off x="6361111" y="2045653"/>
            <a:ext cx="5689600" cy="4114800"/>
          </a:xfrm>
          <a:prstGeom prst="rect">
            <a:avLst/>
          </a:prstGeom>
        </p:spPr>
      </p:pic>
    </p:spTree>
    <p:extLst>
      <p:ext uri="{BB962C8B-B14F-4D97-AF65-F5344CB8AC3E}">
        <p14:creationId xmlns:p14="http://schemas.microsoft.com/office/powerpoint/2010/main" val="6897060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14224</TotalTime>
  <Words>2007</Words>
  <Application>Microsoft Macintosh PowerPoint</Application>
  <PresentationFormat>Widescreen</PresentationFormat>
  <Paragraphs>184</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Century Gothic</vt:lpstr>
      <vt:lpstr>SFMono-Regular</vt:lpstr>
      <vt:lpstr>Wingdings 3</vt:lpstr>
      <vt:lpstr>Ion</vt:lpstr>
      <vt:lpstr>Hybrid Mobile Applications - ICD0018</vt:lpstr>
      <vt:lpstr>Xamarin</vt:lpstr>
      <vt:lpstr>Xamarin</vt:lpstr>
      <vt:lpstr>Xamarin – How it works</vt:lpstr>
      <vt:lpstr>Xamarin - Android</vt:lpstr>
      <vt:lpstr>Xamarin - iOS</vt:lpstr>
      <vt:lpstr>Xamarin.Forms</vt:lpstr>
      <vt:lpstr>Xamarin.Forms vs Xamarin.Native</vt:lpstr>
      <vt:lpstr>Xamarin – First App</vt:lpstr>
      <vt:lpstr>Xamarin – First App</vt:lpstr>
      <vt:lpstr>Xamarin – First App</vt:lpstr>
      <vt:lpstr>Xamarin – First App</vt:lpstr>
      <vt:lpstr>Xamarin – First App - Forms</vt:lpstr>
      <vt:lpstr>Xamarin – UI</vt:lpstr>
      <vt:lpstr>Xamarin - UI</vt:lpstr>
      <vt:lpstr>Xamarin - Code</vt:lpstr>
      <vt:lpstr>Xamarin - Code</vt:lpstr>
      <vt:lpstr>Xamarin.Forms - css</vt:lpstr>
      <vt:lpstr>Xamarin – Run it!</vt:lpstr>
      <vt:lpstr>Xamarin – More realistic app</vt:lpstr>
      <vt:lpstr>Xamarin - App</vt:lpstr>
      <vt:lpstr>Xamarin - BindingContext</vt:lpstr>
      <vt:lpstr>Xamarin – Data Binding</vt:lpstr>
      <vt:lpstr>Xamarin - Navigation</vt:lpstr>
      <vt:lpstr>Xamarin - Navigation</vt:lpstr>
      <vt:lpstr>Xamarin - Navigation</vt:lpstr>
      <vt:lpstr>Xamarin - SQLite</vt:lpstr>
      <vt:lpstr>Xamarin - SQLite</vt:lpstr>
      <vt:lpstr>Xamarin - SQLite</vt:lpstr>
      <vt:lpstr>Xamarin – Style XAML views</vt:lpstr>
      <vt:lpstr>Xamarin - SQLite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 Software Development for Android - I397</dc:title>
  <dc:creator>andres käver</dc:creator>
  <cp:lastModifiedBy>Andres Käver</cp:lastModifiedBy>
  <cp:revision>203</cp:revision>
  <dcterms:created xsi:type="dcterms:W3CDTF">2015-10-15T12:35:18Z</dcterms:created>
  <dcterms:modified xsi:type="dcterms:W3CDTF">2019-11-08T12:14:30Z</dcterms:modified>
</cp:coreProperties>
</file>