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297" r:id="rId4"/>
    <p:sldId id="298" r:id="rId5"/>
    <p:sldId id="299" r:id="rId6"/>
    <p:sldId id="302" r:id="rId7"/>
    <p:sldId id="308" r:id="rId8"/>
    <p:sldId id="305" r:id="rId9"/>
    <p:sldId id="303" r:id="rId10"/>
    <p:sldId id="304" r:id="rId11"/>
    <p:sldId id="309" r:id="rId12"/>
    <p:sldId id="310" r:id="rId13"/>
    <p:sldId id="311" r:id="rId14"/>
    <p:sldId id="319" r:id="rId15"/>
    <p:sldId id="320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14.11.19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A3AB-D380-BE45-B489-B482651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84F7-67C4-3A42-9A87-F0F343EA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views in AXML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6876F-52E7-A640-B87A-762CD77E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7806C-D56F-544E-B3A7-5599AD89C08A}"/>
              </a:ext>
            </a:extLst>
          </p:cNvPr>
          <p:cNvSpPr txBox="1"/>
          <p:nvPr/>
        </p:nvSpPr>
        <p:spPr>
          <a:xfrm>
            <a:off x="276447" y="2768296"/>
            <a:ext cx="11612654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B2FBA"/>
                </a:solidFill>
              </a:rPr>
              <a:t>&lt;?</a:t>
            </a:r>
            <a:r>
              <a:rPr lang="en-US" dirty="0">
                <a:solidFill>
                  <a:srgbClr val="217303"/>
                </a:solidFill>
              </a:rPr>
              <a:t>xml version</a:t>
            </a:r>
            <a:r>
              <a:rPr lang="en-US" dirty="0">
                <a:solidFill>
                  <a:srgbClr val="9C5800"/>
                </a:solidFill>
              </a:rPr>
              <a:t>="1.0" </a:t>
            </a:r>
            <a:r>
              <a:rPr lang="en-US" dirty="0">
                <a:solidFill>
                  <a:srgbClr val="217303"/>
                </a:solidFill>
              </a:rPr>
              <a:t>encoding</a:t>
            </a:r>
            <a:r>
              <a:rPr lang="en-US" dirty="0">
                <a:solidFill>
                  <a:srgbClr val="9C5800"/>
                </a:solidFill>
              </a:rPr>
              <a:t>="utf-8"</a:t>
            </a:r>
            <a:r>
              <a:rPr lang="en-US" dirty="0">
                <a:solidFill>
                  <a:srgbClr val="6B2FBA"/>
                </a:solidFill>
              </a:rPr>
              <a:t>?&gt;</a:t>
            </a:r>
            <a:br>
              <a:rPr lang="en-US" dirty="0">
                <a:solidFill>
                  <a:srgbClr val="6B2FBA"/>
                </a:solidFill>
              </a:rPr>
            </a:br>
            <a:r>
              <a:rPr lang="en-US" dirty="0">
                <a:solidFill>
                  <a:srgbClr val="6B2FBA"/>
                </a:solidFill>
              </a:rPr>
              <a:t>&lt;</a:t>
            </a:r>
            <a:r>
              <a:rPr lang="en-US" dirty="0" err="1">
                <a:solidFill>
                  <a:srgbClr val="6B2FBA"/>
                </a:solidFill>
              </a:rPr>
              <a:t>LinearLayout</a:t>
            </a:r>
            <a:endParaRPr lang="en-US" dirty="0">
              <a:solidFill>
                <a:srgbClr val="6B2FBA"/>
              </a:solidFill>
            </a:endParaRPr>
          </a:p>
          <a:p>
            <a:r>
              <a:rPr lang="en-US" dirty="0">
                <a:solidFill>
                  <a:srgbClr val="6B2FBA"/>
                </a:solidFill>
              </a:rPr>
              <a:t>	</a:t>
            </a:r>
            <a:r>
              <a:rPr lang="en-US" dirty="0" err="1">
                <a:solidFill>
                  <a:srgbClr val="217303"/>
                </a:solidFill>
              </a:rPr>
              <a:t>xmlns: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>
                <a:solidFill>
                  <a:srgbClr val="9C5800"/>
                </a:solidFill>
              </a:rPr>
              <a:t>="http://</a:t>
            </a:r>
            <a:r>
              <a:rPr lang="en-US" dirty="0" err="1">
                <a:solidFill>
                  <a:srgbClr val="9C5800"/>
                </a:solidFill>
              </a:rPr>
              <a:t>schemas.android.com</a:t>
            </a:r>
            <a:r>
              <a:rPr lang="en-US" dirty="0">
                <a:solidFill>
                  <a:srgbClr val="9C5800"/>
                </a:solidFill>
              </a:rPr>
              <a:t>/</a:t>
            </a:r>
            <a:r>
              <a:rPr lang="en-US" dirty="0" err="1">
                <a:solidFill>
                  <a:srgbClr val="9C5800"/>
                </a:solidFill>
              </a:rPr>
              <a:t>apk</a:t>
            </a:r>
            <a:r>
              <a:rPr lang="en-US" dirty="0">
                <a:solidFill>
                  <a:srgbClr val="9C5800"/>
                </a:solidFill>
              </a:rPr>
              <a:t>/res/android" 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:orientation</a:t>
            </a:r>
            <a:r>
              <a:rPr lang="en-US" dirty="0">
                <a:solidFill>
                  <a:srgbClr val="9C5800"/>
                </a:solidFill>
              </a:rPr>
              <a:t>="vertical"</a:t>
            </a:r>
            <a:br>
              <a:rPr lang="en-US" dirty="0">
                <a:solidFill>
                  <a:srgbClr val="9C5800"/>
                </a:solidFill>
              </a:rPr>
            </a:br>
            <a:r>
              <a:rPr lang="en-US" dirty="0">
                <a:solidFill>
                  <a:srgbClr val="9C5800"/>
                </a:solidFill>
              </a:rPr>
              <a:t>	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:layout_width</a:t>
            </a:r>
            <a:r>
              <a:rPr lang="en-US" dirty="0">
                <a:solidFill>
                  <a:srgbClr val="9C5800"/>
                </a:solidFill>
              </a:rPr>
              <a:t>="</a:t>
            </a:r>
            <a:r>
              <a:rPr lang="en-US" dirty="0" err="1">
                <a:solidFill>
                  <a:srgbClr val="9C5800"/>
                </a:solidFill>
              </a:rPr>
              <a:t>match_parent</a:t>
            </a:r>
            <a:r>
              <a:rPr lang="en-US" dirty="0">
                <a:solidFill>
                  <a:srgbClr val="9C5800"/>
                </a:solidFill>
              </a:rPr>
              <a:t>" </a:t>
            </a:r>
          </a:p>
          <a:p>
            <a:r>
              <a:rPr lang="en-US" dirty="0">
                <a:solidFill>
                  <a:srgbClr val="9C5800"/>
                </a:solidFill>
              </a:rPr>
              <a:t>	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:layout_height</a:t>
            </a:r>
            <a:r>
              <a:rPr lang="en-US" dirty="0">
                <a:solidFill>
                  <a:srgbClr val="9C5800"/>
                </a:solidFill>
              </a:rPr>
              <a:t>="</a:t>
            </a:r>
            <a:r>
              <a:rPr lang="en-US" dirty="0" err="1">
                <a:solidFill>
                  <a:srgbClr val="9C5800"/>
                </a:solidFill>
              </a:rPr>
              <a:t>match_parent</a:t>
            </a:r>
            <a:r>
              <a:rPr lang="en-US" dirty="0">
                <a:solidFill>
                  <a:srgbClr val="9C5800"/>
                </a:solidFill>
              </a:rPr>
              <a:t>"</a:t>
            </a:r>
            <a:r>
              <a:rPr lang="en-US" dirty="0">
                <a:solidFill>
                  <a:srgbClr val="6B2FBA"/>
                </a:solidFill>
              </a:rPr>
              <a:t>&gt;</a:t>
            </a:r>
            <a:br>
              <a:rPr lang="en-US" dirty="0">
                <a:solidFill>
                  <a:srgbClr val="6B2FBA"/>
                </a:solidFill>
              </a:rPr>
            </a:br>
            <a:endParaRPr lang="en-US" dirty="0">
              <a:solidFill>
                <a:srgbClr val="6B2FBA"/>
              </a:solidFill>
            </a:endParaRPr>
          </a:p>
          <a:p>
            <a:r>
              <a:rPr lang="en-US" dirty="0">
                <a:solidFill>
                  <a:srgbClr val="6B2FBA"/>
                </a:solidFill>
              </a:rPr>
              <a:t>    &lt;Button 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:id</a:t>
            </a:r>
            <a:r>
              <a:rPr lang="en-US" dirty="0">
                <a:solidFill>
                  <a:srgbClr val="9C5800"/>
                </a:solidFill>
              </a:rPr>
              <a:t>="@+id/</a:t>
            </a:r>
            <a:r>
              <a:rPr lang="en-US" dirty="0" err="1">
                <a:solidFill>
                  <a:srgbClr val="9C5800"/>
                </a:solidFill>
              </a:rPr>
              <a:t>myButton</a:t>
            </a:r>
            <a:r>
              <a:rPr lang="en-US" dirty="0">
                <a:solidFill>
                  <a:srgbClr val="9C5800"/>
                </a:solidFill>
              </a:rPr>
              <a:t>" </a:t>
            </a:r>
          </a:p>
          <a:p>
            <a:r>
              <a:rPr lang="en-US" dirty="0">
                <a:solidFill>
                  <a:srgbClr val="9C5800"/>
                </a:solidFill>
              </a:rPr>
              <a:t>	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:layout_width</a:t>
            </a:r>
            <a:r>
              <a:rPr lang="en-US" dirty="0">
                <a:solidFill>
                  <a:srgbClr val="9C5800"/>
                </a:solidFill>
              </a:rPr>
              <a:t>="</a:t>
            </a:r>
            <a:r>
              <a:rPr lang="en-US" dirty="0" err="1">
                <a:solidFill>
                  <a:srgbClr val="9C5800"/>
                </a:solidFill>
              </a:rPr>
              <a:t>match_parent</a:t>
            </a:r>
            <a:r>
              <a:rPr lang="en-US" dirty="0">
                <a:solidFill>
                  <a:srgbClr val="9C5800"/>
                </a:solidFill>
              </a:rPr>
              <a:t>" </a:t>
            </a:r>
          </a:p>
          <a:p>
            <a:r>
              <a:rPr lang="en-US" dirty="0">
                <a:solidFill>
                  <a:srgbClr val="9C5800"/>
                </a:solidFill>
              </a:rPr>
              <a:t>	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:layout_height</a:t>
            </a:r>
            <a:r>
              <a:rPr lang="en-US" dirty="0">
                <a:solidFill>
                  <a:srgbClr val="9C5800"/>
                </a:solidFill>
              </a:rPr>
              <a:t>="</a:t>
            </a:r>
            <a:r>
              <a:rPr lang="en-US" dirty="0" err="1">
                <a:solidFill>
                  <a:srgbClr val="9C5800"/>
                </a:solidFill>
              </a:rPr>
              <a:t>wrap_content</a:t>
            </a:r>
            <a:r>
              <a:rPr lang="en-US" dirty="0">
                <a:solidFill>
                  <a:srgbClr val="9C5800"/>
                </a:solidFill>
              </a:rPr>
              <a:t>"</a:t>
            </a:r>
            <a:br>
              <a:rPr lang="en-US" dirty="0">
                <a:solidFill>
                  <a:srgbClr val="9C5800"/>
                </a:solidFill>
              </a:rPr>
            </a:br>
            <a:r>
              <a:rPr lang="en-US" dirty="0">
                <a:solidFill>
                  <a:srgbClr val="9C5800"/>
                </a:solidFill>
              </a:rPr>
              <a:t>	</a:t>
            </a:r>
            <a:r>
              <a:rPr lang="en-US" dirty="0" err="1">
                <a:solidFill>
                  <a:srgbClr val="6B2FBA"/>
                </a:solidFill>
              </a:rPr>
              <a:t>android</a:t>
            </a:r>
            <a:r>
              <a:rPr lang="en-US" dirty="0" err="1">
                <a:solidFill>
                  <a:srgbClr val="217303"/>
                </a:solidFill>
              </a:rPr>
              <a:t>:text</a:t>
            </a:r>
            <a:r>
              <a:rPr lang="en-US" dirty="0">
                <a:solidFill>
                  <a:srgbClr val="9C5800"/>
                </a:solidFill>
              </a:rPr>
              <a:t>="@string/hello"</a:t>
            </a:r>
            <a:r>
              <a:rPr lang="en-US" dirty="0">
                <a:solidFill>
                  <a:srgbClr val="6B2FBA"/>
                </a:solidFill>
              </a:rPr>
              <a:t>/&gt;</a:t>
            </a:r>
          </a:p>
          <a:p>
            <a:br>
              <a:rPr lang="en-US" dirty="0">
                <a:solidFill>
                  <a:srgbClr val="6B2FBA"/>
                </a:solidFill>
              </a:rPr>
            </a:br>
            <a:r>
              <a:rPr lang="en-US" dirty="0">
                <a:solidFill>
                  <a:srgbClr val="6B2FBA"/>
                </a:solidFill>
              </a:rPr>
              <a:t>&lt;/</a:t>
            </a:r>
            <a:r>
              <a:rPr lang="en-US" dirty="0" err="1">
                <a:solidFill>
                  <a:srgbClr val="6B2FBA"/>
                </a:solidFill>
              </a:rPr>
              <a:t>LinearLayout</a:t>
            </a:r>
            <a:r>
              <a:rPr lang="en-US" dirty="0">
                <a:solidFill>
                  <a:srgbClr val="6B2FBA"/>
                </a:solidFill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7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5836-CE7C-FE4D-9B74-B45BAF81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E5CD-DDC0-954F-8ACA-7BF49AE3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96556" cy="4195481"/>
          </a:xfrm>
        </p:spPr>
        <p:txBody>
          <a:bodyPr/>
          <a:lstStyle/>
          <a:p>
            <a:r>
              <a:rPr lang="en-US" dirty="0"/>
              <a:t>Straightforward Android JDK programming, with mappings and convenience methods in C#</a:t>
            </a:r>
          </a:p>
          <a:p>
            <a:r>
              <a:rPr lang="en-US" dirty="0"/>
              <a:t>Services, Broadcasts, Notifications, Rotation, Location,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B72B-1CEB-DC44-98A4-F022309E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739AD-CDDC-8241-AE0C-E740C422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185" y="1754659"/>
            <a:ext cx="4135149" cy="48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0A94-C08C-FC47-BBAF-CED3E427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4F59-29EB-314D-AC6E-E33490A5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is the same as in the Android</a:t>
            </a:r>
          </a:p>
          <a:p>
            <a:r>
              <a:rPr lang="en-US" dirty="0"/>
              <a:t>Program almost like in </a:t>
            </a:r>
            <a:r>
              <a:rPr lang="en-US" dirty="0" err="1"/>
              <a:t>Xcode</a:t>
            </a:r>
            <a:r>
              <a:rPr lang="en-US" dirty="0"/>
              <a:t>/Swift, just in C#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5C76F-0E02-FB4E-BCE7-26723E5B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3F4-9FA7-114C-871A-11746721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E31A-E279-B040-B5E4-1B5DF709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83888" cy="4195481"/>
          </a:xfrm>
        </p:spPr>
        <p:txBody>
          <a:bodyPr>
            <a:normAutofit/>
          </a:bodyPr>
          <a:lstStyle/>
          <a:p>
            <a:r>
              <a:rPr lang="en-US" dirty="0" err="1"/>
              <a:t>Main.cs</a:t>
            </a:r>
            <a:r>
              <a:rPr lang="en-US" dirty="0"/>
              <a:t> is the entry point, then control is given over to </a:t>
            </a:r>
            <a:r>
              <a:rPr lang="en-US" dirty="0" err="1"/>
              <a:t>AppDelegate</a:t>
            </a:r>
            <a:r>
              <a:rPr lang="en-US" dirty="0"/>
              <a:t>.</a:t>
            </a:r>
          </a:p>
          <a:p>
            <a:r>
              <a:rPr lang="en-US" dirty="0" err="1"/>
              <a:t>AppDelegate</a:t>
            </a:r>
            <a:r>
              <a:rPr lang="en-US" dirty="0"/>
              <a:t> will unpack main storyboard, initialize main </a:t>
            </a:r>
            <a:r>
              <a:rPr lang="en-US" dirty="0" err="1"/>
              <a:t>ViewController</a:t>
            </a:r>
            <a:r>
              <a:rPr lang="en-US" dirty="0"/>
              <a:t> and start-up first view</a:t>
            </a:r>
          </a:p>
          <a:p>
            <a:r>
              <a:rPr lang="en-US" dirty="0" err="1"/>
              <a:t>Info.plist</a:t>
            </a:r>
            <a:r>
              <a:rPr lang="en-US" dirty="0"/>
              <a:t> contains app options (including the first View to start)</a:t>
            </a:r>
          </a:p>
          <a:p>
            <a:pPr lvl="1"/>
            <a:r>
              <a:rPr lang="en-US" sz="1300" dirty="0"/>
              <a:t>&lt;key&gt;</a:t>
            </a:r>
            <a:r>
              <a:rPr lang="en-US" sz="1300" dirty="0" err="1"/>
              <a:t>UILaunchStoryboardName</a:t>
            </a:r>
            <a:r>
              <a:rPr lang="en-US" sz="1300" dirty="0"/>
              <a:t>&lt;/key&gt;</a:t>
            </a:r>
          </a:p>
          <a:p>
            <a:pPr lvl="2"/>
            <a:r>
              <a:rPr lang="en-US" sz="1100" dirty="0"/>
              <a:t>&lt;string&gt;</a:t>
            </a:r>
            <a:r>
              <a:rPr lang="en-US" sz="1100" dirty="0" err="1"/>
              <a:t>LaunchScreen</a:t>
            </a:r>
            <a:r>
              <a:rPr lang="en-US" sz="1100" dirty="0"/>
              <a:t>&lt;/string&gt;</a:t>
            </a:r>
          </a:p>
          <a:p>
            <a:pPr lvl="1"/>
            <a:r>
              <a:rPr lang="en-US" sz="1300" dirty="0"/>
              <a:t>&lt;key&gt;</a:t>
            </a:r>
            <a:r>
              <a:rPr lang="en-US" sz="1300" dirty="0" err="1"/>
              <a:t>UIMainStoryboardFile</a:t>
            </a:r>
            <a:r>
              <a:rPr lang="en-US" sz="1300" dirty="0"/>
              <a:t>&lt;/key&gt;</a:t>
            </a:r>
          </a:p>
          <a:p>
            <a:pPr lvl="2"/>
            <a:r>
              <a:rPr lang="en-US" sz="1100" dirty="0"/>
              <a:t>&lt;string&gt;Main&lt;/string&gt;</a:t>
            </a:r>
          </a:p>
          <a:p>
            <a:pPr lvl="1"/>
            <a:r>
              <a:rPr lang="en-US" sz="1300" dirty="0"/>
              <a:t>&lt;key&gt;</a:t>
            </a:r>
            <a:r>
              <a:rPr lang="en-US" sz="1300" dirty="0" err="1"/>
              <a:t>UIMainStoryboardFile~ipad</a:t>
            </a:r>
            <a:r>
              <a:rPr lang="en-US" sz="1300" dirty="0"/>
              <a:t>&lt;/key&gt;</a:t>
            </a:r>
          </a:p>
          <a:p>
            <a:pPr lvl="2"/>
            <a:r>
              <a:rPr lang="en-US" sz="1100" dirty="0"/>
              <a:t>&lt;string&gt;Main&lt;/string&gt;</a:t>
            </a:r>
          </a:p>
          <a:p>
            <a:r>
              <a:rPr lang="en-US" dirty="0"/>
              <a:t>Storyboard is edited in </a:t>
            </a:r>
            <a:r>
              <a:rPr lang="en-US" dirty="0" err="1"/>
              <a:t>Xcode</a:t>
            </a:r>
            <a:r>
              <a:rPr lang="en-US" dirty="0"/>
              <a:t> and synced back to Xamarin C#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D4E0-A0FA-E14A-834F-457BB87F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9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449C-C4ED-084C-A709-5C83AEC2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Xamarin.iOS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40DB6-F176-AF46-94F5-E1EF209A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0DB31C-9D0A-874F-8D13-125A944F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4" y="2052918"/>
            <a:ext cx="4042795" cy="4195481"/>
          </a:xfrm>
        </p:spPr>
        <p:txBody>
          <a:bodyPr/>
          <a:lstStyle/>
          <a:p>
            <a:r>
              <a:rPr lang="en-US" dirty="0"/>
              <a:t>Edit UI in </a:t>
            </a:r>
            <a:r>
              <a:rPr lang="en-US" dirty="0" err="1"/>
              <a:t>Xcode</a:t>
            </a:r>
            <a:endParaRPr lang="en-US" dirty="0"/>
          </a:p>
          <a:p>
            <a:r>
              <a:rPr lang="en-US" dirty="0"/>
              <a:t>Create/connect outlets</a:t>
            </a:r>
          </a:p>
          <a:p>
            <a:r>
              <a:rPr lang="en-US" dirty="0"/>
              <a:t>Code is synced back to C#</a:t>
            </a:r>
            <a:br>
              <a:rPr lang="en-US" dirty="0"/>
            </a:br>
            <a:r>
              <a:rPr lang="en-US" dirty="0" err="1"/>
              <a:t>ViewController.Designer.cs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DF74CC8-027B-0640-AE9A-A7A68A36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59" y="1377582"/>
            <a:ext cx="10122143" cy="54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A4AF-681A-FF4D-9CA3-5AF0C155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5D05D-2123-3D48-9E86-AF8689EE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40667"/>
            <a:ext cx="8946541" cy="4195481"/>
          </a:xfrm>
        </p:spPr>
        <p:txBody>
          <a:bodyPr/>
          <a:lstStyle/>
          <a:p>
            <a:r>
              <a:rPr lang="en-US" dirty="0" err="1"/>
              <a:t>ViewController</a:t>
            </a:r>
            <a:r>
              <a:rPr lang="en-US" dirty="0"/>
              <a:t> and </a:t>
            </a:r>
            <a:r>
              <a:rPr lang="en-US" dirty="0" err="1"/>
              <a:t>ViewController.Designer</a:t>
            </a:r>
            <a:r>
              <a:rPr lang="en-US" dirty="0"/>
              <a:t> partial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FF3F2-1B7D-1044-9765-EACAA009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C6731-2934-1244-A95E-F427612E8845}"/>
              </a:ext>
            </a:extLst>
          </p:cNvPr>
          <p:cNvSpPr txBox="1"/>
          <p:nvPr/>
        </p:nvSpPr>
        <p:spPr>
          <a:xfrm>
            <a:off x="344405" y="1853248"/>
            <a:ext cx="4850297" cy="58169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F54D6"/>
                </a:solidFill>
              </a:rPr>
              <a:t>using </a:t>
            </a:r>
            <a:r>
              <a:rPr lang="en-US" sz="1200" dirty="0">
                <a:solidFill>
                  <a:srgbClr val="6B2FBA"/>
                </a:solidFill>
              </a:rPr>
              <a:t>System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0F54D6"/>
                </a:solidFill>
              </a:rPr>
              <a:t>using </a:t>
            </a:r>
            <a:r>
              <a:rPr lang="en-US" sz="1200" dirty="0" err="1">
                <a:solidFill>
                  <a:srgbClr val="6B2FBA"/>
                </a:solidFill>
              </a:rPr>
              <a:t>UIKit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0F54D6"/>
                </a:solidFill>
              </a:rPr>
              <a:t>namespace </a:t>
            </a:r>
            <a:r>
              <a:rPr lang="en-US" sz="1200" dirty="0" err="1">
                <a:solidFill>
                  <a:srgbClr val="6B2FBA"/>
                </a:solidFill>
              </a:rPr>
              <a:t>App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iOS</a:t>
            </a:r>
            <a:br>
              <a:rPr lang="en-US" sz="1200" dirty="0">
                <a:solidFill>
                  <a:srgbClr val="6B2FB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{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    </a:t>
            </a:r>
            <a:r>
              <a:rPr lang="en-US" sz="1200" dirty="0">
                <a:solidFill>
                  <a:srgbClr val="0F54D6"/>
                </a:solidFill>
              </a:rPr>
              <a:t>public partial class </a:t>
            </a:r>
            <a:r>
              <a:rPr lang="en-US" sz="1200" dirty="0" err="1">
                <a:solidFill>
                  <a:srgbClr val="949494"/>
                </a:solidFill>
              </a:rPr>
              <a:t>ViewController</a:t>
            </a:r>
            <a:r>
              <a:rPr lang="en-US" sz="1200" dirty="0">
                <a:solidFill>
                  <a:srgbClr val="949494"/>
                </a:solidFill>
              </a:rPr>
              <a:t> 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6B2FBA"/>
                </a:solidFill>
              </a:rPr>
              <a:t>UIViewController</a:t>
            </a:r>
            <a:br>
              <a:rPr lang="en-US" sz="1200" dirty="0">
                <a:solidFill>
                  <a:srgbClr val="6B2FBA"/>
                </a:solidFill>
              </a:rPr>
            </a:br>
            <a:r>
              <a:rPr lang="en-US" sz="1200" dirty="0">
                <a:solidFill>
                  <a:srgbClr val="6B2FBA"/>
                </a:solidFill>
              </a:rPr>
              <a:t>    </a:t>
            </a:r>
            <a:r>
              <a:rPr lang="en-US" sz="1200" dirty="0">
                <a:solidFill>
                  <a:srgbClr val="383838"/>
                </a:solidFill>
              </a:rPr>
              <a:t>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</a:t>
            </a:r>
            <a:r>
              <a:rPr lang="en-US" sz="1200" dirty="0">
                <a:solidFill>
                  <a:srgbClr val="0F54D6"/>
                </a:solidFill>
              </a:rPr>
              <a:t>int </a:t>
            </a:r>
            <a:r>
              <a:rPr lang="en-US" sz="1200" dirty="0">
                <a:solidFill>
                  <a:srgbClr val="0088AB"/>
                </a:solidFill>
              </a:rPr>
              <a:t>count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>
                <a:solidFill>
                  <a:srgbClr val="9E1958"/>
                </a:solidFill>
              </a:rPr>
              <a:t>1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</a:t>
            </a:r>
            <a:r>
              <a:rPr lang="en-US" sz="1200" dirty="0">
                <a:solidFill>
                  <a:srgbClr val="0F54D6"/>
                </a:solidFill>
              </a:rPr>
              <a:t>public </a:t>
            </a:r>
            <a:r>
              <a:rPr lang="en-US" sz="1200" dirty="0" err="1">
                <a:solidFill>
                  <a:srgbClr val="6B2FBA"/>
                </a:solidFill>
              </a:rPr>
              <a:t>ViewController</a:t>
            </a:r>
            <a:r>
              <a:rPr lang="en-US" sz="1200" dirty="0">
                <a:solidFill>
                  <a:srgbClr val="383838"/>
                </a:solidFill>
              </a:rPr>
              <a:t>(</a:t>
            </a:r>
            <a:r>
              <a:rPr lang="en-US" sz="1200" dirty="0" err="1">
                <a:solidFill>
                  <a:srgbClr val="300073"/>
                </a:solidFill>
              </a:rPr>
              <a:t>IntPtr</a:t>
            </a:r>
            <a:r>
              <a:rPr lang="en-US" sz="1200" dirty="0">
                <a:solidFill>
                  <a:srgbClr val="300073"/>
                </a:solidFill>
              </a:rPr>
              <a:t> </a:t>
            </a:r>
            <a:r>
              <a:rPr lang="en-US" sz="1200" dirty="0">
                <a:solidFill>
                  <a:srgbClr val="383838"/>
                </a:solidFill>
              </a:rPr>
              <a:t>handle)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rgbClr val="6B2FBA"/>
                </a:solidFill>
              </a:rPr>
              <a:t>base</a:t>
            </a:r>
            <a:r>
              <a:rPr lang="en-US" sz="1200" dirty="0">
                <a:solidFill>
                  <a:srgbClr val="383838"/>
                </a:solidFill>
              </a:rPr>
              <a:t>(handle)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</a:t>
            </a:r>
            <a:r>
              <a:rPr lang="en-US" sz="1200" dirty="0">
                <a:solidFill>
                  <a:srgbClr val="0F54D6"/>
                </a:solidFill>
              </a:rPr>
              <a:t>public override void </a:t>
            </a:r>
            <a:r>
              <a:rPr lang="en-US" sz="1200" dirty="0" err="1">
                <a:solidFill>
                  <a:srgbClr val="00855F"/>
                </a:solidFill>
              </a:rPr>
              <a:t>ViewDidLoad</a:t>
            </a:r>
            <a:r>
              <a:rPr lang="en-US" sz="1200" dirty="0">
                <a:solidFill>
                  <a:srgbClr val="383838"/>
                </a:solidFill>
              </a:rPr>
              <a:t>()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 err="1">
                <a:solidFill>
                  <a:srgbClr val="0F54D6"/>
                </a:solidFill>
              </a:rPr>
              <a:t>base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55F"/>
                </a:solidFill>
              </a:rPr>
              <a:t>ViewDidLoad</a:t>
            </a:r>
            <a:r>
              <a:rPr lang="en-US" sz="1200" dirty="0">
                <a:solidFill>
                  <a:srgbClr val="383838"/>
                </a:solidFill>
              </a:rPr>
              <a:t>();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	 </a:t>
            </a:r>
            <a:r>
              <a:rPr lang="en-US" sz="1200" dirty="0" err="1">
                <a:solidFill>
                  <a:srgbClr val="0088AB"/>
                </a:solidFill>
              </a:rPr>
              <a:t>Button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8AB"/>
                </a:solidFill>
              </a:rPr>
              <a:t>AccessibilityIdentifier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>
                <a:solidFill>
                  <a:srgbClr val="9C5800"/>
                </a:solidFill>
              </a:rPr>
              <a:t>"</a:t>
            </a:r>
            <a:r>
              <a:rPr lang="en-US" sz="1200" dirty="0" err="1">
                <a:solidFill>
                  <a:srgbClr val="9C5800"/>
                </a:solidFill>
              </a:rPr>
              <a:t>myButton</a:t>
            </a:r>
            <a:r>
              <a:rPr lang="en-US" sz="1200" dirty="0">
                <a:solidFill>
                  <a:srgbClr val="9C5800"/>
                </a:solidFill>
              </a:rPr>
              <a:t>"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 err="1">
                <a:solidFill>
                  <a:srgbClr val="0088AB"/>
                </a:solidFill>
              </a:rPr>
              <a:t>Button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TouchUpInside</a:t>
            </a:r>
            <a:r>
              <a:rPr lang="en-US" sz="1200" dirty="0">
                <a:solidFill>
                  <a:srgbClr val="6B2FBA"/>
                </a:solidFill>
              </a:rPr>
              <a:t> </a:t>
            </a:r>
            <a:r>
              <a:rPr lang="en-US" sz="1200" dirty="0">
                <a:solidFill>
                  <a:srgbClr val="00855F"/>
                </a:solidFill>
              </a:rPr>
              <a:t>+= </a:t>
            </a:r>
            <a:r>
              <a:rPr lang="en-US" sz="1200" dirty="0">
                <a:solidFill>
                  <a:srgbClr val="0F54D6"/>
                </a:solidFill>
              </a:rPr>
              <a:t>delegate</a:t>
            </a:r>
            <a:br>
              <a:rPr lang="en-US" sz="1200" dirty="0">
                <a:solidFill>
                  <a:srgbClr val="0F54D6"/>
                </a:solidFill>
              </a:rPr>
            </a:br>
            <a:r>
              <a:rPr lang="en-US" sz="1200" dirty="0">
                <a:solidFill>
                  <a:srgbClr val="0F54D6"/>
                </a:solidFill>
              </a:rPr>
              <a:t>            </a:t>
            </a:r>
            <a:r>
              <a:rPr lang="en-US" sz="1200" dirty="0">
                <a:solidFill>
                  <a:srgbClr val="383838"/>
                </a:solidFill>
              </a:rPr>
              <a:t>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    </a:t>
            </a:r>
            <a:r>
              <a:rPr lang="en-US" sz="1200" dirty="0">
                <a:solidFill>
                  <a:srgbClr val="0F54D6"/>
                </a:solidFill>
              </a:rPr>
              <a:t>var </a:t>
            </a:r>
            <a:r>
              <a:rPr lang="en-US" sz="1200" dirty="0">
                <a:solidFill>
                  <a:srgbClr val="383838"/>
                </a:solidFill>
              </a:rPr>
              <a:t>title </a:t>
            </a:r>
            <a:r>
              <a:rPr lang="en-US" sz="1200" dirty="0"/>
              <a:t>= </a:t>
            </a:r>
            <a:r>
              <a:rPr lang="en-US" sz="1200" dirty="0" err="1">
                <a:solidFill>
                  <a:srgbClr val="0F54D6"/>
                </a:solidFill>
              </a:rPr>
              <a:t>string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55F"/>
                </a:solidFill>
              </a:rPr>
              <a:t>Format</a:t>
            </a:r>
            <a:r>
              <a:rPr lang="en-US" sz="1200" dirty="0">
                <a:solidFill>
                  <a:srgbClr val="383838"/>
                </a:solidFill>
              </a:rPr>
              <a:t>(</a:t>
            </a:r>
            <a:r>
              <a:rPr lang="en-US" sz="1200" dirty="0">
                <a:solidFill>
                  <a:srgbClr val="9C5800"/>
                </a:solidFill>
              </a:rPr>
              <a:t>"</a:t>
            </a:r>
            <a:r>
              <a:rPr lang="en-US" sz="1200" dirty="0">
                <a:solidFill>
                  <a:srgbClr val="6B2FBA"/>
                </a:solidFill>
              </a:rPr>
              <a:t>{0}</a:t>
            </a:r>
            <a:r>
              <a:rPr lang="en-US" sz="1200" dirty="0">
                <a:solidFill>
                  <a:srgbClr val="9C5800"/>
                </a:solidFill>
              </a:rPr>
              <a:t> clicks!"</a:t>
            </a:r>
            <a:r>
              <a:rPr lang="en-US" sz="1200" dirty="0">
                <a:solidFill>
                  <a:srgbClr val="383838"/>
                </a:solidFill>
              </a:rPr>
              <a:t>, </a:t>
            </a:r>
            <a:r>
              <a:rPr lang="en-US" sz="1200" dirty="0">
                <a:solidFill>
                  <a:srgbClr val="0088AB"/>
                </a:solidFill>
              </a:rPr>
              <a:t>count</a:t>
            </a:r>
            <a:r>
              <a:rPr lang="en-US" sz="1200" dirty="0">
                <a:solidFill>
                  <a:schemeClr val="bg1"/>
                </a:solidFill>
              </a:rPr>
              <a:t>++)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    </a:t>
            </a:r>
            <a:r>
              <a:rPr lang="en-US" sz="1200" dirty="0" err="1">
                <a:solidFill>
                  <a:srgbClr val="0088AB"/>
                </a:solidFill>
              </a:rPr>
              <a:t>Button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55F"/>
                </a:solidFill>
              </a:rPr>
              <a:t>SetTitle</a:t>
            </a:r>
            <a:r>
              <a:rPr lang="en-US" sz="1200" dirty="0">
                <a:solidFill>
                  <a:srgbClr val="383838"/>
                </a:solidFill>
              </a:rPr>
              <a:t>(title, </a:t>
            </a:r>
            <a:r>
              <a:rPr lang="en-US" sz="1200" dirty="0" err="1">
                <a:solidFill>
                  <a:srgbClr val="300073"/>
                </a:solidFill>
              </a:rPr>
              <a:t>UIControlState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b="1" dirty="0" err="1">
                <a:solidFill>
                  <a:srgbClr val="0088AB"/>
                </a:solidFill>
              </a:rPr>
              <a:t>Normal</a:t>
            </a:r>
            <a:r>
              <a:rPr lang="en-US" sz="1200" dirty="0">
                <a:solidFill>
                  <a:srgbClr val="383838"/>
                </a:solidFill>
              </a:rPr>
              <a:t>);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};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</a:t>
            </a:r>
            <a:r>
              <a:rPr lang="en-US" sz="1200" dirty="0">
                <a:solidFill>
                  <a:srgbClr val="949494"/>
                </a:solidFill>
              </a:rPr>
              <a:t>public override void </a:t>
            </a:r>
            <a:r>
              <a:rPr lang="en-US" sz="1200" dirty="0" err="1">
                <a:solidFill>
                  <a:srgbClr val="949494"/>
                </a:solidFill>
              </a:rPr>
              <a:t>DidReceiveMemoryWarning</a:t>
            </a:r>
            <a:r>
              <a:rPr lang="en-US" sz="1200" dirty="0">
                <a:solidFill>
                  <a:srgbClr val="949494"/>
                </a:solidFill>
              </a:rPr>
              <a:t>()</a:t>
            </a:r>
            <a:br>
              <a:rPr lang="en-US" sz="1200" dirty="0">
                <a:solidFill>
                  <a:srgbClr val="949494"/>
                </a:solidFill>
              </a:rPr>
            </a:br>
            <a:r>
              <a:rPr lang="en-US" sz="1200" dirty="0">
                <a:solidFill>
                  <a:srgbClr val="949494"/>
                </a:solidFill>
              </a:rPr>
              <a:t>        {</a:t>
            </a:r>
            <a:br>
              <a:rPr lang="en-US" sz="1200" dirty="0">
                <a:solidFill>
                  <a:srgbClr val="949494"/>
                </a:solidFill>
              </a:rPr>
            </a:br>
            <a:r>
              <a:rPr lang="en-US" sz="1200" dirty="0">
                <a:solidFill>
                  <a:srgbClr val="949494"/>
                </a:solidFill>
              </a:rPr>
              <a:t>            </a:t>
            </a:r>
            <a:r>
              <a:rPr lang="en-US" sz="1200" dirty="0" err="1">
                <a:solidFill>
                  <a:srgbClr val="949494"/>
                </a:solidFill>
              </a:rPr>
              <a:t>base.DidReceiveMemoryWarning</a:t>
            </a:r>
            <a:r>
              <a:rPr lang="en-US" sz="1200" dirty="0">
                <a:solidFill>
                  <a:srgbClr val="949494"/>
                </a:solidFill>
              </a:rPr>
              <a:t>();</a:t>
            </a:r>
            <a:br>
              <a:rPr lang="en-US" sz="1200" dirty="0">
                <a:solidFill>
                  <a:srgbClr val="949494"/>
                </a:solidFill>
              </a:rPr>
            </a:br>
            <a:r>
              <a:rPr lang="en-US" sz="1200" dirty="0">
                <a:solidFill>
                  <a:srgbClr val="949494"/>
                </a:solidFill>
              </a:rPr>
              <a:t>         }</a:t>
            </a:r>
            <a:br>
              <a:rPr lang="en-US" sz="1200" dirty="0">
                <a:solidFill>
                  <a:srgbClr val="949494"/>
                </a:solidFill>
              </a:rPr>
            </a:br>
            <a:r>
              <a:rPr lang="en-US" sz="1200" dirty="0">
                <a:solidFill>
                  <a:srgbClr val="949494"/>
                </a:solidFill>
              </a:rPr>
              <a:t>    </a:t>
            </a:r>
            <a:r>
              <a:rPr lang="en-US" sz="1200" dirty="0">
                <a:solidFill>
                  <a:srgbClr val="383838"/>
                </a:solidFill>
              </a:rPr>
              <a:t>}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}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31C6E-57E5-F949-BD0E-5B444A5D1B0F}"/>
              </a:ext>
            </a:extLst>
          </p:cNvPr>
          <p:cNvSpPr txBox="1"/>
          <p:nvPr/>
        </p:nvSpPr>
        <p:spPr>
          <a:xfrm>
            <a:off x="6547862" y="1945580"/>
            <a:ext cx="3273881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F54D6"/>
                </a:solidFill>
              </a:rPr>
              <a:t>using </a:t>
            </a:r>
            <a:r>
              <a:rPr lang="en-US" sz="1200" dirty="0">
                <a:solidFill>
                  <a:srgbClr val="6B2FBA"/>
                </a:solidFill>
              </a:rPr>
              <a:t>Foundation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0F54D6"/>
                </a:solidFill>
              </a:rPr>
              <a:t>using </a:t>
            </a:r>
            <a:r>
              <a:rPr lang="en-US" sz="1200" dirty="0" err="1">
                <a:solidFill>
                  <a:srgbClr val="6B2FBA"/>
                </a:solidFill>
              </a:rPr>
              <a:t>System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CodeDom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Compiler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0F54D6"/>
                </a:solidFill>
              </a:rPr>
              <a:t>namespace </a:t>
            </a:r>
            <a:r>
              <a:rPr lang="en-US" sz="1200" dirty="0" err="1">
                <a:solidFill>
                  <a:srgbClr val="6B2FBA"/>
                </a:solidFill>
              </a:rPr>
              <a:t>App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iOS</a:t>
            </a:r>
            <a:br>
              <a:rPr lang="en-US" sz="1200" dirty="0">
                <a:solidFill>
                  <a:srgbClr val="6B2FBA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[</a:t>
            </a:r>
            <a:r>
              <a:rPr lang="en-US" sz="1200" dirty="0">
                <a:solidFill>
                  <a:srgbClr val="6B2FBA"/>
                </a:solidFill>
              </a:rPr>
              <a:t>Register </a:t>
            </a:r>
            <a:r>
              <a:rPr lang="en-US" sz="1200" dirty="0">
                <a:solidFill>
                  <a:srgbClr val="383838"/>
                </a:solidFill>
              </a:rPr>
              <a:t>(</a:t>
            </a:r>
            <a:r>
              <a:rPr lang="en-US" sz="1200" dirty="0">
                <a:solidFill>
                  <a:srgbClr val="9C5800"/>
                </a:solidFill>
              </a:rPr>
              <a:t>"</a:t>
            </a:r>
            <a:r>
              <a:rPr lang="en-US" sz="1200" dirty="0" err="1">
                <a:solidFill>
                  <a:srgbClr val="9C5800"/>
                </a:solidFill>
              </a:rPr>
              <a:t>ViewController</a:t>
            </a:r>
            <a:r>
              <a:rPr lang="en-US" sz="1200" dirty="0">
                <a:solidFill>
                  <a:srgbClr val="9C5800"/>
                </a:solidFill>
              </a:rPr>
              <a:t>"</a:t>
            </a:r>
            <a:r>
              <a:rPr lang="en-US" sz="1200" dirty="0">
                <a:solidFill>
                  <a:srgbClr val="383838"/>
                </a:solidFill>
              </a:rPr>
              <a:t>)]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</a:t>
            </a:r>
            <a:r>
              <a:rPr lang="en-US" sz="1200" dirty="0">
                <a:solidFill>
                  <a:srgbClr val="0F54D6"/>
                </a:solidFill>
              </a:rPr>
              <a:t>partial class </a:t>
            </a:r>
            <a:r>
              <a:rPr lang="en-US" sz="1200" dirty="0" err="1">
                <a:solidFill>
                  <a:srgbClr val="6B2FBA"/>
                </a:solidFill>
              </a:rPr>
              <a:t>ViewController</a:t>
            </a:r>
            <a:br>
              <a:rPr lang="en-US" sz="1200" dirty="0">
                <a:solidFill>
                  <a:srgbClr val="6B2FBA"/>
                </a:solidFill>
              </a:rPr>
            </a:br>
            <a:r>
              <a:rPr lang="en-US" sz="1200" dirty="0">
                <a:solidFill>
                  <a:srgbClr val="6B2FBA"/>
                </a:solidFill>
              </a:rPr>
              <a:t>   </a:t>
            </a:r>
            <a:r>
              <a:rPr lang="en-US" sz="1200" dirty="0">
                <a:solidFill>
                  <a:srgbClr val="383838"/>
                </a:solidFill>
              </a:rPr>
              <a:t>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[</a:t>
            </a:r>
            <a:r>
              <a:rPr lang="en-US" sz="1200" dirty="0">
                <a:solidFill>
                  <a:srgbClr val="6B2FBA"/>
                </a:solidFill>
              </a:rPr>
              <a:t>Outlet</a:t>
            </a:r>
            <a:r>
              <a:rPr lang="en-US" sz="1200" dirty="0">
                <a:solidFill>
                  <a:srgbClr val="383838"/>
                </a:solidFill>
              </a:rPr>
              <a:t>]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</a:t>
            </a:r>
            <a:r>
              <a:rPr lang="en-US" sz="1200" dirty="0" err="1">
                <a:solidFill>
                  <a:srgbClr val="6B2FBA"/>
                </a:solidFill>
              </a:rPr>
              <a:t>UIKit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UIButton</a:t>
            </a:r>
            <a:r>
              <a:rPr lang="en-US" sz="1200" dirty="0">
                <a:solidFill>
                  <a:srgbClr val="6B2FBA"/>
                </a:solidFill>
              </a:rPr>
              <a:t> </a:t>
            </a:r>
            <a:r>
              <a:rPr lang="en-US" sz="1200" dirty="0">
                <a:solidFill>
                  <a:srgbClr val="0088AB"/>
                </a:solidFill>
              </a:rPr>
              <a:t>Button </a:t>
            </a:r>
            <a:r>
              <a:rPr lang="en-US" sz="1200" dirty="0">
                <a:solidFill>
                  <a:srgbClr val="383838"/>
                </a:solidFill>
              </a:rPr>
              <a:t>{ </a:t>
            </a:r>
            <a:r>
              <a:rPr lang="en-US" sz="1200" dirty="0">
                <a:solidFill>
                  <a:srgbClr val="00855F"/>
                </a:solidFill>
              </a:rPr>
              <a:t>get</a:t>
            </a:r>
            <a:r>
              <a:rPr lang="en-US" sz="1200" dirty="0">
                <a:solidFill>
                  <a:srgbClr val="383838"/>
                </a:solidFill>
              </a:rPr>
              <a:t>; </a:t>
            </a:r>
            <a:r>
              <a:rPr lang="en-US" sz="1200" dirty="0">
                <a:solidFill>
                  <a:srgbClr val="00855F"/>
                </a:solidFill>
              </a:rPr>
              <a:t>set</a:t>
            </a:r>
            <a:r>
              <a:rPr lang="en-US" sz="1200" dirty="0">
                <a:solidFill>
                  <a:srgbClr val="383838"/>
                </a:solidFill>
              </a:rPr>
              <a:t>;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[</a:t>
            </a:r>
            <a:r>
              <a:rPr lang="en-US" sz="1200" dirty="0">
                <a:solidFill>
                  <a:srgbClr val="6B2FBA"/>
                </a:solidFill>
              </a:rPr>
              <a:t>Outlet</a:t>
            </a:r>
            <a:r>
              <a:rPr lang="en-US" sz="1200" dirty="0">
                <a:solidFill>
                  <a:srgbClr val="383838"/>
                </a:solidFill>
              </a:rPr>
              <a:t>]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</a:t>
            </a:r>
            <a:r>
              <a:rPr lang="en-US" sz="1200" dirty="0" err="1">
                <a:solidFill>
                  <a:srgbClr val="6B2FBA"/>
                </a:solidFill>
              </a:rPr>
              <a:t>UIKit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6B2FBA"/>
                </a:solidFill>
              </a:rPr>
              <a:t>UILabel</a:t>
            </a:r>
            <a:r>
              <a:rPr lang="en-US" sz="1200" dirty="0">
                <a:solidFill>
                  <a:srgbClr val="6B2FBA"/>
                </a:solidFill>
              </a:rPr>
              <a:t> </a:t>
            </a:r>
            <a:r>
              <a:rPr lang="en-US" sz="1200" dirty="0" err="1">
                <a:solidFill>
                  <a:srgbClr val="0088AB"/>
                </a:solidFill>
              </a:rPr>
              <a:t>testLabel</a:t>
            </a:r>
            <a:r>
              <a:rPr lang="en-US" sz="1200" dirty="0">
                <a:solidFill>
                  <a:srgbClr val="0088AB"/>
                </a:solidFill>
              </a:rPr>
              <a:t> </a:t>
            </a:r>
            <a:r>
              <a:rPr lang="en-US" sz="1200" dirty="0">
                <a:solidFill>
                  <a:srgbClr val="383838"/>
                </a:solidFill>
              </a:rPr>
              <a:t>{ </a:t>
            </a:r>
            <a:r>
              <a:rPr lang="en-US" sz="1200" dirty="0">
                <a:solidFill>
                  <a:srgbClr val="00855F"/>
                </a:solidFill>
              </a:rPr>
              <a:t>get</a:t>
            </a:r>
            <a:r>
              <a:rPr lang="en-US" sz="1200" dirty="0">
                <a:solidFill>
                  <a:srgbClr val="383838"/>
                </a:solidFill>
              </a:rPr>
              <a:t>; </a:t>
            </a:r>
            <a:r>
              <a:rPr lang="en-US" sz="1200" dirty="0">
                <a:solidFill>
                  <a:srgbClr val="00855F"/>
                </a:solidFill>
              </a:rPr>
              <a:t>set</a:t>
            </a:r>
            <a:r>
              <a:rPr lang="en-US" sz="1200" dirty="0">
                <a:solidFill>
                  <a:srgbClr val="383838"/>
                </a:solidFill>
              </a:rPr>
              <a:t>;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</a:t>
            </a:r>
            <a:r>
              <a:rPr lang="en-US" sz="1200" dirty="0">
                <a:solidFill>
                  <a:srgbClr val="0F54D6"/>
                </a:solidFill>
              </a:rPr>
              <a:t>void </a:t>
            </a:r>
            <a:r>
              <a:rPr lang="en-US" sz="1200" dirty="0" err="1">
                <a:solidFill>
                  <a:srgbClr val="00855F"/>
                </a:solidFill>
              </a:rPr>
              <a:t>ReleaseDesignerOutlets</a:t>
            </a:r>
            <a:r>
              <a:rPr lang="en-US" sz="1200" dirty="0">
                <a:solidFill>
                  <a:srgbClr val="00855F"/>
                </a:solidFill>
              </a:rPr>
              <a:t> </a:t>
            </a:r>
            <a:r>
              <a:rPr lang="en-US" sz="1200" dirty="0">
                <a:solidFill>
                  <a:srgbClr val="383838"/>
                </a:solidFill>
              </a:rPr>
              <a:t>()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</a:t>
            </a:r>
            <a:r>
              <a:rPr lang="en-US" sz="1200" dirty="0">
                <a:solidFill>
                  <a:srgbClr val="0F54D6"/>
                </a:solidFill>
              </a:rPr>
              <a:t>if </a:t>
            </a:r>
            <a:r>
              <a:rPr lang="en-US" sz="1200" dirty="0">
                <a:solidFill>
                  <a:srgbClr val="383838"/>
                </a:solidFill>
              </a:rPr>
              <a:t>(</a:t>
            </a:r>
            <a:r>
              <a:rPr lang="en-US" sz="1200" dirty="0">
                <a:solidFill>
                  <a:srgbClr val="0088AB"/>
                </a:solidFill>
              </a:rPr>
              <a:t>Button </a:t>
            </a:r>
            <a:r>
              <a:rPr lang="en-US" sz="1200" dirty="0">
                <a:solidFill>
                  <a:schemeClr val="bg1"/>
                </a:solidFill>
              </a:rPr>
              <a:t>!=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F54D6"/>
                </a:solidFill>
              </a:rPr>
              <a:t>null</a:t>
            </a:r>
            <a:r>
              <a:rPr lang="en-US" sz="1200" dirty="0">
                <a:solidFill>
                  <a:srgbClr val="383838"/>
                </a:solidFill>
              </a:rPr>
              <a:t>) 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 err="1">
                <a:solidFill>
                  <a:srgbClr val="0088AB"/>
                </a:solidFill>
              </a:rPr>
              <a:t>Button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55F"/>
                </a:solidFill>
              </a:rPr>
              <a:t>Dispose</a:t>
            </a:r>
            <a:r>
              <a:rPr lang="en-US" sz="1200" dirty="0">
                <a:solidFill>
                  <a:srgbClr val="00855F"/>
                </a:solidFill>
              </a:rPr>
              <a:t> </a:t>
            </a:r>
            <a:r>
              <a:rPr lang="en-US" sz="1200" dirty="0">
                <a:solidFill>
                  <a:srgbClr val="383838"/>
                </a:solidFill>
              </a:rPr>
              <a:t>();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>
                <a:solidFill>
                  <a:srgbClr val="0088AB"/>
                </a:solidFill>
              </a:rPr>
              <a:t>Button </a:t>
            </a:r>
            <a:r>
              <a:rPr lang="en-US" sz="1200" dirty="0">
                <a:solidFill>
                  <a:schemeClr val="bg1"/>
                </a:solidFill>
              </a:rPr>
              <a:t>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F54D6"/>
                </a:solidFill>
              </a:rPr>
              <a:t>null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</a:t>
            </a:r>
            <a:r>
              <a:rPr lang="en-US" sz="1200" dirty="0">
                <a:solidFill>
                  <a:srgbClr val="0F54D6"/>
                </a:solidFill>
              </a:rPr>
              <a:t>if </a:t>
            </a:r>
            <a:r>
              <a:rPr lang="en-US" sz="1200" dirty="0">
                <a:solidFill>
                  <a:srgbClr val="383838"/>
                </a:solidFill>
              </a:rPr>
              <a:t>(</a:t>
            </a:r>
            <a:r>
              <a:rPr lang="en-US" sz="1200" dirty="0" err="1">
                <a:solidFill>
                  <a:srgbClr val="0088AB"/>
                </a:solidFill>
              </a:rPr>
              <a:t>testLabel</a:t>
            </a:r>
            <a:r>
              <a:rPr lang="en-US" sz="1200" dirty="0">
                <a:solidFill>
                  <a:srgbClr val="0088AB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!=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F54D6"/>
                </a:solidFill>
              </a:rPr>
              <a:t>null</a:t>
            </a:r>
            <a:r>
              <a:rPr lang="en-US" sz="1200" dirty="0">
                <a:solidFill>
                  <a:srgbClr val="383838"/>
                </a:solidFill>
              </a:rPr>
              <a:t>) {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 err="1">
                <a:solidFill>
                  <a:srgbClr val="0088AB"/>
                </a:solidFill>
              </a:rPr>
              <a:t>testLabel</a:t>
            </a:r>
            <a:r>
              <a:rPr lang="en-US" sz="1200" dirty="0" err="1">
                <a:solidFill>
                  <a:srgbClr val="383838"/>
                </a:solidFill>
              </a:rPr>
              <a:t>.</a:t>
            </a:r>
            <a:r>
              <a:rPr lang="en-US" sz="1200" dirty="0" err="1">
                <a:solidFill>
                  <a:srgbClr val="00855F"/>
                </a:solidFill>
              </a:rPr>
              <a:t>Dispose</a:t>
            </a:r>
            <a:r>
              <a:rPr lang="en-US" sz="1200" dirty="0">
                <a:solidFill>
                  <a:srgbClr val="00855F"/>
                </a:solidFill>
              </a:rPr>
              <a:t> </a:t>
            </a:r>
            <a:r>
              <a:rPr lang="en-US" sz="1200" dirty="0">
                <a:solidFill>
                  <a:srgbClr val="383838"/>
                </a:solidFill>
              </a:rPr>
              <a:t>();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   </a:t>
            </a:r>
            <a:r>
              <a:rPr lang="en-US" sz="1200" dirty="0" err="1">
                <a:solidFill>
                  <a:srgbClr val="0088AB"/>
                </a:solidFill>
              </a:rPr>
              <a:t>testLabel</a:t>
            </a:r>
            <a:r>
              <a:rPr lang="en-US" sz="1200" dirty="0">
                <a:solidFill>
                  <a:srgbClr val="0088AB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= </a:t>
            </a:r>
            <a:r>
              <a:rPr lang="en-US" sz="1200" dirty="0">
                <a:solidFill>
                  <a:srgbClr val="0F54D6"/>
                </a:solidFill>
              </a:rPr>
              <a:t>null</a:t>
            </a:r>
            <a:r>
              <a:rPr lang="en-US" sz="1200" dirty="0">
                <a:solidFill>
                  <a:srgbClr val="383838"/>
                </a:solidFill>
              </a:rPr>
              <a:t>;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   }</a:t>
            </a:r>
            <a:br>
              <a:rPr lang="en-US" sz="1200" dirty="0">
                <a:solidFill>
                  <a:srgbClr val="383838"/>
                </a:solidFill>
              </a:rPr>
            </a:b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   }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   }</a:t>
            </a:r>
            <a:br>
              <a:rPr lang="en-US" sz="1200" dirty="0">
                <a:solidFill>
                  <a:srgbClr val="383838"/>
                </a:solidFill>
              </a:rPr>
            </a:br>
            <a:r>
              <a:rPr lang="en-US" sz="1200" dirty="0">
                <a:solidFill>
                  <a:srgbClr val="383838"/>
                </a:solidFill>
              </a:rPr>
              <a:t>}</a:t>
            </a:r>
            <a:br>
              <a:rPr lang="en-US" sz="1200" dirty="0">
                <a:solidFill>
                  <a:srgbClr val="383838"/>
                </a:solidFill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474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774A-EAFA-1F45-A3DF-674BA8C5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Xamarin.Native</a:t>
            </a:r>
            <a:r>
              <a:rPr lang="en-US" dirty="0"/>
              <a:t> -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5654-50BD-0648-A7A5-0F953DE2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platform APIs for mobile apps</a:t>
            </a:r>
          </a:p>
          <a:p>
            <a:r>
              <a:rPr lang="en-US" dirty="0"/>
              <a:t>Android, iOS, and UWP offer unique operating system and platform APIs that developers have access to all in C# leveraging Xamarin. </a:t>
            </a:r>
          </a:p>
          <a:p>
            <a:r>
              <a:rPr lang="en-US" dirty="0" err="1"/>
              <a:t>Xamarin.Essentials</a:t>
            </a:r>
            <a:r>
              <a:rPr lang="en-US" dirty="0"/>
              <a:t> provides a single cross-platform API that works with any Xamarin application</a:t>
            </a:r>
          </a:p>
          <a:p>
            <a:r>
              <a:rPr lang="en-US" dirty="0"/>
              <a:t>Can be accessed from shared code no matter how the user interface is created.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xamarin</a:t>
            </a:r>
            <a:r>
              <a:rPr lang="en-US" dirty="0"/>
              <a:t>/essentials/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00D58-84A3-BC4D-94A8-32750684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2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467D-9B74-AE46-B453-71D9E79C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6E6B-F791-CA40-A9EC-341E30DC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17" y="1774623"/>
            <a:ext cx="5106656" cy="419548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Accelerometer – Acceleration data in three dimensional space.</a:t>
            </a:r>
          </a:p>
          <a:p>
            <a:r>
              <a:rPr lang="en-US" dirty="0"/>
              <a:t>App Information – Find out information about the application.</a:t>
            </a:r>
          </a:p>
          <a:p>
            <a:r>
              <a:rPr lang="en-US" dirty="0"/>
              <a:t>Barometer – Monitor the barometer for pressure changes.</a:t>
            </a:r>
          </a:p>
          <a:p>
            <a:r>
              <a:rPr lang="en-US" dirty="0"/>
              <a:t>Battery – Easily detect battery level, source, and state.</a:t>
            </a:r>
          </a:p>
          <a:p>
            <a:r>
              <a:rPr lang="en-US" dirty="0"/>
              <a:t>Clipboard – Quickly and easily set or read text on the clipboard.</a:t>
            </a:r>
          </a:p>
          <a:p>
            <a:r>
              <a:rPr lang="en-US" dirty="0"/>
              <a:t>Color Converters – Helper methods for </a:t>
            </a:r>
            <a:r>
              <a:rPr lang="en-US" dirty="0" err="1"/>
              <a:t>System.Drawing.Color</a:t>
            </a:r>
            <a:r>
              <a:rPr lang="en-US" dirty="0"/>
              <a:t>.</a:t>
            </a:r>
          </a:p>
          <a:p>
            <a:r>
              <a:rPr lang="en-US" dirty="0"/>
              <a:t>Compass – Monitor compass for changes.</a:t>
            </a:r>
          </a:p>
          <a:p>
            <a:r>
              <a:rPr lang="en-US" dirty="0"/>
              <a:t>Connectivity – Check connectivity state and detect changes.</a:t>
            </a:r>
          </a:p>
          <a:p>
            <a:r>
              <a:rPr lang="en-US" dirty="0"/>
              <a:t>Detect Shake – Detect a shake movement of the device.</a:t>
            </a:r>
          </a:p>
          <a:p>
            <a:r>
              <a:rPr lang="en-US" dirty="0"/>
              <a:t>Device Display Information –Screen metrics and orientation.</a:t>
            </a:r>
          </a:p>
          <a:p>
            <a:r>
              <a:rPr lang="en-US" dirty="0"/>
              <a:t>Device Information – Find out about the device with ease.</a:t>
            </a:r>
          </a:p>
          <a:p>
            <a:r>
              <a:rPr lang="en-US" dirty="0"/>
              <a:t>Email – Easily send email messages.</a:t>
            </a:r>
          </a:p>
          <a:p>
            <a:r>
              <a:rPr lang="en-US" dirty="0"/>
              <a:t>File System Helpers – Easily save files to app data.</a:t>
            </a:r>
          </a:p>
          <a:p>
            <a:r>
              <a:rPr lang="en-US" dirty="0"/>
              <a:t>Flashlight – A simple way to turn the flashlight on/off.</a:t>
            </a:r>
          </a:p>
          <a:p>
            <a:r>
              <a:rPr lang="en-US" dirty="0"/>
              <a:t>Geocoding – Geocode and reverse geocode.</a:t>
            </a:r>
          </a:p>
          <a:p>
            <a:r>
              <a:rPr lang="en-US" dirty="0"/>
              <a:t>Geolocation – Retrieve the device's GPS 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13E22-AAFF-6B41-B468-20F9E5E9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4D0DCC-DE1F-3E46-B90F-C87927A6D2B9}"/>
              </a:ext>
            </a:extLst>
          </p:cNvPr>
          <p:cNvSpPr txBox="1">
            <a:spLocks/>
          </p:cNvSpPr>
          <p:nvPr/>
        </p:nvSpPr>
        <p:spPr>
          <a:xfrm>
            <a:off x="5879269" y="1774622"/>
            <a:ext cx="6214665" cy="4475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Gyroscope – Track rotation around the device's three primary axes.</a:t>
            </a:r>
          </a:p>
          <a:p>
            <a:r>
              <a:rPr lang="en-US" dirty="0"/>
              <a:t>Launcher – Enables an application to open a URI by the system.</a:t>
            </a:r>
          </a:p>
          <a:p>
            <a:r>
              <a:rPr lang="en-US" dirty="0"/>
              <a:t>Magnetometer – Detect device's orientation relative to Earth's magnetic field.</a:t>
            </a:r>
          </a:p>
          <a:p>
            <a:r>
              <a:rPr lang="en-US" dirty="0" err="1"/>
              <a:t>MainThread</a:t>
            </a:r>
            <a:r>
              <a:rPr lang="en-US" dirty="0"/>
              <a:t> – Run code on the application's main thread.</a:t>
            </a:r>
          </a:p>
          <a:p>
            <a:r>
              <a:rPr lang="en-US" dirty="0"/>
              <a:t>Maps – Open the maps application to a specific location.</a:t>
            </a:r>
          </a:p>
          <a:p>
            <a:r>
              <a:rPr lang="en-US" dirty="0"/>
              <a:t>Open Browser – Quickly and easily open a browser to a specific website.</a:t>
            </a:r>
          </a:p>
          <a:p>
            <a:r>
              <a:rPr lang="en-US" dirty="0"/>
              <a:t>Orientation Sensor –Orientation of the device in three dimensional space.</a:t>
            </a:r>
          </a:p>
          <a:p>
            <a:r>
              <a:rPr lang="en-US" dirty="0"/>
              <a:t>Phone Dialer – Open the phone dialer.</a:t>
            </a:r>
          </a:p>
          <a:p>
            <a:r>
              <a:rPr lang="en-US" dirty="0"/>
              <a:t>Platform Extensions – Helper methods for converting </a:t>
            </a:r>
            <a:r>
              <a:rPr lang="en-US" dirty="0" err="1"/>
              <a:t>Rect</a:t>
            </a:r>
            <a:r>
              <a:rPr lang="en-US" dirty="0"/>
              <a:t>, Size, and Point.</a:t>
            </a:r>
          </a:p>
          <a:p>
            <a:r>
              <a:rPr lang="en-US" dirty="0"/>
              <a:t>Preferences – Quickly and easily add persistent preferences.</a:t>
            </a:r>
          </a:p>
          <a:p>
            <a:r>
              <a:rPr lang="en-US" dirty="0"/>
              <a:t>Secure Storage – Securely store data.</a:t>
            </a:r>
          </a:p>
          <a:p>
            <a:r>
              <a:rPr lang="en-US" dirty="0"/>
              <a:t>Share – Send text and website </a:t>
            </a:r>
            <a:r>
              <a:rPr lang="en-US" dirty="0" err="1"/>
              <a:t>uris</a:t>
            </a:r>
            <a:r>
              <a:rPr lang="en-US" dirty="0"/>
              <a:t> to other apps.</a:t>
            </a:r>
          </a:p>
          <a:p>
            <a:r>
              <a:rPr lang="en-US" dirty="0"/>
              <a:t>SMS – Create an SMS message for sending.</a:t>
            </a:r>
          </a:p>
          <a:p>
            <a:r>
              <a:rPr lang="en-US" dirty="0"/>
              <a:t>Text-to-Speech – Vocalize text on the device.</a:t>
            </a:r>
          </a:p>
          <a:p>
            <a:r>
              <a:rPr lang="en-US" dirty="0"/>
              <a:t>Unit Converters – Helper methods to convert units.</a:t>
            </a:r>
          </a:p>
          <a:p>
            <a:r>
              <a:rPr lang="en-US" dirty="0"/>
              <a:t>Version Tracking – Track the applications version and build numbers.</a:t>
            </a:r>
          </a:p>
          <a:p>
            <a:r>
              <a:rPr lang="en-US" dirty="0"/>
              <a:t>Vibrate – Make the device vibrate.</a:t>
            </a:r>
          </a:p>
        </p:txBody>
      </p:sp>
    </p:spTree>
    <p:extLst>
      <p:ext uri="{BB962C8B-B14F-4D97-AF65-F5344CB8AC3E}">
        <p14:creationId xmlns:p14="http://schemas.microsoft.com/office/powerpoint/2010/main" val="36714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8EAA-DDF3-2747-AF3D-B91ED937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DB8A-D424-5741-9256-08177882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05" y="1530041"/>
            <a:ext cx="8946541" cy="4195481"/>
          </a:xfrm>
        </p:spPr>
        <p:txBody>
          <a:bodyPr/>
          <a:lstStyle/>
          <a:p>
            <a:r>
              <a:rPr lang="en-US" dirty="0"/>
              <a:t>Delivered as </a:t>
            </a:r>
            <a:r>
              <a:rPr lang="en-US" dirty="0" err="1"/>
              <a:t>Nuget</a:t>
            </a:r>
            <a:r>
              <a:rPr lang="en-US" dirty="0"/>
              <a:t> package</a:t>
            </a:r>
          </a:p>
          <a:p>
            <a:pPr lvl="1"/>
            <a:r>
              <a:rPr lang="en-US" dirty="0" err="1"/>
              <a:t>Xamarin.Essentials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Xamarin.Essentials</a:t>
            </a:r>
            <a:r>
              <a:rPr lang="en-US" dirty="0"/>
              <a:t>;</a:t>
            </a:r>
          </a:p>
          <a:p>
            <a:r>
              <a:rPr lang="en-US" dirty="0"/>
              <a:t>On Android some setup in code is needed in every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CD5D-C760-3740-99FB-39DA5881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DC37B-3C8F-1547-9119-DD5DF758F37F}"/>
              </a:ext>
            </a:extLst>
          </p:cNvPr>
          <p:cNvSpPr txBox="1"/>
          <p:nvPr/>
        </p:nvSpPr>
        <p:spPr>
          <a:xfrm>
            <a:off x="691062" y="3435092"/>
            <a:ext cx="11283601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protected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override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void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007D9A"/>
                </a:solidFill>
                <a:latin typeface="SFMono-Regular"/>
              </a:rPr>
              <a:t>OnCreate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(Bundle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savedInstanceState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008000"/>
                </a:solidFill>
                <a:latin typeface="SFMono-Regular"/>
              </a:rPr>
              <a:t>//...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</a:p>
          <a:p>
            <a:r>
              <a:rPr lang="en-US" dirty="0" err="1">
                <a:solidFill>
                  <a:srgbClr val="0101FD"/>
                </a:solidFill>
                <a:latin typeface="SFMono-Regular"/>
              </a:rPr>
              <a:t>base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.OnCreate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savedInstanceState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 err="1">
                <a:solidFill>
                  <a:srgbClr val="171717"/>
                </a:solidFill>
                <a:latin typeface="SFMono-Regular"/>
              </a:rPr>
              <a:t>Xamarin.Essentials.Platform.Init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this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,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savedInstanceState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>
                <a:solidFill>
                  <a:srgbClr val="008000"/>
                </a:solidFill>
                <a:latin typeface="SFMono-Regular"/>
              </a:rPr>
              <a:t>//...</a:t>
            </a:r>
          </a:p>
          <a:p>
            <a:endParaRPr lang="en-US" dirty="0">
              <a:solidFill>
                <a:srgbClr val="0101FD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public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override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void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007D9A"/>
                </a:solidFill>
                <a:latin typeface="SFMono-Regular"/>
              </a:rPr>
              <a:t>OnRequestPermissionsResult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int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requestCode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,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string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[] permissions, [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GeneratedEnum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]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Android.Content.PM.Permission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[]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grantResults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Xamarin.Essentials.Platform.OnRequestPermissionsResult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requestCode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, permissions,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grantResults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 err="1">
                <a:solidFill>
                  <a:srgbClr val="0101FD"/>
                </a:solidFill>
                <a:latin typeface="SFMono-Regular"/>
              </a:rPr>
              <a:t>base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.OnRequestPermissionsResult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requestCode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, permissions,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grantResults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7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731B-38F0-4B46-93CE-7AC71853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3E06-8A9B-8947-BEE0-4EB969F7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System Helpers</a:t>
            </a:r>
          </a:p>
          <a:p>
            <a:pPr lvl="1"/>
            <a:r>
              <a:rPr lang="en-US" dirty="0"/>
              <a:t>var </a:t>
            </a:r>
            <a:r>
              <a:rPr lang="en-US" dirty="0" err="1"/>
              <a:t>cacheDir</a:t>
            </a:r>
            <a:r>
              <a:rPr lang="en-US" dirty="0"/>
              <a:t> = </a:t>
            </a:r>
            <a:r>
              <a:rPr lang="en-US" dirty="0" err="1"/>
              <a:t>FileSystem.CacheDirectory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var </a:t>
            </a:r>
            <a:r>
              <a:rPr lang="en-US" dirty="0" err="1"/>
              <a:t>mainDir</a:t>
            </a:r>
            <a:r>
              <a:rPr lang="en-US" dirty="0"/>
              <a:t> = </a:t>
            </a:r>
            <a:r>
              <a:rPr lang="en-US" dirty="0" err="1"/>
              <a:t>FileSystem.AppDataDirectory</a:t>
            </a:r>
            <a:r>
              <a:rPr lang="en-US" dirty="0"/>
              <a:t>;</a:t>
            </a:r>
          </a:p>
          <a:p>
            <a:r>
              <a:rPr lang="en-US" dirty="0"/>
              <a:t>Preferences</a:t>
            </a:r>
          </a:p>
          <a:p>
            <a:pPr lvl="1"/>
            <a:r>
              <a:rPr lang="en-US" dirty="0" err="1"/>
              <a:t>Preferences.Set</a:t>
            </a:r>
            <a:r>
              <a:rPr lang="en-US" dirty="0"/>
              <a:t>("</a:t>
            </a:r>
            <a:r>
              <a:rPr lang="en-US" dirty="0" err="1"/>
              <a:t>my_key</a:t>
            </a:r>
            <a:r>
              <a:rPr lang="en-US" dirty="0"/>
              <a:t>", "</a:t>
            </a:r>
            <a:r>
              <a:rPr lang="en-US" dirty="0" err="1"/>
              <a:t>my_value</a:t>
            </a:r>
            <a:r>
              <a:rPr lang="en-US" dirty="0"/>
              <a:t>");</a:t>
            </a:r>
          </a:p>
          <a:p>
            <a:pPr lvl="1"/>
            <a:r>
              <a:rPr lang="en-US" dirty="0"/>
              <a:t>var </a:t>
            </a:r>
            <a:r>
              <a:rPr lang="en-US" dirty="0" err="1"/>
              <a:t>myValue</a:t>
            </a:r>
            <a:r>
              <a:rPr lang="en-US" dirty="0"/>
              <a:t> = </a:t>
            </a:r>
            <a:r>
              <a:rPr lang="en-US" dirty="0" err="1"/>
              <a:t>Preferences.Get</a:t>
            </a:r>
            <a:r>
              <a:rPr lang="en-US" dirty="0"/>
              <a:t>("</a:t>
            </a:r>
            <a:r>
              <a:rPr lang="en-US" dirty="0" err="1"/>
              <a:t>my_key</a:t>
            </a:r>
            <a:r>
              <a:rPr lang="en-US" dirty="0"/>
              <a:t>", "</a:t>
            </a:r>
            <a:r>
              <a:rPr lang="en-US" dirty="0" err="1"/>
              <a:t>default_value</a:t>
            </a:r>
            <a:r>
              <a:rPr lang="en-US" dirty="0"/>
              <a:t>");</a:t>
            </a:r>
          </a:p>
          <a:p>
            <a:pPr lvl="1"/>
            <a:r>
              <a:rPr lang="en-US" dirty="0" err="1"/>
              <a:t>Preferences.Remove</a:t>
            </a:r>
            <a:r>
              <a:rPr lang="en-US" dirty="0"/>
              <a:t>("</a:t>
            </a:r>
            <a:r>
              <a:rPr lang="en-US" dirty="0" err="1"/>
              <a:t>my_key</a:t>
            </a:r>
            <a:r>
              <a:rPr lang="en-US" dirty="0"/>
              <a:t>");</a:t>
            </a:r>
          </a:p>
          <a:p>
            <a:pPr lvl="1"/>
            <a:r>
              <a:rPr lang="en-US" dirty="0" err="1"/>
              <a:t>Preferences.Clear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4A1DC-F8EA-6749-869A-35FD5A00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4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AD74-A957-5942-B8CC-CC69294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Xamarin.Forms</a:t>
            </a:r>
            <a:r>
              <a:rPr lang="en-US" dirty="0"/>
              <a:t> vs </a:t>
            </a:r>
            <a:r>
              <a:rPr lang="en-US" dirty="0" err="1"/>
              <a:t>Xamarin.Native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2331-7FFF-FE4D-A335-4BBDAC5D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Xamarin-Forms</a:t>
            </a:r>
          </a:p>
          <a:p>
            <a:pPr lvl="1"/>
            <a:r>
              <a:rPr lang="en-US" dirty="0"/>
              <a:t>Application that requires little platform-specific functionality, where code sharing is more important than custom UI</a:t>
            </a:r>
          </a:p>
          <a:p>
            <a:r>
              <a:rPr lang="en-US" dirty="0" err="1"/>
              <a:t>Xamarin.Native</a:t>
            </a:r>
            <a:r>
              <a:rPr lang="en-US" dirty="0"/>
              <a:t> (iOS and Android)</a:t>
            </a:r>
          </a:p>
          <a:p>
            <a:pPr lvl="1"/>
            <a:r>
              <a:rPr lang="en-US" dirty="0"/>
              <a:t>Cross-platform apps with intricate designs, specialized user interactions, and platform-specific APIs</a:t>
            </a:r>
          </a:p>
          <a:p>
            <a:pPr lvl="1"/>
            <a:r>
              <a:rPr lang="en-US" dirty="0"/>
              <a:t>iOS – </a:t>
            </a:r>
            <a:r>
              <a:rPr lang="en-US" dirty="0" err="1"/>
              <a:t>stroryboards</a:t>
            </a:r>
            <a:r>
              <a:rPr lang="en-US" dirty="0"/>
              <a:t>, Android – AXML, UWP – XAML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D6B-D53F-144E-990E-D0AE33B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9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B319-0B90-444D-AD95-F445E350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r>
              <a:rPr lang="en-US" dirty="0"/>
              <a:t> -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388C-D550-4641-894A-98A21BAB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manifest</a:t>
            </a:r>
            <a:br>
              <a:rPr lang="en-US" dirty="0"/>
            </a:br>
            <a:r>
              <a:rPr lang="en-US" sz="1400" dirty="0"/>
              <a:t>&lt;uses-permission </a:t>
            </a:r>
            <a:r>
              <a:rPr lang="en-US" sz="1400" dirty="0" err="1"/>
              <a:t>android:name</a:t>
            </a:r>
            <a:r>
              <a:rPr lang="en-US" sz="1400" dirty="0"/>
              <a:t>="</a:t>
            </a:r>
            <a:r>
              <a:rPr lang="en-US" sz="1400" dirty="0" err="1"/>
              <a:t>android.permission.ACCESS_COARSE_LOCATION</a:t>
            </a:r>
            <a:r>
              <a:rPr lang="en-US" sz="1400" dirty="0"/>
              <a:t>" /&gt;</a:t>
            </a:r>
            <a:br>
              <a:rPr lang="en-US" sz="1400" dirty="0"/>
            </a:br>
            <a:r>
              <a:rPr lang="en-US" sz="1400" dirty="0"/>
              <a:t>&lt;uses-permission </a:t>
            </a:r>
            <a:r>
              <a:rPr lang="en-US" sz="1400" dirty="0" err="1"/>
              <a:t>android:name</a:t>
            </a:r>
            <a:r>
              <a:rPr lang="en-US" sz="1400" dirty="0"/>
              <a:t>="</a:t>
            </a:r>
            <a:r>
              <a:rPr lang="en-US" sz="1400" dirty="0" err="1"/>
              <a:t>android.permission.ACCESS_FINE_LOCATION</a:t>
            </a:r>
            <a:r>
              <a:rPr lang="en-US" sz="1400" dirty="0"/>
              <a:t>" /&gt;</a:t>
            </a:r>
            <a:br>
              <a:rPr lang="en-US" sz="1400" dirty="0"/>
            </a:br>
            <a:r>
              <a:rPr lang="en-US" sz="1400" dirty="0"/>
              <a:t>&lt;uses-feature </a:t>
            </a:r>
            <a:r>
              <a:rPr lang="en-US" sz="1400" dirty="0" err="1"/>
              <a:t>android:name</a:t>
            </a:r>
            <a:r>
              <a:rPr lang="en-US" sz="1400" dirty="0"/>
              <a:t>="</a:t>
            </a:r>
            <a:r>
              <a:rPr lang="en-US" sz="1400" dirty="0" err="1"/>
              <a:t>android.hardware.location</a:t>
            </a:r>
            <a:r>
              <a:rPr lang="en-US" sz="1400" dirty="0"/>
              <a:t>" </a:t>
            </a:r>
            <a:r>
              <a:rPr lang="en-US" sz="1400" dirty="0" err="1"/>
              <a:t>android:required</a:t>
            </a:r>
            <a:r>
              <a:rPr lang="en-US" sz="1400" dirty="0"/>
              <a:t>="false" /&gt;</a:t>
            </a:r>
            <a:br>
              <a:rPr lang="en-US" sz="1400" dirty="0"/>
            </a:br>
            <a:r>
              <a:rPr lang="en-US" sz="1400" dirty="0"/>
              <a:t>&lt;uses-feature </a:t>
            </a:r>
            <a:r>
              <a:rPr lang="en-US" sz="1400" dirty="0" err="1"/>
              <a:t>android:name</a:t>
            </a:r>
            <a:r>
              <a:rPr lang="en-US" sz="1400" dirty="0"/>
              <a:t>="</a:t>
            </a:r>
            <a:r>
              <a:rPr lang="en-US" sz="1400" dirty="0" err="1"/>
              <a:t>android.hardware.location.gps</a:t>
            </a:r>
            <a:r>
              <a:rPr lang="en-US" sz="1400" dirty="0"/>
              <a:t>" </a:t>
            </a:r>
            <a:r>
              <a:rPr lang="en-US" sz="1400" dirty="0" err="1"/>
              <a:t>android:required</a:t>
            </a:r>
            <a:r>
              <a:rPr lang="en-US" sz="1400" dirty="0"/>
              <a:t>="false" /&gt;</a:t>
            </a:r>
            <a:br>
              <a:rPr lang="en-US" sz="1400" dirty="0"/>
            </a:br>
            <a:r>
              <a:rPr lang="en-US" sz="1400" dirty="0"/>
              <a:t>&lt;uses-feature </a:t>
            </a:r>
            <a:r>
              <a:rPr lang="en-US" sz="1400" dirty="0" err="1"/>
              <a:t>android:name</a:t>
            </a:r>
            <a:r>
              <a:rPr lang="en-US" sz="1400" dirty="0"/>
              <a:t>="</a:t>
            </a:r>
            <a:r>
              <a:rPr lang="en-US" sz="1400" dirty="0" err="1"/>
              <a:t>android.hardware.location.network</a:t>
            </a:r>
            <a:r>
              <a:rPr lang="en-US" sz="1400" dirty="0"/>
              <a:t>" </a:t>
            </a:r>
            <a:r>
              <a:rPr lang="en-US" sz="1400" dirty="0" err="1"/>
              <a:t>android:required</a:t>
            </a:r>
            <a:r>
              <a:rPr lang="en-US" sz="1400" dirty="0"/>
              <a:t>="false" /&gt;</a:t>
            </a:r>
          </a:p>
          <a:p>
            <a:r>
              <a:rPr lang="en-US" dirty="0"/>
              <a:t>iOS </a:t>
            </a:r>
            <a:r>
              <a:rPr lang="en-US" dirty="0" err="1"/>
              <a:t>Info.plist</a:t>
            </a:r>
            <a:br>
              <a:rPr lang="en-US" dirty="0"/>
            </a:br>
            <a:r>
              <a:rPr lang="en-US" sz="1400" dirty="0"/>
              <a:t>&lt;key&gt;</a:t>
            </a:r>
            <a:r>
              <a:rPr lang="en-US" sz="1400" dirty="0" err="1"/>
              <a:t>NSLocationWhenInUseUsageDescription</a:t>
            </a:r>
            <a:r>
              <a:rPr lang="en-US" sz="1400" dirty="0"/>
              <a:t>&lt;/key&gt;</a:t>
            </a:r>
            <a:br>
              <a:rPr lang="en-US" sz="1400" dirty="0"/>
            </a:br>
            <a:r>
              <a:rPr lang="en-US" sz="1400" dirty="0"/>
              <a:t>&lt;string&gt;Fill in a reason why your app needs access to location.&lt;/string&gt;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E373C-22C5-3642-8817-13AAE840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749C-1E7D-DC40-B3E5-9196CCE6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r>
              <a:rPr lang="en-US" dirty="0"/>
              <a:t> -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0FBE-69A6-3148-B5D4-C69F6468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03060"/>
            <a:ext cx="8946541" cy="4195481"/>
          </a:xfrm>
        </p:spPr>
        <p:txBody>
          <a:bodyPr/>
          <a:lstStyle/>
          <a:p>
            <a:r>
              <a:rPr lang="en-US" dirty="0" err="1"/>
              <a:t>GetLastKnownLocationAsync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6BDE-325C-7147-9C8E-E43AB122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A9431-67E6-B24B-B197-C84123A37564}"/>
              </a:ext>
            </a:extLst>
          </p:cNvPr>
          <p:cNvSpPr txBox="1"/>
          <p:nvPr/>
        </p:nvSpPr>
        <p:spPr>
          <a:xfrm>
            <a:off x="1895060" y="2610683"/>
            <a:ext cx="1029694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try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var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location =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await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Geolocation.GetLastKnownLocationAsync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if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(location != </a:t>
            </a:r>
            <a:r>
              <a:rPr lang="en-US" dirty="0">
                <a:solidFill>
                  <a:srgbClr val="07704A"/>
                </a:solidFill>
                <a:latin typeface="SFMono-Regular"/>
              </a:rPr>
              <a:t>null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	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Console.WriteLine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	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$"Latitude: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location.Latitude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}, Longitude: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location.Longitude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}, Altitude: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location.Altitude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}"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}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}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catch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FeatureNotSupportedException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fnsEx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// Handle not supported on device 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} </a:t>
            </a: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catch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FeatureNotEnabledException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fneEx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// Handle not enabled on device 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} </a:t>
            </a: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catch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PermissionException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pEx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// Handle permission exception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} </a:t>
            </a: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catch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(Exception ex)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// Unable to get location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4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931-864B-374C-9E44-51D4C3D2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Xamarin.Essentials</a:t>
            </a:r>
            <a:r>
              <a:rPr lang="en-US" dirty="0"/>
              <a:t> -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D571-B652-A142-8FD6-38850F7F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GetLocationAsync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GeolocationAccuracy</a:t>
            </a:r>
            <a:br>
              <a:rPr lang="en-US" dirty="0"/>
            </a:br>
            <a:r>
              <a:rPr lang="en-US" dirty="0"/>
              <a:t>Lowest, Low, Medium, High,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D9ED2-30B1-F04C-9C33-E762C075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8A3B2-9894-9B4B-BA4C-8F0B3A901FC8}"/>
              </a:ext>
            </a:extLst>
          </p:cNvPr>
          <p:cNvSpPr txBox="1"/>
          <p:nvPr/>
        </p:nvSpPr>
        <p:spPr>
          <a:xfrm>
            <a:off x="755374" y="2696429"/>
            <a:ext cx="10996654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try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var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request =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new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GeolocationRequest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GeolocationAccuracy.Medium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var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location =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await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Geolocation.GetLocationAsync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(request);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if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 (location != </a:t>
            </a:r>
            <a:r>
              <a:rPr lang="en-US" dirty="0">
                <a:solidFill>
                  <a:srgbClr val="07704A"/>
                </a:solidFill>
                <a:latin typeface="SFMono-Regular"/>
              </a:rPr>
              <a:t>null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 {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	</a:t>
            </a:r>
            <a:r>
              <a:rPr lang="en-US" dirty="0" err="1">
                <a:solidFill>
                  <a:srgbClr val="171717"/>
                </a:solidFill>
                <a:latin typeface="SFMono-Regular"/>
              </a:rPr>
              <a:t>Console.WriteLine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(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$"Latitude: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location.Latitude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}, Longitude: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location.Longitude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}, Altitude: {</a:t>
            </a:r>
            <a:r>
              <a:rPr lang="en-US" dirty="0" err="1">
                <a:solidFill>
                  <a:srgbClr val="A31515"/>
                </a:solidFill>
                <a:latin typeface="SFMono-Regular"/>
              </a:rPr>
              <a:t>location.Altitude</a:t>
            </a:r>
            <a:r>
              <a:rPr lang="en-US" dirty="0">
                <a:solidFill>
                  <a:srgbClr val="A31515"/>
                </a:solidFill>
                <a:latin typeface="SFMono-Regular"/>
              </a:rPr>
              <a:t>}"</a:t>
            </a:r>
            <a:r>
              <a:rPr lang="en-US" dirty="0">
                <a:solidFill>
                  <a:srgbClr val="171717"/>
                </a:solidFill>
                <a:latin typeface="SFMono-Regular"/>
              </a:rPr>
              <a:t>);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	} </a:t>
            </a:r>
          </a:p>
          <a:p>
            <a:r>
              <a:rPr lang="en-US" dirty="0">
                <a:solidFill>
                  <a:srgbClr val="171717"/>
                </a:solidFill>
                <a:latin typeface="SFMono-Regular"/>
              </a:rPr>
              <a:t>}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catch…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5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AD74-A957-5942-B8CC-CC69294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Xamarin – How it 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2676B-B235-5F4C-BCD8-D409A12EF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78" y="1535691"/>
            <a:ext cx="10941871" cy="4486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D6B-D53F-144E-990E-D0AE33B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7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AD74-A957-5942-B8CC-CC69294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Xamarin -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2331-7FFF-FE4D-A335-4BBDAC5D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64" y="1740930"/>
            <a:ext cx="6263297" cy="4507469"/>
          </a:xfrm>
        </p:spPr>
        <p:txBody>
          <a:bodyPr>
            <a:normAutofit/>
          </a:bodyPr>
          <a:lstStyle/>
          <a:p>
            <a:r>
              <a:rPr lang="en-US" dirty="0" err="1"/>
              <a:t>Xamarin.Android</a:t>
            </a:r>
            <a:r>
              <a:rPr lang="en-US" dirty="0"/>
              <a:t> applications compile from C# into Intermediate Language (IL) which is then Just-in-Time (JIT) compiled to a native assembly when the application launches. </a:t>
            </a:r>
          </a:p>
          <a:p>
            <a:r>
              <a:rPr lang="en-US" dirty="0" err="1"/>
              <a:t>Xamarin.Android</a:t>
            </a:r>
            <a:r>
              <a:rPr lang="en-US" dirty="0"/>
              <a:t> applications run within the Mono execution environment, side by side with the Android Runtime (ART) virtual machine.</a:t>
            </a:r>
          </a:p>
          <a:p>
            <a:r>
              <a:rPr lang="en-US" dirty="0"/>
              <a:t>Mono execution environment calls into Android/Java via Managed Callable Wrappers (MCW) and provides Android Callable Wrappers (ACW) to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D6B-D53F-144E-990E-D0AE33B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5B1EC-E034-7544-9A7B-B05CDED4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610" y="1740930"/>
            <a:ext cx="508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AD74-A957-5942-B8CC-CC69294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Xamarin - 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2331-7FFF-FE4D-A335-4BBDAC5D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96249" cy="4195481"/>
          </a:xfrm>
        </p:spPr>
        <p:txBody>
          <a:bodyPr/>
          <a:lstStyle/>
          <a:p>
            <a:r>
              <a:rPr lang="en-US" dirty="0" err="1"/>
              <a:t>Xamarin.iOS</a:t>
            </a:r>
            <a:r>
              <a:rPr lang="en-US" dirty="0"/>
              <a:t> applications are fully Ahead-of-Time (AOT) compiled from C# into native ARM assembly code. </a:t>
            </a:r>
          </a:p>
          <a:p>
            <a:r>
              <a:rPr lang="en-US" dirty="0"/>
              <a:t>Xamarin uses Selectors to expose Objective-C to managed C# and Registrars to expose managed C# code to Objective-C. </a:t>
            </a:r>
          </a:p>
          <a:p>
            <a:r>
              <a:rPr lang="en-US" dirty="0"/>
              <a:t>Selectors and Registrars collectively are called "bindings" and allow Objective-C and C# to communicate.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D6B-D53F-144E-990E-D0AE33B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ED38B-1205-1B46-B39E-2ED9784F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840" y="2052918"/>
            <a:ext cx="508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6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7F15-2B3A-DB44-9205-7C0C1376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Xamarin.Native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1E3CC-C956-4842-B875-1714A225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72EE68-E795-2A40-B921-0F8CC9A3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solution – Native</a:t>
            </a:r>
          </a:p>
          <a:p>
            <a:r>
              <a:rPr lang="en-US" dirty="0"/>
              <a:t>Target both Android and iOS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DF32965-C2A8-4F40-B415-8B5F82CA3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72" y="2938624"/>
            <a:ext cx="5470884" cy="3582457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6210748-F1E1-B941-B592-A864EBA0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729" y="2391222"/>
            <a:ext cx="284439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80D3-34F2-F645-9CCD-F0014295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Xamarin.Native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E490-7699-744B-9C81-E0768481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is to share business logic between iOS and Android!</a:t>
            </a:r>
          </a:p>
          <a:p>
            <a:r>
              <a:rPr lang="en-US" dirty="0"/>
              <a:t>Both UI’s will be designed and wired up separately.</a:t>
            </a:r>
          </a:p>
          <a:p>
            <a:endParaRPr lang="en-US" dirty="0"/>
          </a:p>
          <a:p>
            <a:r>
              <a:rPr lang="en-US" dirty="0" err="1"/>
              <a:t>Xamarin.Android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xamarin</a:t>
            </a:r>
            <a:r>
              <a:rPr lang="en-US" dirty="0"/>
              <a:t>/android/</a:t>
            </a:r>
          </a:p>
          <a:p>
            <a:endParaRPr lang="en-US" dirty="0"/>
          </a:p>
          <a:p>
            <a:r>
              <a:rPr lang="en-US" dirty="0" err="1"/>
              <a:t>Xamarin.iOS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xamarin</a:t>
            </a:r>
            <a:r>
              <a:rPr lang="en-US" dirty="0"/>
              <a:t>/</a:t>
            </a:r>
            <a:r>
              <a:rPr lang="en-US" dirty="0" err="1"/>
              <a:t>ios</a:t>
            </a:r>
            <a:r>
              <a:rPr lang="en-US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59D7B-0C5D-F749-A3AE-F8214779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6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3E12-A361-EE48-8F72-D900A5E0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Xamarin.Android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576EB-1405-4748-867B-2E6E9A5F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EBB6D-158B-374F-8936-C48C1E9E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70" y="1946592"/>
            <a:ext cx="3114269" cy="4195481"/>
          </a:xfrm>
        </p:spPr>
        <p:txBody>
          <a:bodyPr/>
          <a:lstStyle/>
          <a:p>
            <a:r>
              <a:rPr lang="en-US" dirty="0" err="1"/>
              <a:t>Jetbrains</a:t>
            </a:r>
            <a:r>
              <a:rPr lang="en-US" dirty="0"/>
              <a:t> Rider seems to use </a:t>
            </a:r>
            <a:r>
              <a:rPr lang="en-US" dirty="0" err="1"/>
              <a:t>Adroid</a:t>
            </a:r>
            <a:r>
              <a:rPr lang="en-US" dirty="0"/>
              <a:t> Studio preview engine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D958E75-FDD7-114E-A17E-A3E2BC8C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31" y="1307303"/>
            <a:ext cx="8285982" cy="53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7641-F07A-054E-8915-CDA2CDF8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Xamarin.Android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836EC-AE4F-FB40-AE76-41518A56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814806-5E5D-684C-AD8C-D715B614A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3802" y="1578331"/>
            <a:ext cx="2255674" cy="419576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80A1E-320B-5D40-BF80-B4A37CDE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0" y="1578331"/>
            <a:ext cx="800793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6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14789</TotalTime>
  <Words>1859</Words>
  <Application>Microsoft Macintosh PowerPoint</Application>
  <PresentationFormat>Widescreen</PresentationFormat>
  <Paragraphs>191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SFMono-Regular</vt:lpstr>
      <vt:lpstr>Wingdings 3</vt:lpstr>
      <vt:lpstr>Ion</vt:lpstr>
      <vt:lpstr>Hybrid Mobile Applications - ICD0018</vt:lpstr>
      <vt:lpstr>Xamarin.Forms vs Xamarin.Native</vt:lpstr>
      <vt:lpstr>Xamarin – How it works</vt:lpstr>
      <vt:lpstr>Xamarin - Android</vt:lpstr>
      <vt:lpstr>Xamarin - iOS</vt:lpstr>
      <vt:lpstr>Xamarin.Native</vt:lpstr>
      <vt:lpstr>Xamarin.Native</vt:lpstr>
      <vt:lpstr>Xamarin.Android</vt:lpstr>
      <vt:lpstr>Xamarin.Android</vt:lpstr>
      <vt:lpstr>Xamarin.Android</vt:lpstr>
      <vt:lpstr>Xamarin.Android</vt:lpstr>
      <vt:lpstr>Xamarin.iOS</vt:lpstr>
      <vt:lpstr>Xamarin.iOS</vt:lpstr>
      <vt:lpstr>Xamarin.iOS</vt:lpstr>
      <vt:lpstr>Xamarin.iOS</vt:lpstr>
      <vt:lpstr>Xamarin.Native - Essentials</vt:lpstr>
      <vt:lpstr>Xamarin.Essentials</vt:lpstr>
      <vt:lpstr>Xamarin.Essentials</vt:lpstr>
      <vt:lpstr>Xamarin.Essentials</vt:lpstr>
      <vt:lpstr>Xamarin.Essentials - GPS</vt:lpstr>
      <vt:lpstr>Xamarin.Essentials - GPS</vt:lpstr>
      <vt:lpstr>Xamarin.Essentials - GPS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218</cp:revision>
  <dcterms:created xsi:type="dcterms:W3CDTF">2015-10-15T12:35:18Z</dcterms:created>
  <dcterms:modified xsi:type="dcterms:W3CDTF">2019-11-15T04:26:59Z</dcterms:modified>
</cp:coreProperties>
</file>