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1"/>
  </p:notesMasterIdLst>
  <p:sldIdLst>
    <p:sldId id="256" r:id="rId2"/>
    <p:sldId id="301" r:id="rId3"/>
    <p:sldId id="334" r:id="rId4"/>
    <p:sldId id="318" r:id="rId5"/>
    <p:sldId id="319" r:id="rId6"/>
    <p:sldId id="320" r:id="rId7"/>
    <p:sldId id="321" r:id="rId8"/>
    <p:sldId id="322" r:id="rId9"/>
    <p:sldId id="325" r:id="rId10"/>
    <p:sldId id="305" r:id="rId11"/>
    <p:sldId id="306" r:id="rId12"/>
    <p:sldId id="307" r:id="rId13"/>
    <p:sldId id="308" r:id="rId14"/>
    <p:sldId id="309" r:id="rId15"/>
    <p:sldId id="310" r:id="rId16"/>
    <p:sldId id="312" r:id="rId17"/>
    <p:sldId id="311" r:id="rId18"/>
    <p:sldId id="313" r:id="rId19"/>
    <p:sldId id="314" r:id="rId20"/>
    <p:sldId id="315" r:id="rId21"/>
    <p:sldId id="316" r:id="rId22"/>
    <p:sldId id="328" r:id="rId23"/>
    <p:sldId id="302" r:id="rId24"/>
    <p:sldId id="303" r:id="rId25"/>
    <p:sldId id="304" r:id="rId26"/>
    <p:sldId id="317" r:id="rId27"/>
    <p:sldId id="323" r:id="rId28"/>
    <p:sldId id="324" r:id="rId29"/>
    <p:sldId id="326" r:id="rId30"/>
    <p:sldId id="327" r:id="rId31"/>
    <p:sldId id="329" r:id="rId32"/>
    <p:sldId id="330" r:id="rId33"/>
    <p:sldId id="331" r:id="rId34"/>
    <p:sldId id="332" r:id="rId35"/>
    <p:sldId id="335" r:id="rId36"/>
    <p:sldId id="336" r:id="rId37"/>
    <p:sldId id="337" r:id="rId38"/>
    <p:sldId id="338" r:id="rId39"/>
    <p:sldId id="333"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04" autoAdjust="0"/>
    <p:restoredTop sz="94660"/>
  </p:normalViewPr>
  <p:slideViewPr>
    <p:cSldViewPr snapToGrid="0">
      <p:cViewPr varScale="1">
        <p:scale>
          <a:sx n="155" d="100"/>
          <a:sy n="155" d="100"/>
        </p:scale>
        <p:origin x="200" y="2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58F15-0E18-4F6A-B9F3-564C7228F6E2}" type="datetimeFigureOut">
              <a:rPr lang="et-EE" smtClean="0"/>
              <a:t>21.11.19</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C2EAB4-ED3B-407C-8199-EAC6E751E16E}" type="slidenum">
              <a:rPr lang="et-EE" smtClean="0"/>
              <a:t>‹#›</a:t>
            </a:fld>
            <a:endParaRPr lang="et-EE"/>
          </a:p>
        </p:txBody>
      </p:sp>
    </p:spTree>
    <p:extLst>
      <p:ext uri="{BB962C8B-B14F-4D97-AF65-F5344CB8AC3E}">
        <p14:creationId xmlns:p14="http://schemas.microsoft.com/office/powerpoint/2010/main" val="4128559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44017D-616C-426D-B96A-9B74169657CB}" type="datetime1">
              <a:rPr lang="en-US" smtClean="0"/>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03E2F8-4F9B-475A-9076-FF47062FDB53}" type="datetime1">
              <a:rPr lang="en-US" smtClean="0"/>
              <a:t>11/21/19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5DF4FA4-9781-4D2E-9CA0-82AF90576D91}" type="datetime1">
              <a:rPr lang="en-US" smtClean="0"/>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5FA1842-AF3A-4F79-81E5-89F3140F58EC}" type="datetime1">
              <a:rPr lang="en-US" smtClean="0"/>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8153BF-32B0-4A81-ACA1-CA4D3511A15C}" type="datetime1">
              <a:rPr lang="en-US" smtClean="0"/>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B6707BF-3C55-4F26-A6A0-49E70F83FEE8}" type="datetime1">
              <a:rPr lang="en-US" smtClean="0"/>
              <a:t>11/21/19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AA02B73-859B-4B75-B038-91839C89101A}" type="datetime1">
              <a:rPr lang="en-US" smtClean="0"/>
              <a:t>11/21/19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E8DDA1-6E86-4CE1-9860-B071DC8D34E1}" type="datetime1">
              <a:rPr lang="en-US" smtClean="0"/>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F3DEBE-8681-4664-83A8-552B71039C1E}" type="datetime1">
              <a:rPr lang="en-US" smtClean="0"/>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1FFF52-A86D-4A10-973C-2E68BFB2A7DA}" type="datetime1">
              <a:rPr lang="en-US" smtClean="0"/>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2343DB-8957-458B-B939-391AEFD585EB}" type="datetime1">
              <a:rPr lang="en-US" smtClean="0"/>
              <a:t>11/21/19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7326DD-D0EA-402D-90AE-E23B9B1122B9}" type="datetime1">
              <a:rPr lang="en-US" smtClean="0"/>
              <a:t>11/21/19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A99E6D-C8FB-4995-9B70-35802D29F244}" type="datetime1">
              <a:rPr lang="en-US" smtClean="0"/>
              <a:t>11/21/19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34D0E8D-CF6C-4C2C-8928-6CF987645092}" type="datetime1">
              <a:rPr lang="en-US" smtClean="0"/>
              <a:t>11/21/19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F608CB8-50D4-4762-AAB3-AD974B8E03D9}" type="datetime1">
              <a:rPr lang="en-US" smtClean="0"/>
              <a:t>11/21/19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60BC7526-571B-42F1-BF46-40AF976A9F12}" type="datetime1">
              <a:rPr lang="en-US" smtClean="0"/>
              <a:t>11/21/19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16D42B4-7614-4FB7-9AC1-D50FE9B34BC0}" type="datetime1">
              <a:rPr lang="en-US" smtClean="0"/>
              <a:t>11/21/19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a:ext>
            </a:extLst>
          </a:blip>
          <a:src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56A1F32-43A5-49FE-A36C-65A860914068}" type="datetime1">
              <a:rPr lang="en-US" smtClean="0"/>
              <a:t>11/21/19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akaver@itcollege.ee" TargetMode="Externa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10.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Hybrid Mobile Applications - ICD0018</a:t>
            </a:r>
            <a:endParaRPr lang="et-EE" dirty="0"/>
          </a:p>
        </p:txBody>
      </p:sp>
      <p:sp>
        <p:nvSpPr>
          <p:cNvPr id="5" name="Text Placeholder 4"/>
          <p:cNvSpPr>
            <a:spLocks noGrp="1"/>
          </p:cNvSpPr>
          <p:nvPr>
            <p:ph type="subTitle" idx="1"/>
          </p:nvPr>
        </p:nvSpPr>
        <p:spPr>
          <a:xfrm>
            <a:off x="1154955" y="4777380"/>
            <a:ext cx="8825658" cy="1176232"/>
          </a:xfrm>
        </p:spPr>
        <p:txBody>
          <a:bodyPr>
            <a:normAutofit fontScale="92500" lnSpcReduction="10000"/>
          </a:bodyPr>
          <a:lstStyle/>
          <a:p>
            <a:r>
              <a:rPr lang="en-US" cap="none" dirty="0" err="1"/>
              <a:t>TalTech</a:t>
            </a:r>
            <a:r>
              <a:rPr lang="en-US" cap="none" dirty="0"/>
              <a:t> IT College, Andres Käver, 2019-2020, Fall semester</a:t>
            </a:r>
          </a:p>
          <a:p>
            <a:r>
              <a:rPr lang="en-US" cap="none" dirty="0"/>
              <a:t>Web: http://</a:t>
            </a:r>
            <a:r>
              <a:rPr lang="en-US" cap="none" dirty="0" err="1"/>
              <a:t>enos.Itcollege.ee</a:t>
            </a:r>
            <a:r>
              <a:rPr lang="en-US" cap="none" dirty="0"/>
              <a:t>/~</a:t>
            </a:r>
            <a:r>
              <a:rPr lang="en-US" cap="none" dirty="0" err="1"/>
              <a:t>akaver</a:t>
            </a:r>
            <a:r>
              <a:rPr lang="en-US" cap="none" dirty="0"/>
              <a:t>/</a:t>
            </a:r>
            <a:r>
              <a:rPr lang="en-US" cap="none" dirty="0" err="1"/>
              <a:t>HybridMobile</a:t>
            </a:r>
            <a:endParaRPr lang="en-US" cap="none" dirty="0"/>
          </a:p>
          <a:p>
            <a:r>
              <a:rPr lang="en-US" cap="none" dirty="0"/>
              <a:t>Skype: </a:t>
            </a:r>
            <a:r>
              <a:rPr lang="en-US" cap="none" dirty="0" err="1"/>
              <a:t>akaver</a:t>
            </a:r>
            <a:r>
              <a:rPr lang="en-US" cap="none" dirty="0"/>
              <a:t>   Email: </a:t>
            </a:r>
            <a:r>
              <a:rPr lang="en-US" cap="none" dirty="0">
                <a:hlinkClick r:id="rId2"/>
              </a:rPr>
              <a:t>akaver@itcollege.ee</a:t>
            </a:r>
            <a:endParaRPr lang="en-US" cap="none" dirty="0"/>
          </a:p>
          <a:p>
            <a:endParaRPr lang="en-US" cap="none" dirty="0"/>
          </a:p>
        </p:txBody>
      </p:sp>
      <p:sp>
        <p:nvSpPr>
          <p:cNvPr id="8" name="Slide Number Placeholder 7"/>
          <p:cNvSpPr>
            <a:spLocks noGrp="1"/>
          </p:cNvSpPr>
          <p:nvPr>
            <p:ph type="sldNum" sz="quarter" idx="12"/>
          </p:nvPr>
        </p:nvSpPr>
        <p:spPr/>
        <p:txBody>
          <a:bodyPr/>
          <a:lstStyle/>
          <a:p>
            <a:fld id="{D57F1E4F-1CFF-5643-939E-02111984F565}" type="slidenum">
              <a:rPr lang="en-US" smtClean="0"/>
              <a:t>1</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77248" y="-561978"/>
            <a:ext cx="5142857" cy="3857143"/>
          </a:xfrm>
          <a:prstGeom prst="rect">
            <a:avLst/>
          </a:prstGeom>
        </p:spPr>
      </p:pic>
      <p:pic>
        <p:nvPicPr>
          <p:cNvPr id="11" name="Picture 10">
            <a:extLst>
              <a:ext uri="{FF2B5EF4-FFF2-40B4-BE49-F238E27FC236}">
                <a16:creationId xmlns:a16="http://schemas.microsoft.com/office/drawing/2014/main" id="{356AB63E-7A98-9F4F-AAC2-33E8893A90B6}"/>
              </a:ext>
            </a:extLst>
          </p:cNvPr>
          <p:cNvPicPr>
            <a:picLocks noChangeAspect="1"/>
          </p:cNvPicPr>
          <p:nvPr/>
        </p:nvPicPr>
        <p:blipFill>
          <a:blip r:embed="rId4"/>
          <a:stretch>
            <a:fillRect/>
          </a:stretch>
        </p:blipFill>
        <p:spPr>
          <a:xfrm>
            <a:off x="10096500" y="4521200"/>
            <a:ext cx="2095500" cy="2336800"/>
          </a:xfrm>
          <a:prstGeom prst="rect">
            <a:avLst/>
          </a:prstGeom>
        </p:spPr>
      </p:pic>
    </p:spTree>
    <p:extLst>
      <p:ext uri="{BB962C8B-B14F-4D97-AF65-F5344CB8AC3E}">
        <p14:creationId xmlns:p14="http://schemas.microsoft.com/office/powerpoint/2010/main" val="157256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A9AF-2303-B64A-B02F-66C07911B776}"/>
              </a:ext>
            </a:extLst>
          </p:cNvPr>
          <p:cNvSpPr>
            <a:spLocks noGrp="1"/>
          </p:cNvSpPr>
          <p:nvPr>
            <p:ph type="title"/>
          </p:nvPr>
        </p:nvSpPr>
        <p:spPr/>
        <p:txBody>
          <a:bodyPr/>
          <a:lstStyle/>
          <a:p>
            <a:r>
              <a:rPr lang="en-US" dirty="0"/>
              <a:t>PWA – Service Workers</a:t>
            </a:r>
          </a:p>
        </p:txBody>
      </p:sp>
      <p:sp>
        <p:nvSpPr>
          <p:cNvPr id="3" name="Content Placeholder 2">
            <a:extLst>
              <a:ext uri="{FF2B5EF4-FFF2-40B4-BE49-F238E27FC236}">
                <a16:creationId xmlns:a16="http://schemas.microsoft.com/office/drawing/2014/main" id="{3A42D482-C4FD-D548-BF76-0FB543296EA9}"/>
              </a:ext>
            </a:extLst>
          </p:cNvPr>
          <p:cNvSpPr>
            <a:spLocks noGrp="1"/>
          </p:cNvSpPr>
          <p:nvPr>
            <p:ph idx="1"/>
          </p:nvPr>
        </p:nvSpPr>
        <p:spPr/>
        <p:txBody>
          <a:bodyPr/>
          <a:lstStyle/>
          <a:p>
            <a:r>
              <a:rPr lang="en-US" dirty="0"/>
              <a:t>A service worker is a script that your browser runs in the background, separate from a web page (no DOM access, no user interaction)</a:t>
            </a:r>
          </a:p>
          <a:p>
            <a:pPr lvl="1"/>
            <a:r>
              <a:rPr lang="en-US" dirty="0"/>
              <a:t>Background sync, </a:t>
            </a:r>
          </a:p>
          <a:p>
            <a:pPr lvl="1"/>
            <a:r>
              <a:rPr lang="en-US" dirty="0"/>
              <a:t>Caching, </a:t>
            </a:r>
          </a:p>
          <a:p>
            <a:pPr lvl="1"/>
            <a:r>
              <a:rPr lang="en-US" dirty="0"/>
              <a:t>Push notifications, </a:t>
            </a:r>
          </a:p>
          <a:p>
            <a:pPr lvl="1"/>
            <a:r>
              <a:rPr lang="en-US" dirty="0"/>
              <a:t>Offline experience (network proxy)</a:t>
            </a:r>
          </a:p>
          <a:p>
            <a:pPr lvl="1"/>
            <a:r>
              <a:rPr lang="en-US" dirty="0"/>
              <a:t>Terminated automatically – if you need state, then store it in DB</a:t>
            </a:r>
          </a:p>
          <a:p>
            <a:pPr lvl="1"/>
            <a:endParaRPr lang="en-US" dirty="0"/>
          </a:p>
          <a:p>
            <a:r>
              <a:rPr lang="en-US" dirty="0"/>
              <a:t>Extensive use of native promises!</a:t>
            </a:r>
          </a:p>
        </p:txBody>
      </p:sp>
      <p:sp>
        <p:nvSpPr>
          <p:cNvPr id="4" name="Slide Number Placeholder 3">
            <a:extLst>
              <a:ext uri="{FF2B5EF4-FFF2-40B4-BE49-F238E27FC236}">
                <a16:creationId xmlns:a16="http://schemas.microsoft.com/office/drawing/2014/main" id="{D9A809CD-0522-FB4D-A53C-208C7B929BB0}"/>
              </a:ext>
            </a:extLst>
          </p:cNvPr>
          <p:cNvSpPr>
            <a:spLocks noGrp="1"/>
          </p:cNvSpPr>
          <p:nvPr>
            <p:ph type="sldNum" sz="quarter" idx="12"/>
          </p:nvPr>
        </p:nvSpPr>
        <p:spPr/>
        <p:txBody>
          <a:bodyPr/>
          <a:lstStyle/>
          <a:p>
            <a:fld id="{D57F1E4F-1CFF-5643-939E-02111984F565}" type="slidenum">
              <a:rPr lang="en-US" smtClean="0"/>
              <a:t>10</a:t>
            </a:fld>
            <a:endParaRPr lang="en-US" dirty="0"/>
          </a:p>
        </p:txBody>
      </p:sp>
    </p:spTree>
    <p:extLst>
      <p:ext uri="{BB962C8B-B14F-4D97-AF65-F5344CB8AC3E}">
        <p14:creationId xmlns:p14="http://schemas.microsoft.com/office/powerpoint/2010/main" val="70244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8ED2E-9240-1C4A-B5E9-26024B6F13EC}"/>
              </a:ext>
            </a:extLst>
          </p:cNvPr>
          <p:cNvSpPr>
            <a:spLocks noGrp="1"/>
          </p:cNvSpPr>
          <p:nvPr>
            <p:ph type="title"/>
          </p:nvPr>
        </p:nvSpPr>
        <p:spPr/>
        <p:txBody>
          <a:bodyPr/>
          <a:lstStyle/>
          <a:p>
            <a:r>
              <a:rPr lang="en-US" dirty="0"/>
              <a:t>PWA – JS Promise</a:t>
            </a:r>
          </a:p>
        </p:txBody>
      </p:sp>
      <p:sp>
        <p:nvSpPr>
          <p:cNvPr id="3" name="Content Placeholder 2">
            <a:extLst>
              <a:ext uri="{FF2B5EF4-FFF2-40B4-BE49-F238E27FC236}">
                <a16:creationId xmlns:a16="http://schemas.microsoft.com/office/drawing/2014/main" id="{79683F44-A3A4-8B4E-8E48-3D029A8FF196}"/>
              </a:ext>
            </a:extLst>
          </p:cNvPr>
          <p:cNvSpPr>
            <a:spLocks noGrp="1"/>
          </p:cNvSpPr>
          <p:nvPr>
            <p:ph idx="1"/>
          </p:nvPr>
        </p:nvSpPr>
        <p:spPr/>
        <p:txBody>
          <a:bodyPr/>
          <a:lstStyle/>
          <a:p>
            <a:r>
              <a:rPr lang="en-US" dirty="0"/>
              <a:t>Classical, events based way</a:t>
            </a:r>
          </a:p>
        </p:txBody>
      </p:sp>
      <p:sp>
        <p:nvSpPr>
          <p:cNvPr id="4" name="Slide Number Placeholder 3">
            <a:extLst>
              <a:ext uri="{FF2B5EF4-FFF2-40B4-BE49-F238E27FC236}">
                <a16:creationId xmlns:a16="http://schemas.microsoft.com/office/drawing/2014/main" id="{A018D8CE-1C1E-F842-B6BD-D0AE9B338408}"/>
              </a:ext>
            </a:extLst>
          </p:cNvPr>
          <p:cNvSpPr>
            <a:spLocks noGrp="1"/>
          </p:cNvSpPr>
          <p:nvPr>
            <p:ph type="sldNum" sz="quarter" idx="12"/>
          </p:nvPr>
        </p:nvSpPr>
        <p:spPr/>
        <p:txBody>
          <a:bodyPr/>
          <a:lstStyle/>
          <a:p>
            <a:fld id="{D57F1E4F-1CFF-5643-939E-02111984F565}" type="slidenum">
              <a:rPr lang="en-US" smtClean="0"/>
              <a:t>11</a:t>
            </a:fld>
            <a:endParaRPr lang="en-US" dirty="0"/>
          </a:p>
        </p:txBody>
      </p:sp>
      <p:pic>
        <p:nvPicPr>
          <p:cNvPr id="7" name="Picture 6" descr="A screenshot of a cell phone&#10;&#10;Description automatically generated">
            <a:extLst>
              <a:ext uri="{FF2B5EF4-FFF2-40B4-BE49-F238E27FC236}">
                <a16:creationId xmlns:a16="http://schemas.microsoft.com/office/drawing/2014/main" id="{414285C1-ABA3-9C4A-9425-633F3900C961}"/>
              </a:ext>
            </a:extLst>
          </p:cNvPr>
          <p:cNvPicPr>
            <a:picLocks noChangeAspect="1"/>
          </p:cNvPicPr>
          <p:nvPr/>
        </p:nvPicPr>
        <p:blipFill>
          <a:blip r:embed="rId2"/>
          <a:stretch>
            <a:fillRect/>
          </a:stretch>
        </p:blipFill>
        <p:spPr>
          <a:xfrm>
            <a:off x="5849126" y="1652337"/>
            <a:ext cx="6161489" cy="5031632"/>
          </a:xfrm>
          <a:prstGeom prst="rect">
            <a:avLst/>
          </a:prstGeom>
        </p:spPr>
      </p:pic>
    </p:spTree>
    <p:extLst>
      <p:ext uri="{BB962C8B-B14F-4D97-AF65-F5344CB8AC3E}">
        <p14:creationId xmlns:p14="http://schemas.microsoft.com/office/powerpoint/2010/main" val="1741687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38FD-23B0-5745-B4CB-9DB805A8E32C}"/>
              </a:ext>
            </a:extLst>
          </p:cNvPr>
          <p:cNvSpPr>
            <a:spLocks noGrp="1"/>
          </p:cNvSpPr>
          <p:nvPr>
            <p:ph type="title"/>
          </p:nvPr>
        </p:nvSpPr>
        <p:spPr/>
        <p:txBody>
          <a:bodyPr/>
          <a:lstStyle/>
          <a:p>
            <a:r>
              <a:rPr lang="en-US" dirty="0"/>
              <a:t>PWA – JS Promise</a:t>
            </a:r>
          </a:p>
        </p:txBody>
      </p:sp>
      <p:sp>
        <p:nvSpPr>
          <p:cNvPr id="3" name="Content Placeholder 2">
            <a:extLst>
              <a:ext uri="{FF2B5EF4-FFF2-40B4-BE49-F238E27FC236}">
                <a16:creationId xmlns:a16="http://schemas.microsoft.com/office/drawing/2014/main" id="{5B43E837-78F1-5646-A9AB-F7341C6A9FDD}"/>
              </a:ext>
            </a:extLst>
          </p:cNvPr>
          <p:cNvSpPr>
            <a:spLocks noGrp="1"/>
          </p:cNvSpPr>
          <p:nvPr>
            <p:ph idx="1"/>
          </p:nvPr>
        </p:nvSpPr>
        <p:spPr/>
        <p:txBody>
          <a:bodyPr/>
          <a:lstStyle/>
          <a:p>
            <a:r>
              <a:rPr lang="en-US" dirty="0"/>
              <a:t>Promise way</a:t>
            </a:r>
          </a:p>
        </p:txBody>
      </p:sp>
      <p:sp>
        <p:nvSpPr>
          <p:cNvPr id="4" name="Slide Number Placeholder 3">
            <a:extLst>
              <a:ext uri="{FF2B5EF4-FFF2-40B4-BE49-F238E27FC236}">
                <a16:creationId xmlns:a16="http://schemas.microsoft.com/office/drawing/2014/main" id="{4D83A4B9-FA34-C143-A2D2-53FC76A4B9B6}"/>
              </a:ext>
            </a:extLst>
          </p:cNvPr>
          <p:cNvSpPr>
            <a:spLocks noGrp="1"/>
          </p:cNvSpPr>
          <p:nvPr>
            <p:ph type="sldNum" sz="quarter" idx="12"/>
          </p:nvPr>
        </p:nvSpPr>
        <p:spPr/>
        <p:txBody>
          <a:bodyPr/>
          <a:lstStyle/>
          <a:p>
            <a:fld id="{D57F1E4F-1CFF-5643-939E-02111984F565}" type="slidenum">
              <a:rPr lang="en-US" smtClean="0"/>
              <a:t>12</a:t>
            </a:fld>
            <a:endParaRPr lang="en-US" dirty="0"/>
          </a:p>
        </p:txBody>
      </p:sp>
      <p:pic>
        <p:nvPicPr>
          <p:cNvPr id="6" name="Picture 5" descr="A screenshot of a cell phone&#10;&#10;Description automatically generated">
            <a:extLst>
              <a:ext uri="{FF2B5EF4-FFF2-40B4-BE49-F238E27FC236}">
                <a16:creationId xmlns:a16="http://schemas.microsoft.com/office/drawing/2014/main" id="{154AB497-D2F5-C641-9520-0BF1DA543453}"/>
              </a:ext>
            </a:extLst>
          </p:cNvPr>
          <p:cNvPicPr>
            <a:picLocks noChangeAspect="1"/>
          </p:cNvPicPr>
          <p:nvPr/>
        </p:nvPicPr>
        <p:blipFill>
          <a:blip r:embed="rId2"/>
          <a:stretch>
            <a:fillRect/>
          </a:stretch>
        </p:blipFill>
        <p:spPr>
          <a:xfrm>
            <a:off x="3878970" y="2711116"/>
            <a:ext cx="8130216" cy="3851155"/>
          </a:xfrm>
          <a:prstGeom prst="rect">
            <a:avLst/>
          </a:prstGeom>
        </p:spPr>
      </p:pic>
    </p:spTree>
    <p:extLst>
      <p:ext uri="{BB962C8B-B14F-4D97-AF65-F5344CB8AC3E}">
        <p14:creationId xmlns:p14="http://schemas.microsoft.com/office/powerpoint/2010/main" val="565211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0259F-F8C0-0B44-A65F-F9E35E30403C}"/>
              </a:ext>
            </a:extLst>
          </p:cNvPr>
          <p:cNvSpPr>
            <a:spLocks noGrp="1"/>
          </p:cNvSpPr>
          <p:nvPr>
            <p:ph type="title"/>
          </p:nvPr>
        </p:nvSpPr>
        <p:spPr/>
        <p:txBody>
          <a:bodyPr/>
          <a:lstStyle/>
          <a:p>
            <a:r>
              <a:rPr lang="en-US" dirty="0"/>
              <a:t>PWA – JS Promise</a:t>
            </a:r>
          </a:p>
        </p:txBody>
      </p:sp>
      <p:sp>
        <p:nvSpPr>
          <p:cNvPr id="3" name="Content Placeholder 2">
            <a:extLst>
              <a:ext uri="{FF2B5EF4-FFF2-40B4-BE49-F238E27FC236}">
                <a16:creationId xmlns:a16="http://schemas.microsoft.com/office/drawing/2014/main" id="{3B95B7E6-34B2-064A-9571-302A10CDAB99}"/>
              </a:ext>
            </a:extLst>
          </p:cNvPr>
          <p:cNvSpPr>
            <a:spLocks noGrp="1"/>
          </p:cNvSpPr>
          <p:nvPr>
            <p:ph idx="1"/>
          </p:nvPr>
        </p:nvSpPr>
        <p:spPr/>
        <p:txBody>
          <a:bodyPr/>
          <a:lstStyle/>
          <a:p>
            <a:r>
              <a:rPr lang="en-US" dirty="0"/>
              <a:t>A promise can be:</a:t>
            </a:r>
          </a:p>
          <a:p>
            <a:pPr lvl="1"/>
            <a:r>
              <a:rPr lang="en-US" dirty="0"/>
              <a:t>fulfilled - The action relating to the promise succeeded</a:t>
            </a:r>
          </a:p>
          <a:p>
            <a:pPr lvl="1"/>
            <a:r>
              <a:rPr lang="en-US" dirty="0"/>
              <a:t>rejected - The action relating to the promise failed</a:t>
            </a:r>
          </a:p>
          <a:p>
            <a:pPr lvl="1"/>
            <a:r>
              <a:rPr lang="en-US" dirty="0"/>
              <a:t>pending - Hasn't fulfilled or rejected yet</a:t>
            </a:r>
          </a:p>
          <a:p>
            <a:pPr lvl="1"/>
            <a:r>
              <a:rPr lang="en-US" dirty="0"/>
              <a:t>settled - Has fulfilled or rejected</a:t>
            </a:r>
          </a:p>
        </p:txBody>
      </p:sp>
      <p:sp>
        <p:nvSpPr>
          <p:cNvPr id="4" name="Slide Number Placeholder 3">
            <a:extLst>
              <a:ext uri="{FF2B5EF4-FFF2-40B4-BE49-F238E27FC236}">
                <a16:creationId xmlns:a16="http://schemas.microsoft.com/office/drawing/2014/main" id="{4720AE33-3C9E-584A-8329-5B1234E557DF}"/>
              </a:ext>
            </a:extLst>
          </p:cNvPr>
          <p:cNvSpPr>
            <a:spLocks noGrp="1"/>
          </p:cNvSpPr>
          <p:nvPr>
            <p:ph type="sldNum" sz="quarter" idx="12"/>
          </p:nvPr>
        </p:nvSpPr>
        <p:spPr/>
        <p:txBody>
          <a:bodyPr/>
          <a:lstStyle/>
          <a:p>
            <a:fld id="{D57F1E4F-1CFF-5643-939E-02111984F565}" type="slidenum">
              <a:rPr lang="en-US" smtClean="0"/>
              <a:t>13</a:t>
            </a:fld>
            <a:endParaRPr lang="en-US" dirty="0"/>
          </a:p>
        </p:txBody>
      </p:sp>
      <p:pic>
        <p:nvPicPr>
          <p:cNvPr id="5" name="Picture 4">
            <a:extLst>
              <a:ext uri="{FF2B5EF4-FFF2-40B4-BE49-F238E27FC236}">
                <a16:creationId xmlns:a16="http://schemas.microsoft.com/office/drawing/2014/main" id="{AD0373DC-DF70-2646-8AE2-7408B2836F05}"/>
              </a:ext>
            </a:extLst>
          </p:cNvPr>
          <p:cNvPicPr>
            <a:picLocks noChangeAspect="1"/>
          </p:cNvPicPr>
          <p:nvPr/>
        </p:nvPicPr>
        <p:blipFill>
          <a:blip r:embed="rId2"/>
          <a:stretch>
            <a:fillRect/>
          </a:stretch>
        </p:blipFill>
        <p:spPr>
          <a:xfrm>
            <a:off x="6825916" y="3732456"/>
            <a:ext cx="5287401" cy="3125544"/>
          </a:xfrm>
          <a:prstGeom prst="rect">
            <a:avLst/>
          </a:prstGeom>
        </p:spPr>
      </p:pic>
      <p:pic>
        <p:nvPicPr>
          <p:cNvPr id="7" name="Picture 6" descr="A picture containing bird&#10;&#10;Description automatically generated">
            <a:extLst>
              <a:ext uri="{FF2B5EF4-FFF2-40B4-BE49-F238E27FC236}">
                <a16:creationId xmlns:a16="http://schemas.microsoft.com/office/drawing/2014/main" id="{52ECE367-5901-1E46-B743-F95E5D1A1608}"/>
              </a:ext>
            </a:extLst>
          </p:cNvPr>
          <p:cNvPicPr>
            <a:picLocks noChangeAspect="1"/>
          </p:cNvPicPr>
          <p:nvPr/>
        </p:nvPicPr>
        <p:blipFill>
          <a:blip r:embed="rId3"/>
          <a:stretch>
            <a:fillRect/>
          </a:stretch>
        </p:blipFill>
        <p:spPr>
          <a:xfrm>
            <a:off x="646111" y="4331703"/>
            <a:ext cx="4381500" cy="2349500"/>
          </a:xfrm>
          <a:prstGeom prst="rect">
            <a:avLst/>
          </a:prstGeom>
        </p:spPr>
      </p:pic>
    </p:spTree>
    <p:extLst>
      <p:ext uri="{BB962C8B-B14F-4D97-AF65-F5344CB8AC3E}">
        <p14:creationId xmlns:p14="http://schemas.microsoft.com/office/powerpoint/2010/main" val="77074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66007-3DD1-BF46-B6DE-2230C2B353E4}"/>
              </a:ext>
            </a:extLst>
          </p:cNvPr>
          <p:cNvSpPr>
            <a:spLocks noGrp="1"/>
          </p:cNvSpPr>
          <p:nvPr>
            <p:ph type="title"/>
          </p:nvPr>
        </p:nvSpPr>
        <p:spPr/>
        <p:txBody>
          <a:bodyPr/>
          <a:lstStyle/>
          <a:p>
            <a:r>
              <a:rPr lang="en-US" dirty="0"/>
              <a:t>PWA – JS Promises</a:t>
            </a:r>
          </a:p>
        </p:txBody>
      </p:sp>
      <p:sp>
        <p:nvSpPr>
          <p:cNvPr id="3" name="Content Placeholder 2">
            <a:extLst>
              <a:ext uri="{FF2B5EF4-FFF2-40B4-BE49-F238E27FC236}">
                <a16:creationId xmlns:a16="http://schemas.microsoft.com/office/drawing/2014/main" id="{0FBC05D7-8B4D-9F4A-92DE-2E8AF2D7C690}"/>
              </a:ext>
            </a:extLst>
          </p:cNvPr>
          <p:cNvSpPr>
            <a:spLocks noGrp="1"/>
          </p:cNvSpPr>
          <p:nvPr>
            <p:ph idx="1"/>
          </p:nvPr>
        </p:nvSpPr>
        <p:spPr/>
        <p:txBody>
          <a:bodyPr/>
          <a:lstStyle/>
          <a:p>
            <a:r>
              <a:rPr lang="en-US" dirty="0"/>
              <a:t>Create your own</a:t>
            </a:r>
          </a:p>
          <a:p>
            <a:endParaRPr lang="en-US" dirty="0"/>
          </a:p>
          <a:p>
            <a:endParaRPr lang="en-US" dirty="0"/>
          </a:p>
          <a:p>
            <a:endParaRPr lang="en-US" dirty="0"/>
          </a:p>
          <a:p>
            <a:endParaRPr lang="en-US" dirty="0"/>
          </a:p>
          <a:p>
            <a:endParaRPr lang="en-US" dirty="0"/>
          </a:p>
          <a:p>
            <a:endParaRPr lang="en-US" dirty="0"/>
          </a:p>
          <a:p>
            <a:endParaRPr lang="en-US" dirty="0"/>
          </a:p>
          <a:p>
            <a:r>
              <a:rPr lang="en-US" dirty="0"/>
              <a:t>In practice, it is often desirable to catch rejected promises rather than use </a:t>
            </a:r>
            <a:r>
              <a:rPr lang="en-US" dirty="0" err="1"/>
              <a:t>then's</a:t>
            </a:r>
            <a:r>
              <a:rPr lang="en-US" dirty="0"/>
              <a:t> two case syntax</a:t>
            </a:r>
          </a:p>
        </p:txBody>
      </p:sp>
      <p:sp>
        <p:nvSpPr>
          <p:cNvPr id="4" name="Slide Number Placeholder 3">
            <a:extLst>
              <a:ext uri="{FF2B5EF4-FFF2-40B4-BE49-F238E27FC236}">
                <a16:creationId xmlns:a16="http://schemas.microsoft.com/office/drawing/2014/main" id="{44E106E0-6B8E-A744-A7FD-FFF4F1E9F360}"/>
              </a:ext>
            </a:extLst>
          </p:cNvPr>
          <p:cNvSpPr>
            <a:spLocks noGrp="1"/>
          </p:cNvSpPr>
          <p:nvPr>
            <p:ph type="sldNum" sz="quarter" idx="12"/>
          </p:nvPr>
        </p:nvSpPr>
        <p:spPr/>
        <p:txBody>
          <a:bodyPr/>
          <a:lstStyle/>
          <a:p>
            <a:fld id="{D57F1E4F-1CFF-5643-939E-02111984F565}" type="slidenum">
              <a:rPr lang="en-US" smtClean="0"/>
              <a:t>14</a:t>
            </a:fld>
            <a:endParaRPr lang="en-US" dirty="0"/>
          </a:p>
        </p:txBody>
      </p:sp>
      <p:pic>
        <p:nvPicPr>
          <p:cNvPr id="6" name="Picture 5" descr="A screenshot of a cell phone&#10;&#10;Description automatically generated">
            <a:extLst>
              <a:ext uri="{FF2B5EF4-FFF2-40B4-BE49-F238E27FC236}">
                <a16:creationId xmlns:a16="http://schemas.microsoft.com/office/drawing/2014/main" id="{525A8D60-AF62-6C41-835A-EE2DF206A9F0}"/>
              </a:ext>
            </a:extLst>
          </p:cNvPr>
          <p:cNvPicPr>
            <a:picLocks noChangeAspect="1"/>
          </p:cNvPicPr>
          <p:nvPr/>
        </p:nvPicPr>
        <p:blipFill>
          <a:blip r:embed="rId2"/>
          <a:stretch>
            <a:fillRect/>
          </a:stretch>
        </p:blipFill>
        <p:spPr>
          <a:xfrm>
            <a:off x="315829" y="2594811"/>
            <a:ext cx="6057900" cy="2743200"/>
          </a:xfrm>
          <a:prstGeom prst="rect">
            <a:avLst/>
          </a:prstGeom>
        </p:spPr>
      </p:pic>
      <p:pic>
        <p:nvPicPr>
          <p:cNvPr id="8" name="Picture 7" descr="A picture containing knife&#10;&#10;Description automatically generated">
            <a:extLst>
              <a:ext uri="{FF2B5EF4-FFF2-40B4-BE49-F238E27FC236}">
                <a16:creationId xmlns:a16="http://schemas.microsoft.com/office/drawing/2014/main" id="{9026DE25-72AA-0948-8308-36CB011D1BA6}"/>
              </a:ext>
            </a:extLst>
          </p:cNvPr>
          <p:cNvPicPr>
            <a:picLocks noChangeAspect="1"/>
          </p:cNvPicPr>
          <p:nvPr/>
        </p:nvPicPr>
        <p:blipFill>
          <a:blip r:embed="rId3"/>
          <a:stretch>
            <a:fillRect/>
          </a:stretch>
        </p:blipFill>
        <p:spPr>
          <a:xfrm>
            <a:off x="6797841" y="3055163"/>
            <a:ext cx="4724400" cy="1524000"/>
          </a:xfrm>
          <a:prstGeom prst="rect">
            <a:avLst/>
          </a:prstGeom>
        </p:spPr>
      </p:pic>
    </p:spTree>
    <p:extLst>
      <p:ext uri="{BB962C8B-B14F-4D97-AF65-F5344CB8AC3E}">
        <p14:creationId xmlns:p14="http://schemas.microsoft.com/office/powerpoint/2010/main" val="331856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9AF3-C0B8-9F43-AF22-FC0BCDD4F9CE}"/>
              </a:ext>
            </a:extLst>
          </p:cNvPr>
          <p:cNvSpPr>
            <a:spLocks noGrp="1"/>
          </p:cNvSpPr>
          <p:nvPr>
            <p:ph type="title"/>
          </p:nvPr>
        </p:nvSpPr>
        <p:spPr/>
        <p:txBody>
          <a:bodyPr/>
          <a:lstStyle/>
          <a:p>
            <a:r>
              <a:rPr lang="en-US" dirty="0"/>
              <a:t>PWA – JS Promise</a:t>
            </a:r>
          </a:p>
        </p:txBody>
      </p:sp>
      <p:sp>
        <p:nvSpPr>
          <p:cNvPr id="3" name="Content Placeholder 2">
            <a:extLst>
              <a:ext uri="{FF2B5EF4-FFF2-40B4-BE49-F238E27FC236}">
                <a16:creationId xmlns:a16="http://schemas.microsoft.com/office/drawing/2014/main" id="{2B6C6D17-C539-5A41-89E9-48CB2BEC1B3D}"/>
              </a:ext>
            </a:extLst>
          </p:cNvPr>
          <p:cNvSpPr>
            <a:spLocks noGrp="1"/>
          </p:cNvSpPr>
          <p:nvPr>
            <p:ph idx="1"/>
          </p:nvPr>
        </p:nvSpPr>
        <p:spPr/>
        <p:txBody>
          <a:bodyPr/>
          <a:lstStyle/>
          <a:p>
            <a:r>
              <a:rPr lang="en-US" dirty="0"/>
              <a:t>A promise can only succeed or fail once. It cannot succeed or fail twice, neither can it switch from success to failure or vice versa.</a:t>
            </a:r>
          </a:p>
          <a:p>
            <a:r>
              <a:rPr lang="en-US" dirty="0"/>
              <a:t>If a promise has succeeded or failed and you later add a success/failure callback, the correct callback will be called, even though the event took place earlier.</a:t>
            </a:r>
          </a:p>
          <a:p>
            <a:pPr marL="0" indent="0">
              <a:buNone/>
            </a:pPr>
            <a:endParaRPr lang="en-US" dirty="0"/>
          </a:p>
        </p:txBody>
      </p:sp>
      <p:sp>
        <p:nvSpPr>
          <p:cNvPr id="4" name="Slide Number Placeholder 3">
            <a:extLst>
              <a:ext uri="{FF2B5EF4-FFF2-40B4-BE49-F238E27FC236}">
                <a16:creationId xmlns:a16="http://schemas.microsoft.com/office/drawing/2014/main" id="{5BC2D8D2-0232-0A48-B2AB-A4A46EB01E65}"/>
              </a:ext>
            </a:extLst>
          </p:cNvPr>
          <p:cNvSpPr>
            <a:spLocks noGrp="1"/>
          </p:cNvSpPr>
          <p:nvPr>
            <p:ph type="sldNum" sz="quarter" idx="12"/>
          </p:nvPr>
        </p:nvSpPr>
        <p:spPr/>
        <p:txBody>
          <a:bodyPr/>
          <a:lstStyle/>
          <a:p>
            <a:fld id="{D57F1E4F-1CFF-5643-939E-02111984F565}" type="slidenum">
              <a:rPr lang="en-US" smtClean="0"/>
              <a:t>15</a:t>
            </a:fld>
            <a:endParaRPr lang="en-US" dirty="0"/>
          </a:p>
        </p:txBody>
      </p:sp>
    </p:spTree>
    <p:extLst>
      <p:ext uri="{BB962C8B-B14F-4D97-AF65-F5344CB8AC3E}">
        <p14:creationId xmlns:p14="http://schemas.microsoft.com/office/powerpoint/2010/main" val="2731673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9AF3-C0B8-9F43-AF22-FC0BCDD4F9CE}"/>
              </a:ext>
            </a:extLst>
          </p:cNvPr>
          <p:cNvSpPr>
            <a:spLocks noGrp="1"/>
          </p:cNvSpPr>
          <p:nvPr>
            <p:ph type="title"/>
          </p:nvPr>
        </p:nvSpPr>
        <p:spPr/>
        <p:txBody>
          <a:bodyPr/>
          <a:lstStyle/>
          <a:p>
            <a:r>
              <a:rPr lang="en-US" dirty="0"/>
              <a:t>PWA – JS Promise</a:t>
            </a:r>
          </a:p>
        </p:txBody>
      </p:sp>
      <p:sp>
        <p:nvSpPr>
          <p:cNvPr id="3" name="Content Placeholder 2">
            <a:extLst>
              <a:ext uri="{FF2B5EF4-FFF2-40B4-BE49-F238E27FC236}">
                <a16:creationId xmlns:a16="http://schemas.microsoft.com/office/drawing/2014/main" id="{2B6C6D17-C539-5A41-89E9-48CB2BEC1B3D}"/>
              </a:ext>
            </a:extLst>
          </p:cNvPr>
          <p:cNvSpPr>
            <a:spLocks noGrp="1"/>
          </p:cNvSpPr>
          <p:nvPr>
            <p:ph idx="1"/>
          </p:nvPr>
        </p:nvSpPr>
        <p:spPr/>
        <p:txBody>
          <a:bodyPr/>
          <a:lstStyle/>
          <a:p>
            <a:r>
              <a:rPr lang="en-US" dirty="0"/>
              <a:t>The promise fate can be subscribed to using .then (if resolved) or .catch (if rejected).</a:t>
            </a:r>
          </a:p>
          <a:p>
            <a:endParaRPr lang="en-US" dirty="0"/>
          </a:p>
          <a:p>
            <a:endParaRPr lang="en-US" dirty="0"/>
          </a:p>
          <a:p>
            <a:endParaRPr lang="en-US" dirty="0"/>
          </a:p>
          <a:p>
            <a:endParaRPr lang="en-US" dirty="0"/>
          </a:p>
          <a:p>
            <a:endParaRPr lang="en-US" dirty="0"/>
          </a:p>
          <a:p>
            <a:endParaRPr lang="en-US" dirty="0"/>
          </a:p>
          <a:p>
            <a:r>
              <a:rPr lang="en-US" dirty="0"/>
              <a:t>Quickly creating an already resolved promise: </a:t>
            </a:r>
            <a:r>
              <a:rPr lang="en-US" dirty="0" err="1"/>
              <a:t>Promise.resolve</a:t>
            </a:r>
            <a:r>
              <a:rPr lang="en-US" dirty="0"/>
              <a:t>(result)</a:t>
            </a:r>
          </a:p>
          <a:p>
            <a:r>
              <a:rPr lang="en-US" dirty="0"/>
              <a:t>Quickly creating an already rejected promise: </a:t>
            </a:r>
            <a:r>
              <a:rPr lang="en-US" dirty="0" err="1"/>
              <a:t>Promise.reject</a:t>
            </a:r>
            <a:r>
              <a:rPr lang="en-US" dirty="0"/>
              <a:t>(error)</a:t>
            </a:r>
          </a:p>
          <a:p>
            <a:endParaRPr lang="en-US" dirty="0"/>
          </a:p>
        </p:txBody>
      </p:sp>
      <p:sp>
        <p:nvSpPr>
          <p:cNvPr id="4" name="Slide Number Placeholder 3">
            <a:extLst>
              <a:ext uri="{FF2B5EF4-FFF2-40B4-BE49-F238E27FC236}">
                <a16:creationId xmlns:a16="http://schemas.microsoft.com/office/drawing/2014/main" id="{5BC2D8D2-0232-0A48-B2AB-A4A46EB01E65}"/>
              </a:ext>
            </a:extLst>
          </p:cNvPr>
          <p:cNvSpPr>
            <a:spLocks noGrp="1"/>
          </p:cNvSpPr>
          <p:nvPr>
            <p:ph type="sldNum" sz="quarter" idx="12"/>
          </p:nvPr>
        </p:nvSpPr>
        <p:spPr/>
        <p:txBody>
          <a:bodyPr/>
          <a:lstStyle/>
          <a:p>
            <a:fld id="{D57F1E4F-1CFF-5643-939E-02111984F565}" type="slidenum">
              <a:rPr lang="en-US" smtClean="0"/>
              <a:t>16</a:t>
            </a:fld>
            <a:endParaRPr lang="en-US" dirty="0"/>
          </a:p>
        </p:txBody>
      </p:sp>
      <p:pic>
        <p:nvPicPr>
          <p:cNvPr id="6" name="Picture 5" descr="A screenshot of a cell phone&#10;&#10;Description automatically generated">
            <a:extLst>
              <a:ext uri="{FF2B5EF4-FFF2-40B4-BE49-F238E27FC236}">
                <a16:creationId xmlns:a16="http://schemas.microsoft.com/office/drawing/2014/main" id="{D4F73475-1424-934E-B264-33D80A3185E8}"/>
              </a:ext>
            </a:extLst>
          </p:cNvPr>
          <p:cNvPicPr>
            <a:picLocks noChangeAspect="1"/>
          </p:cNvPicPr>
          <p:nvPr/>
        </p:nvPicPr>
        <p:blipFill>
          <a:blip r:embed="rId2"/>
          <a:stretch>
            <a:fillRect/>
          </a:stretch>
        </p:blipFill>
        <p:spPr>
          <a:xfrm>
            <a:off x="314826" y="2895600"/>
            <a:ext cx="5163553" cy="214722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264A893F-2C47-AC4C-8DF8-B5F865135400}"/>
              </a:ext>
            </a:extLst>
          </p:cNvPr>
          <p:cNvPicPr>
            <a:picLocks noChangeAspect="1"/>
          </p:cNvPicPr>
          <p:nvPr/>
        </p:nvPicPr>
        <p:blipFill>
          <a:blip r:embed="rId3"/>
          <a:stretch>
            <a:fillRect/>
          </a:stretch>
        </p:blipFill>
        <p:spPr>
          <a:xfrm>
            <a:off x="5635527" y="2895600"/>
            <a:ext cx="6476262" cy="2243888"/>
          </a:xfrm>
          <a:prstGeom prst="rect">
            <a:avLst/>
          </a:prstGeom>
        </p:spPr>
      </p:pic>
    </p:spTree>
    <p:extLst>
      <p:ext uri="{BB962C8B-B14F-4D97-AF65-F5344CB8AC3E}">
        <p14:creationId xmlns:p14="http://schemas.microsoft.com/office/powerpoint/2010/main" val="2809931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9AF3-C0B8-9F43-AF22-FC0BCDD4F9CE}"/>
              </a:ext>
            </a:extLst>
          </p:cNvPr>
          <p:cNvSpPr>
            <a:spLocks noGrp="1"/>
          </p:cNvSpPr>
          <p:nvPr>
            <p:ph type="title"/>
          </p:nvPr>
        </p:nvSpPr>
        <p:spPr/>
        <p:txBody>
          <a:bodyPr/>
          <a:lstStyle/>
          <a:p>
            <a:r>
              <a:rPr lang="en-US" dirty="0"/>
              <a:t>PWA – JS Promise</a:t>
            </a:r>
          </a:p>
        </p:txBody>
      </p:sp>
      <p:sp>
        <p:nvSpPr>
          <p:cNvPr id="3" name="Content Placeholder 2">
            <a:extLst>
              <a:ext uri="{FF2B5EF4-FFF2-40B4-BE49-F238E27FC236}">
                <a16:creationId xmlns:a16="http://schemas.microsoft.com/office/drawing/2014/main" id="{2B6C6D17-C539-5A41-89E9-48CB2BEC1B3D}"/>
              </a:ext>
            </a:extLst>
          </p:cNvPr>
          <p:cNvSpPr>
            <a:spLocks noGrp="1"/>
          </p:cNvSpPr>
          <p:nvPr>
            <p:ph idx="1"/>
          </p:nvPr>
        </p:nvSpPr>
        <p:spPr>
          <a:xfrm>
            <a:off x="646111" y="1716033"/>
            <a:ext cx="8946541" cy="4195481"/>
          </a:xfrm>
        </p:spPr>
        <p:txBody>
          <a:bodyPr/>
          <a:lstStyle/>
          <a:p>
            <a:r>
              <a:rPr lang="en-US" dirty="0"/>
              <a:t>Chaining - Queuing asynchronous actions</a:t>
            </a:r>
          </a:p>
          <a:p>
            <a:r>
              <a:rPr lang="en-US" dirty="0"/>
              <a:t>When you return something from a then() callback, it's a bit magic. </a:t>
            </a:r>
          </a:p>
          <a:p>
            <a:pPr lvl="1"/>
            <a:r>
              <a:rPr lang="en-US" dirty="0"/>
              <a:t>If you return a value, the next then() is called with that value. </a:t>
            </a:r>
          </a:p>
          <a:p>
            <a:pPr lvl="1"/>
            <a:r>
              <a:rPr lang="en-US" dirty="0"/>
              <a:t>If you return something promise-like, the next then() waits on it, and is only called when that promise settles (succeeds/fails)</a:t>
            </a:r>
          </a:p>
        </p:txBody>
      </p:sp>
      <p:sp>
        <p:nvSpPr>
          <p:cNvPr id="4" name="Slide Number Placeholder 3">
            <a:extLst>
              <a:ext uri="{FF2B5EF4-FFF2-40B4-BE49-F238E27FC236}">
                <a16:creationId xmlns:a16="http://schemas.microsoft.com/office/drawing/2014/main" id="{5BC2D8D2-0232-0A48-B2AB-A4A46EB01E65}"/>
              </a:ext>
            </a:extLst>
          </p:cNvPr>
          <p:cNvSpPr>
            <a:spLocks noGrp="1"/>
          </p:cNvSpPr>
          <p:nvPr>
            <p:ph type="sldNum" sz="quarter" idx="12"/>
          </p:nvPr>
        </p:nvSpPr>
        <p:spPr/>
        <p:txBody>
          <a:bodyPr/>
          <a:lstStyle/>
          <a:p>
            <a:fld id="{D57F1E4F-1CFF-5643-939E-02111984F565}" type="slidenum">
              <a:rPr lang="en-US" smtClean="0"/>
              <a:t>17</a:t>
            </a:fld>
            <a:endParaRPr lang="en-US" dirty="0"/>
          </a:p>
        </p:txBody>
      </p:sp>
      <p:pic>
        <p:nvPicPr>
          <p:cNvPr id="6" name="Picture 5" descr="A screenshot of a cell phone&#10;&#10;Description automatically generated">
            <a:extLst>
              <a:ext uri="{FF2B5EF4-FFF2-40B4-BE49-F238E27FC236}">
                <a16:creationId xmlns:a16="http://schemas.microsoft.com/office/drawing/2014/main" id="{7387AA94-531E-194F-B2A1-47DB7BC13322}"/>
              </a:ext>
            </a:extLst>
          </p:cNvPr>
          <p:cNvPicPr>
            <a:picLocks noChangeAspect="1"/>
          </p:cNvPicPr>
          <p:nvPr/>
        </p:nvPicPr>
        <p:blipFill>
          <a:blip r:embed="rId2"/>
          <a:stretch>
            <a:fillRect/>
          </a:stretch>
        </p:blipFill>
        <p:spPr>
          <a:xfrm>
            <a:off x="408015" y="3644712"/>
            <a:ext cx="4711366" cy="2217113"/>
          </a:xfrm>
          <a:prstGeom prst="rect">
            <a:avLst/>
          </a:prstGeom>
        </p:spPr>
      </p:pic>
      <p:pic>
        <p:nvPicPr>
          <p:cNvPr id="8" name="Picture 7" descr="A screenshot of a social media post&#10;&#10;Description automatically generated">
            <a:extLst>
              <a:ext uri="{FF2B5EF4-FFF2-40B4-BE49-F238E27FC236}">
                <a16:creationId xmlns:a16="http://schemas.microsoft.com/office/drawing/2014/main" id="{01C709D0-2F0B-3446-B158-F9F0AA0841BA}"/>
              </a:ext>
            </a:extLst>
          </p:cNvPr>
          <p:cNvPicPr>
            <a:picLocks noChangeAspect="1"/>
          </p:cNvPicPr>
          <p:nvPr/>
        </p:nvPicPr>
        <p:blipFill>
          <a:blip r:embed="rId3"/>
          <a:stretch>
            <a:fillRect/>
          </a:stretch>
        </p:blipFill>
        <p:spPr>
          <a:xfrm>
            <a:off x="5341343" y="3649579"/>
            <a:ext cx="6850657" cy="3208421"/>
          </a:xfrm>
          <a:prstGeom prst="rect">
            <a:avLst/>
          </a:prstGeom>
        </p:spPr>
      </p:pic>
    </p:spTree>
    <p:extLst>
      <p:ext uri="{BB962C8B-B14F-4D97-AF65-F5344CB8AC3E}">
        <p14:creationId xmlns:p14="http://schemas.microsoft.com/office/powerpoint/2010/main" val="1947479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9AF3-C0B8-9F43-AF22-FC0BCDD4F9CE}"/>
              </a:ext>
            </a:extLst>
          </p:cNvPr>
          <p:cNvSpPr>
            <a:spLocks noGrp="1"/>
          </p:cNvSpPr>
          <p:nvPr>
            <p:ph type="title"/>
          </p:nvPr>
        </p:nvSpPr>
        <p:spPr/>
        <p:txBody>
          <a:bodyPr/>
          <a:lstStyle/>
          <a:p>
            <a:r>
              <a:rPr lang="en-US" dirty="0"/>
              <a:t>PWA – JS Promise</a:t>
            </a:r>
          </a:p>
        </p:txBody>
      </p:sp>
      <p:sp>
        <p:nvSpPr>
          <p:cNvPr id="3" name="Content Placeholder 2">
            <a:extLst>
              <a:ext uri="{FF2B5EF4-FFF2-40B4-BE49-F238E27FC236}">
                <a16:creationId xmlns:a16="http://schemas.microsoft.com/office/drawing/2014/main" id="{2B6C6D17-C539-5A41-89E9-48CB2BEC1B3D}"/>
              </a:ext>
            </a:extLst>
          </p:cNvPr>
          <p:cNvSpPr>
            <a:spLocks noGrp="1"/>
          </p:cNvSpPr>
          <p:nvPr>
            <p:ph idx="1"/>
          </p:nvPr>
        </p:nvSpPr>
        <p:spPr>
          <a:xfrm>
            <a:off x="344405" y="1555613"/>
            <a:ext cx="4960605" cy="4849669"/>
          </a:xfrm>
        </p:spPr>
        <p:txBody>
          <a:bodyPr/>
          <a:lstStyle/>
          <a:p>
            <a:r>
              <a:rPr lang="en-US" dirty="0"/>
              <a:t>Aggregate the error handling of any preceding portion of the chain with a single catch</a:t>
            </a:r>
          </a:p>
          <a:p>
            <a:r>
              <a:rPr lang="en-US" dirty="0"/>
              <a:t>The catch actually returns a new promise (effectively creating a new promise chain)</a:t>
            </a:r>
          </a:p>
          <a:p>
            <a:r>
              <a:rPr lang="en-US" dirty="0"/>
              <a:t>Any synchronous errors thrown in a then (or catch) result in the returned promise to fail</a:t>
            </a:r>
          </a:p>
          <a:p>
            <a:r>
              <a:rPr lang="en-US" dirty="0"/>
              <a:t>Only the relevant (nearest tailing) catch is called for a given error (as the catch starts a new promise chain)</a:t>
            </a:r>
          </a:p>
        </p:txBody>
      </p:sp>
      <p:sp>
        <p:nvSpPr>
          <p:cNvPr id="4" name="Slide Number Placeholder 3">
            <a:extLst>
              <a:ext uri="{FF2B5EF4-FFF2-40B4-BE49-F238E27FC236}">
                <a16:creationId xmlns:a16="http://schemas.microsoft.com/office/drawing/2014/main" id="{5BC2D8D2-0232-0A48-B2AB-A4A46EB01E65}"/>
              </a:ext>
            </a:extLst>
          </p:cNvPr>
          <p:cNvSpPr>
            <a:spLocks noGrp="1"/>
          </p:cNvSpPr>
          <p:nvPr>
            <p:ph type="sldNum" sz="quarter" idx="12"/>
          </p:nvPr>
        </p:nvSpPr>
        <p:spPr/>
        <p:txBody>
          <a:bodyPr/>
          <a:lstStyle/>
          <a:p>
            <a:fld id="{D57F1E4F-1CFF-5643-939E-02111984F565}" type="slidenum">
              <a:rPr lang="en-US" smtClean="0"/>
              <a:t>18</a:t>
            </a:fld>
            <a:endParaRPr lang="en-US" dirty="0"/>
          </a:p>
        </p:txBody>
      </p:sp>
      <p:pic>
        <p:nvPicPr>
          <p:cNvPr id="6" name="Picture 5" descr="A screenshot of a cell phone&#10;&#10;Description automatically generated">
            <a:extLst>
              <a:ext uri="{FF2B5EF4-FFF2-40B4-BE49-F238E27FC236}">
                <a16:creationId xmlns:a16="http://schemas.microsoft.com/office/drawing/2014/main" id="{A462BD65-D1BF-C14E-8B97-2A806E5B182E}"/>
              </a:ext>
            </a:extLst>
          </p:cNvPr>
          <p:cNvPicPr>
            <a:picLocks noChangeAspect="1"/>
          </p:cNvPicPr>
          <p:nvPr/>
        </p:nvPicPr>
        <p:blipFill>
          <a:blip r:embed="rId2"/>
          <a:stretch>
            <a:fillRect/>
          </a:stretch>
        </p:blipFill>
        <p:spPr>
          <a:xfrm>
            <a:off x="5606716" y="1088954"/>
            <a:ext cx="6485456" cy="5642713"/>
          </a:xfrm>
          <a:prstGeom prst="rect">
            <a:avLst/>
          </a:prstGeom>
        </p:spPr>
      </p:pic>
    </p:spTree>
    <p:extLst>
      <p:ext uri="{BB962C8B-B14F-4D97-AF65-F5344CB8AC3E}">
        <p14:creationId xmlns:p14="http://schemas.microsoft.com/office/powerpoint/2010/main" val="1704528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F9AF3-C0B8-9F43-AF22-FC0BCDD4F9CE}"/>
              </a:ext>
            </a:extLst>
          </p:cNvPr>
          <p:cNvSpPr>
            <a:spLocks noGrp="1"/>
          </p:cNvSpPr>
          <p:nvPr>
            <p:ph type="title"/>
          </p:nvPr>
        </p:nvSpPr>
        <p:spPr/>
        <p:txBody>
          <a:bodyPr/>
          <a:lstStyle/>
          <a:p>
            <a:r>
              <a:rPr lang="en-US" dirty="0"/>
              <a:t>PWA – JS Promise</a:t>
            </a:r>
          </a:p>
        </p:txBody>
      </p:sp>
      <p:sp>
        <p:nvSpPr>
          <p:cNvPr id="3" name="Content Placeholder 2">
            <a:extLst>
              <a:ext uri="{FF2B5EF4-FFF2-40B4-BE49-F238E27FC236}">
                <a16:creationId xmlns:a16="http://schemas.microsoft.com/office/drawing/2014/main" id="{2B6C6D17-C539-5A41-89E9-48CB2BEC1B3D}"/>
              </a:ext>
            </a:extLst>
          </p:cNvPr>
          <p:cNvSpPr>
            <a:spLocks noGrp="1"/>
          </p:cNvSpPr>
          <p:nvPr>
            <p:ph idx="1"/>
          </p:nvPr>
        </p:nvSpPr>
        <p:spPr/>
        <p:txBody>
          <a:bodyPr/>
          <a:lstStyle/>
          <a:p>
            <a:r>
              <a:rPr lang="en-US" dirty="0"/>
              <a:t>Parallel control flow</a:t>
            </a:r>
          </a:p>
          <a:p>
            <a:r>
              <a:rPr lang="en-US" dirty="0"/>
              <a:t>Promise provides a static </a:t>
            </a:r>
            <a:r>
              <a:rPr lang="en-US" b="1" dirty="0" err="1"/>
              <a:t>Promise.all</a:t>
            </a:r>
            <a:r>
              <a:rPr lang="en-US" b="1" dirty="0"/>
              <a:t> </a:t>
            </a:r>
            <a:r>
              <a:rPr lang="en-US" dirty="0"/>
              <a:t>function that you can use to wait for N number of promises to complete. </a:t>
            </a:r>
          </a:p>
          <a:p>
            <a:r>
              <a:rPr lang="en-US" dirty="0"/>
              <a:t>Promise provides a static </a:t>
            </a:r>
            <a:r>
              <a:rPr lang="en-US" b="1" dirty="0" err="1"/>
              <a:t>Promise.race</a:t>
            </a:r>
            <a:r>
              <a:rPr lang="en-US" b="1" dirty="0"/>
              <a:t> </a:t>
            </a:r>
            <a:r>
              <a:rPr lang="en-US" dirty="0"/>
              <a:t>function that can be used to wait for the first of N promises to complete</a:t>
            </a:r>
          </a:p>
        </p:txBody>
      </p:sp>
      <p:sp>
        <p:nvSpPr>
          <p:cNvPr id="4" name="Slide Number Placeholder 3">
            <a:extLst>
              <a:ext uri="{FF2B5EF4-FFF2-40B4-BE49-F238E27FC236}">
                <a16:creationId xmlns:a16="http://schemas.microsoft.com/office/drawing/2014/main" id="{5BC2D8D2-0232-0A48-B2AB-A4A46EB01E65}"/>
              </a:ext>
            </a:extLst>
          </p:cNvPr>
          <p:cNvSpPr>
            <a:spLocks noGrp="1"/>
          </p:cNvSpPr>
          <p:nvPr>
            <p:ph type="sldNum" sz="quarter" idx="12"/>
          </p:nvPr>
        </p:nvSpPr>
        <p:spPr/>
        <p:txBody>
          <a:bodyPr/>
          <a:lstStyle/>
          <a:p>
            <a:fld id="{D57F1E4F-1CFF-5643-939E-02111984F565}" type="slidenum">
              <a:rPr lang="en-US" smtClean="0"/>
              <a:t>19</a:t>
            </a:fld>
            <a:endParaRPr lang="en-US" dirty="0"/>
          </a:p>
        </p:txBody>
      </p:sp>
    </p:spTree>
    <p:extLst>
      <p:ext uri="{BB962C8B-B14F-4D97-AF65-F5344CB8AC3E}">
        <p14:creationId xmlns:p14="http://schemas.microsoft.com/office/powerpoint/2010/main" val="1133500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Progressive Web Apps</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a:xfrm>
            <a:off x="1103312" y="2052918"/>
            <a:ext cx="9404723" cy="4195481"/>
          </a:xfrm>
        </p:spPr>
        <p:txBody>
          <a:bodyPr>
            <a:normAutofit fontScale="92500" lnSpcReduction="10000"/>
          </a:bodyPr>
          <a:lstStyle/>
          <a:p>
            <a:r>
              <a:rPr lang="en-US" dirty="0"/>
              <a:t>Regular websites, enhanced to work in mobile phones.</a:t>
            </a:r>
          </a:p>
          <a:p>
            <a:r>
              <a:rPr lang="en-US" dirty="0"/>
              <a:t>Responsive, Connectivity independent, App-like-interactions, Fresh, Safe, Discoverable, Re-engageable, Installable, Linkable</a:t>
            </a:r>
          </a:p>
          <a:p>
            <a:r>
              <a:rPr lang="en-US" dirty="0"/>
              <a:t>Uses modern web technologies – https, manifest, service workers, manifest, html5</a:t>
            </a:r>
          </a:p>
          <a:p>
            <a:r>
              <a:rPr lang="en-US" dirty="0"/>
              <a:t>Manifest – describes to the system how to make Native-like app out of website</a:t>
            </a:r>
          </a:p>
          <a:p>
            <a:r>
              <a:rPr lang="en-US" dirty="0"/>
              <a:t>Service Worker is a script that works on browser background without user interaction independently. Also, It resembles a proxy that works on the user side. With this script, you can track network traffic of the page, manage push notifications and develop “offline first” web applications with Cache API.</a:t>
            </a:r>
          </a:p>
          <a:p>
            <a:r>
              <a:rPr lang="en-US" dirty="0"/>
              <a:t>Everything is bleeding edge, iOS has support since March 2018. (iOS 11.3)</a:t>
            </a:r>
          </a:p>
          <a:p>
            <a:pPr lvl="1"/>
            <a:endParaRPr lang="en-US" dirty="0"/>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2391479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JS Async</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a:xfrm>
            <a:off x="232612" y="2052918"/>
            <a:ext cx="6569242" cy="4195481"/>
          </a:xfrm>
        </p:spPr>
        <p:txBody>
          <a:bodyPr>
            <a:normAutofit/>
          </a:bodyPr>
          <a:lstStyle/>
          <a:p>
            <a:r>
              <a:rPr lang="en-US" dirty="0"/>
              <a:t>Async functions - making promises more friendly</a:t>
            </a:r>
          </a:p>
          <a:p>
            <a:r>
              <a:rPr lang="en-US" dirty="0"/>
              <a:t>They allow you to write promise-based code as if it were synchronous, but without blocking the main thread. They make your asynchronous code less "clever" and more readable.</a:t>
            </a:r>
          </a:p>
          <a:p>
            <a:r>
              <a:rPr lang="en-US" dirty="0"/>
              <a:t>Use the </a:t>
            </a:r>
            <a:r>
              <a:rPr lang="en-US" b="1" dirty="0"/>
              <a:t>async</a:t>
            </a:r>
            <a:r>
              <a:rPr lang="en-US" dirty="0"/>
              <a:t> keyword before a function definition, then use </a:t>
            </a:r>
            <a:r>
              <a:rPr lang="en-US" b="1" dirty="0"/>
              <a:t>await</a:t>
            </a:r>
            <a:r>
              <a:rPr lang="en-US" dirty="0"/>
              <a:t> within the function. When you await a promise, the function is paused in a non-blocking way until the promise settles. If the promise fulfills, you get the value back. If the promise rejects, the rejected value is thrown.</a:t>
            </a:r>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20</a:t>
            </a:fld>
            <a:endParaRPr lang="en-US" dirty="0"/>
          </a:p>
        </p:txBody>
      </p:sp>
      <p:pic>
        <p:nvPicPr>
          <p:cNvPr id="6" name="Picture 5" descr="A screenshot of a cell phone&#10;&#10;Description automatically generated">
            <a:extLst>
              <a:ext uri="{FF2B5EF4-FFF2-40B4-BE49-F238E27FC236}">
                <a16:creationId xmlns:a16="http://schemas.microsoft.com/office/drawing/2014/main" id="{0DEC24D6-6B79-0B4B-A3D8-AF6E49F607E1}"/>
              </a:ext>
            </a:extLst>
          </p:cNvPr>
          <p:cNvPicPr>
            <a:picLocks noChangeAspect="1"/>
          </p:cNvPicPr>
          <p:nvPr/>
        </p:nvPicPr>
        <p:blipFill>
          <a:blip r:embed="rId2"/>
          <a:stretch>
            <a:fillRect/>
          </a:stretch>
        </p:blipFill>
        <p:spPr>
          <a:xfrm>
            <a:off x="7308516" y="1928205"/>
            <a:ext cx="4826000" cy="2362200"/>
          </a:xfrm>
          <a:prstGeom prst="rect">
            <a:avLst/>
          </a:prstGeom>
        </p:spPr>
      </p:pic>
    </p:spTree>
    <p:extLst>
      <p:ext uri="{BB962C8B-B14F-4D97-AF65-F5344CB8AC3E}">
        <p14:creationId xmlns:p14="http://schemas.microsoft.com/office/powerpoint/2010/main" val="347872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JS Async</a:t>
            </a:r>
          </a:p>
        </p:txBody>
      </p:sp>
      <p:pic>
        <p:nvPicPr>
          <p:cNvPr id="6" name="Content Placeholder 5" descr="A picture containing bird&#10;&#10;Description automatically generated">
            <a:extLst>
              <a:ext uri="{FF2B5EF4-FFF2-40B4-BE49-F238E27FC236}">
                <a16:creationId xmlns:a16="http://schemas.microsoft.com/office/drawing/2014/main" id="{F518BCBD-BDB1-864B-BB0D-5DDF2835DAD2}"/>
              </a:ext>
            </a:extLst>
          </p:cNvPr>
          <p:cNvPicPr>
            <a:picLocks noGrp="1" noChangeAspect="1"/>
          </p:cNvPicPr>
          <p:nvPr>
            <p:ph idx="1"/>
          </p:nvPr>
        </p:nvPicPr>
        <p:blipFill>
          <a:blip r:embed="rId2"/>
          <a:stretch>
            <a:fillRect/>
          </a:stretch>
        </p:blipFill>
        <p:spPr>
          <a:xfrm>
            <a:off x="901617" y="2203450"/>
            <a:ext cx="4762500" cy="2451100"/>
          </a:xfrm>
        </p:spPr>
      </p:pic>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21</a:t>
            </a:fld>
            <a:endParaRPr lang="en-US" dirty="0"/>
          </a:p>
        </p:txBody>
      </p:sp>
      <p:pic>
        <p:nvPicPr>
          <p:cNvPr id="8" name="Picture 7" descr="A screenshot of a cell phone&#10;&#10;Description automatically generated">
            <a:extLst>
              <a:ext uri="{FF2B5EF4-FFF2-40B4-BE49-F238E27FC236}">
                <a16:creationId xmlns:a16="http://schemas.microsoft.com/office/drawing/2014/main" id="{DE39660F-452D-DD4B-AFCC-C9BF0D547E6C}"/>
              </a:ext>
            </a:extLst>
          </p:cNvPr>
          <p:cNvPicPr>
            <a:picLocks noChangeAspect="1"/>
          </p:cNvPicPr>
          <p:nvPr/>
        </p:nvPicPr>
        <p:blipFill>
          <a:blip r:embed="rId3"/>
          <a:stretch>
            <a:fillRect/>
          </a:stretch>
        </p:blipFill>
        <p:spPr>
          <a:xfrm>
            <a:off x="6912476" y="2203450"/>
            <a:ext cx="4864100" cy="2641600"/>
          </a:xfrm>
          <a:prstGeom prst="rect">
            <a:avLst/>
          </a:prstGeom>
        </p:spPr>
      </p:pic>
    </p:spTree>
    <p:extLst>
      <p:ext uri="{BB962C8B-B14F-4D97-AF65-F5344CB8AC3E}">
        <p14:creationId xmlns:p14="http://schemas.microsoft.com/office/powerpoint/2010/main" val="827127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EAD74-A957-5942-B8CC-CC69294F6AAA}"/>
              </a:ext>
            </a:extLst>
          </p:cNvPr>
          <p:cNvSpPr>
            <a:spLocks noGrp="1"/>
          </p:cNvSpPr>
          <p:nvPr>
            <p:ph type="title"/>
          </p:nvPr>
        </p:nvSpPr>
        <p:spPr/>
        <p:txBody>
          <a:bodyPr/>
          <a:lstStyle/>
          <a:p>
            <a:r>
              <a:rPr lang="en-US" dirty="0"/>
              <a:t>Progressive Web Apps</a:t>
            </a:r>
          </a:p>
        </p:txBody>
      </p:sp>
      <p:sp>
        <p:nvSpPr>
          <p:cNvPr id="3" name="Content Placeholder 2">
            <a:extLst>
              <a:ext uri="{FF2B5EF4-FFF2-40B4-BE49-F238E27FC236}">
                <a16:creationId xmlns:a16="http://schemas.microsoft.com/office/drawing/2014/main" id="{82EC2331-7FFF-FE4D-A335-4BBDAC5DDD2B}"/>
              </a:ext>
            </a:extLst>
          </p:cNvPr>
          <p:cNvSpPr>
            <a:spLocks noGrp="1"/>
          </p:cNvSpPr>
          <p:nvPr>
            <p:ph idx="1"/>
          </p:nvPr>
        </p:nvSpPr>
        <p:spPr>
          <a:xfrm>
            <a:off x="1103312" y="2052918"/>
            <a:ext cx="9404723" cy="4195481"/>
          </a:xfrm>
        </p:spPr>
        <p:txBody>
          <a:bodyPr>
            <a:normAutofit/>
          </a:bodyPr>
          <a:lstStyle/>
          <a:p>
            <a:r>
              <a:rPr lang="en-US" dirty="0"/>
              <a:t>Service Worker is a script that works on browser background without user interaction independently.</a:t>
            </a:r>
          </a:p>
          <a:p>
            <a:r>
              <a:rPr lang="en-US" dirty="0"/>
              <a:t>Resembles a proxy that works on the user side. </a:t>
            </a:r>
          </a:p>
          <a:p>
            <a:r>
              <a:rPr lang="en-US" dirty="0"/>
              <a:t>With this script, you can track network traffic of the page.</a:t>
            </a:r>
          </a:p>
          <a:p>
            <a:r>
              <a:rPr lang="en-US" dirty="0"/>
              <a:t>And manage push notifications</a:t>
            </a:r>
          </a:p>
          <a:p>
            <a:r>
              <a:rPr lang="en-US" dirty="0"/>
              <a:t>Develop “offline first” web applications with Cache API.</a:t>
            </a:r>
          </a:p>
          <a:p>
            <a:r>
              <a:rPr lang="en-US" dirty="0"/>
              <a:t>Background sync!</a:t>
            </a:r>
          </a:p>
          <a:p>
            <a:pPr lvl="1"/>
            <a:endParaRPr lang="en-US" dirty="0"/>
          </a:p>
        </p:txBody>
      </p:sp>
      <p:sp>
        <p:nvSpPr>
          <p:cNvPr id="4" name="Slide Number Placeholder 3">
            <a:extLst>
              <a:ext uri="{FF2B5EF4-FFF2-40B4-BE49-F238E27FC236}">
                <a16:creationId xmlns:a16="http://schemas.microsoft.com/office/drawing/2014/main" id="{5EE48D6B-D53F-144E-990E-D0AE33B3837F}"/>
              </a:ext>
            </a:extLst>
          </p:cNvPr>
          <p:cNvSpPr>
            <a:spLocks noGrp="1"/>
          </p:cNvSpPr>
          <p:nvPr>
            <p:ph type="sldNum" sz="quarter" idx="12"/>
          </p:nvPr>
        </p:nvSpPr>
        <p:spPr/>
        <p:txBody>
          <a:bodyPr/>
          <a:lstStyle/>
          <a:p>
            <a:fld id="{D57F1E4F-1CFF-5643-939E-02111984F565}" type="slidenum">
              <a:rPr lang="en-US" smtClean="0"/>
              <a:t>22</a:t>
            </a:fld>
            <a:endParaRPr lang="en-US" dirty="0"/>
          </a:p>
        </p:txBody>
      </p:sp>
    </p:spTree>
    <p:extLst>
      <p:ext uri="{BB962C8B-B14F-4D97-AF65-F5344CB8AC3E}">
        <p14:creationId xmlns:p14="http://schemas.microsoft.com/office/powerpoint/2010/main" val="3390761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8AD96-65D1-D94B-AF44-B835A6307676}"/>
              </a:ext>
            </a:extLst>
          </p:cNvPr>
          <p:cNvSpPr>
            <a:spLocks noGrp="1"/>
          </p:cNvSpPr>
          <p:nvPr>
            <p:ph type="title"/>
          </p:nvPr>
        </p:nvSpPr>
        <p:spPr/>
        <p:txBody>
          <a:bodyPr/>
          <a:lstStyle/>
          <a:p>
            <a:r>
              <a:rPr lang="en-US" dirty="0"/>
              <a:t>PWA - architecture</a:t>
            </a:r>
          </a:p>
        </p:txBody>
      </p:sp>
      <p:sp>
        <p:nvSpPr>
          <p:cNvPr id="4" name="Slide Number Placeholder 3">
            <a:extLst>
              <a:ext uri="{FF2B5EF4-FFF2-40B4-BE49-F238E27FC236}">
                <a16:creationId xmlns:a16="http://schemas.microsoft.com/office/drawing/2014/main" id="{E5A287CF-C0CA-BE40-A6C9-05472468B3C8}"/>
              </a:ext>
            </a:extLst>
          </p:cNvPr>
          <p:cNvSpPr>
            <a:spLocks noGrp="1"/>
          </p:cNvSpPr>
          <p:nvPr>
            <p:ph type="sldNum" sz="quarter" idx="12"/>
          </p:nvPr>
        </p:nvSpPr>
        <p:spPr/>
        <p:txBody>
          <a:bodyPr/>
          <a:lstStyle/>
          <a:p>
            <a:fld id="{D57F1E4F-1CFF-5643-939E-02111984F565}" type="slidenum">
              <a:rPr lang="en-US" smtClean="0"/>
              <a:t>23</a:t>
            </a:fld>
            <a:endParaRPr lang="en-US" dirty="0"/>
          </a:p>
        </p:txBody>
      </p:sp>
      <p:sp>
        <p:nvSpPr>
          <p:cNvPr id="6" name="Content Placeholder 5">
            <a:extLst>
              <a:ext uri="{FF2B5EF4-FFF2-40B4-BE49-F238E27FC236}">
                <a16:creationId xmlns:a16="http://schemas.microsoft.com/office/drawing/2014/main" id="{7244B445-9E8A-D849-819E-74735D2E6F1F}"/>
              </a:ext>
            </a:extLst>
          </p:cNvPr>
          <p:cNvSpPr>
            <a:spLocks noGrp="1"/>
          </p:cNvSpPr>
          <p:nvPr>
            <p:ph idx="1"/>
          </p:nvPr>
        </p:nvSpPr>
        <p:spPr/>
        <p:txBody>
          <a:bodyPr/>
          <a:lstStyle/>
          <a:p>
            <a:r>
              <a:rPr lang="en-US" dirty="0"/>
              <a:t>50-mile overview</a:t>
            </a:r>
          </a:p>
        </p:txBody>
      </p:sp>
      <p:pic>
        <p:nvPicPr>
          <p:cNvPr id="7" name="Content Placeholder 4">
            <a:extLst>
              <a:ext uri="{FF2B5EF4-FFF2-40B4-BE49-F238E27FC236}">
                <a16:creationId xmlns:a16="http://schemas.microsoft.com/office/drawing/2014/main" id="{BC66B899-A333-5D4B-84C4-36E6C9E67791}"/>
              </a:ext>
            </a:extLst>
          </p:cNvPr>
          <p:cNvPicPr>
            <a:picLocks noChangeAspect="1"/>
          </p:cNvPicPr>
          <p:nvPr/>
        </p:nvPicPr>
        <p:blipFill>
          <a:blip r:embed="rId2"/>
          <a:stretch>
            <a:fillRect/>
          </a:stretch>
        </p:blipFill>
        <p:spPr>
          <a:xfrm>
            <a:off x="4067359" y="2174789"/>
            <a:ext cx="7917055" cy="4452552"/>
          </a:xfrm>
          <a:prstGeom prst="rect">
            <a:avLst/>
          </a:prstGeom>
        </p:spPr>
      </p:pic>
    </p:spTree>
    <p:extLst>
      <p:ext uri="{BB962C8B-B14F-4D97-AF65-F5344CB8AC3E}">
        <p14:creationId xmlns:p14="http://schemas.microsoft.com/office/powerpoint/2010/main" val="4275574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5E36-47FD-7441-B0E4-63AB3736CC68}"/>
              </a:ext>
            </a:extLst>
          </p:cNvPr>
          <p:cNvSpPr>
            <a:spLocks noGrp="1"/>
          </p:cNvSpPr>
          <p:nvPr>
            <p:ph type="title"/>
          </p:nvPr>
        </p:nvSpPr>
        <p:spPr/>
        <p:txBody>
          <a:bodyPr/>
          <a:lstStyle/>
          <a:p>
            <a:r>
              <a:rPr lang="en-US" dirty="0"/>
              <a:t>PWA - Lifecycle</a:t>
            </a:r>
          </a:p>
        </p:txBody>
      </p:sp>
      <p:sp>
        <p:nvSpPr>
          <p:cNvPr id="4" name="Slide Number Placeholder 3">
            <a:extLst>
              <a:ext uri="{FF2B5EF4-FFF2-40B4-BE49-F238E27FC236}">
                <a16:creationId xmlns:a16="http://schemas.microsoft.com/office/drawing/2014/main" id="{8FA82019-2034-D341-8129-91D79A75E6E9}"/>
              </a:ext>
            </a:extLst>
          </p:cNvPr>
          <p:cNvSpPr>
            <a:spLocks noGrp="1"/>
          </p:cNvSpPr>
          <p:nvPr>
            <p:ph type="sldNum" sz="quarter" idx="12"/>
          </p:nvPr>
        </p:nvSpPr>
        <p:spPr/>
        <p:txBody>
          <a:bodyPr/>
          <a:lstStyle/>
          <a:p>
            <a:fld id="{D57F1E4F-1CFF-5643-939E-02111984F565}" type="slidenum">
              <a:rPr lang="en-US" smtClean="0"/>
              <a:t>24</a:t>
            </a:fld>
            <a:endParaRPr lang="en-US" dirty="0"/>
          </a:p>
        </p:txBody>
      </p:sp>
      <p:sp>
        <p:nvSpPr>
          <p:cNvPr id="6" name="Content Placeholder 5">
            <a:extLst>
              <a:ext uri="{FF2B5EF4-FFF2-40B4-BE49-F238E27FC236}">
                <a16:creationId xmlns:a16="http://schemas.microsoft.com/office/drawing/2014/main" id="{DCA74899-AF1D-A941-8224-C427243855E5}"/>
              </a:ext>
            </a:extLst>
          </p:cNvPr>
          <p:cNvSpPr>
            <a:spLocks noGrp="1"/>
          </p:cNvSpPr>
          <p:nvPr>
            <p:ph idx="1"/>
          </p:nvPr>
        </p:nvSpPr>
        <p:spPr>
          <a:xfrm>
            <a:off x="1103312" y="2052918"/>
            <a:ext cx="5409783" cy="4195481"/>
          </a:xfrm>
        </p:spPr>
        <p:txBody>
          <a:bodyPr/>
          <a:lstStyle/>
          <a:p>
            <a:r>
              <a:rPr lang="en-US" dirty="0"/>
              <a:t>Typical lifecycle on first installation</a:t>
            </a:r>
          </a:p>
        </p:txBody>
      </p:sp>
      <p:pic>
        <p:nvPicPr>
          <p:cNvPr id="8" name="Picture 7">
            <a:extLst>
              <a:ext uri="{FF2B5EF4-FFF2-40B4-BE49-F238E27FC236}">
                <a16:creationId xmlns:a16="http://schemas.microsoft.com/office/drawing/2014/main" id="{9AA88305-2153-FA41-915E-D941A3BE0C45}"/>
              </a:ext>
            </a:extLst>
          </p:cNvPr>
          <p:cNvPicPr>
            <a:picLocks noChangeAspect="1"/>
          </p:cNvPicPr>
          <p:nvPr/>
        </p:nvPicPr>
        <p:blipFill>
          <a:blip r:embed="rId2"/>
          <a:stretch>
            <a:fillRect/>
          </a:stretch>
        </p:blipFill>
        <p:spPr>
          <a:xfrm>
            <a:off x="6570391" y="1374730"/>
            <a:ext cx="5316283" cy="5187541"/>
          </a:xfrm>
          <a:prstGeom prst="rect">
            <a:avLst/>
          </a:prstGeom>
          <a:solidFill>
            <a:schemeClr val="tx1"/>
          </a:solidFill>
        </p:spPr>
      </p:pic>
    </p:spTree>
    <p:extLst>
      <p:ext uri="{BB962C8B-B14F-4D97-AF65-F5344CB8AC3E}">
        <p14:creationId xmlns:p14="http://schemas.microsoft.com/office/powerpoint/2010/main" val="2363696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D91B7-6596-D34A-80B8-AD1E99A10704}"/>
              </a:ext>
            </a:extLst>
          </p:cNvPr>
          <p:cNvSpPr>
            <a:spLocks noGrp="1"/>
          </p:cNvSpPr>
          <p:nvPr>
            <p:ph type="title"/>
          </p:nvPr>
        </p:nvSpPr>
        <p:spPr/>
        <p:txBody>
          <a:bodyPr/>
          <a:lstStyle/>
          <a:p>
            <a:r>
              <a:rPr lang="en-US" dirty="0"/>
              <a:t>PWA  - Lifecycle</a:t>
            </a:r>
          </a:p>
        </p:txBody>
      </p:sp>
      <p:pic>
        <p:nvPicPr>
          <p:cNvPr id="5" name="Content Placeholder 4">
            <a:extLst>
              <a:ext uri="{FF2B5EF4-FFF2-40B4-BE49-F238E27FC236}">
                <a16:creationId xmlns:a16="http://schemas.microsoft.com/office/drawing/2014/main" id="{C91FE6B7-DADC-9C4D-8C81-8B4DB4F40C70}"/>
              </a:ext>
            </a:extLst>
          </p:cNvPr>
          <p:cNvPicPr>
            <a:picLocks noGrp="1" noChangeAspect="1"/>
          </p:cNvPicPr>
          <p:nvPr>
            <p:ph idx="1"/>
          </p:nvPr>
        </p:nvPicPr>
        <p:blipFill>
          <a:blip r:embed="rId2"/>
          <a:stretch>
            <a:fillRect/>
          </a:stretch>
        </p:blipFill>
        <p:spPr>
          <a:xfrm>
            <a:off x="2462967" y="2010237"/>
            <a:ext cx="9526232" cy="4552034"/>
          </a:xfrm>
        </p:spPr>
      </p:pic>
      <p:sp>
        <p:nvSpPr>
          <p:cNvPr id="4" name="Slide Number Placeholder 3">
            <a:extLst>
              <a:ext uri="{FF2B5EF4-FFF2-40B4-BE49-F238E27FC236}">
                <a16:creationId xmlns:a16="http://schemas.microsoft.com/office/drawing/2014/main" id="{A89C0707-6B6D-1241-8EC5-B88EE3E664E2}"/>
              </a:ext>
            </a:extLst>
          </p:cNvPr>
          <p:cNvSpPr>
            <a:spLocks noGrp="1"/>
          </p:cNvSpPr>
          <p:nvPr>
            <p:ph type="sldNum" sz="quarter" idx="12"/>
          </p:nvPr>
        </p:nvSpPr>
        <p:spPr/>
        <p:txBody>
          <a:bodyPr/>
          <a:lstStyle/>
          <a:p>
            <a:fld id="{D57F1E4F-1CFF-5643-939E-02111984F565}" type="slidenum">
              <a:rPr lang="en-US" smtClean="0"/>
              <a:t>25</a:t>
            </a:fld>
            <a:endParaRPr lang="en-US" dirty="0"/>
          </a:p>
        </p:txBody>
      </p:sp>
    </p:spTree>
    <p:extLst>
      <p:ext uri="{BB962C8B-B14F-4D97-AF65-F5344CB8AC3E}">
        <p14:creationId xmlns:p14="http://schemas.microsoft.com/office/powerpoint/2010/main" val="843208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Lifecycle - register</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lstStyle/>
          <a:p>
            <a:r>
              <a:rPr lang="en-US" dirty="0"/>
              <a:t>A service worker has a lifecycle that is completely separate from web page.</a:t>
            </a:r>
          </a:p>
          <a:p>
            <a:r>
              <a:rPr lang="en-US" dirty="0"/>
              <a:t>Registering a service worker will cause the browser to start the service worker install step in the background – typically done in /</a:t>
            </a:r>
            <a:r>
              <a:rPr lang="en-US" dirty="0" err="1"/>
              <a:t>index.html</a:t>
            </a:r>
            <a:r>
              <a:rPr lang="en-US" dirty="0"/>
              <a:t> (head or end of body).</a:t>
            </a:r>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26</a:t>
            </a:fld>
            <a:endParaRPr lang="en-US" dirty="0"/>
          </a:p>
        </p:txBody>
      </p:sp>
      <p:sp>
        <p:nvSpPr>
          <p:cNvPr id="5" name="TextBox 4">
            <a:extLst>
              <a:ext uri="{FF2B5EF4-FFF2-40B4-BE49-F238E27FC236}">
                <a16:creationId xmlns:a16="http://schemas.microsoft.com/office/drawing/2014/main" id="{A4EF0321-9873-234C-BDFA-08CE1F282175}"/>
              </a:ext>
            </a:extLst>
          </p:cNvPr>
          <p:cNvSpPr txBox="1"/>
          <p:nvPr/>
        </p:nvSpPr>
        <p:spPr>
          <a:xfrm>
            <a:off x="497305" y="4139744"/>
            <a:ext cx="11462084" cy="2031325"/>
          </a:xfrm>
          <a:prstGeom prst="rect">
            <a:avLst/>
          </a:prstGeom>
          <a:solidFill>
            <a:schemeClr val="bg1"/>
          </a:solidFill>
        </p:spPr>
        <p:txBody>
          <a:bodyPr wrap="square" rtlCol="0">
            <a:spAutoFit/>
          </a:bodyPr>
          <a:lstStyle/>
          <a:p>
            <a:r>
              <a:rPr lang="en-US" dirty="0">
                <a:solidFill>
                  <a:srgbClr val="808080"/>
                </a:solidFill>
                <a:latin typeface="Menlo" panose="020B0609030804020204" pitchFamily="49" charset="0"/>
              </a:rPr>
              <a:t>&lt;</a:t>
            </a:r>
            <a:r>
              <a:rPr lang="en-US" dirty="0">
                <a:solidFill>
                  <a:srgbClr val="569CD6"/>
                </a:solidFill>
                <a:latin typeface="Menlo" panose="020B0609030804020204" pitchFamily="49" charset="0"/>
              </a:rPr>
              <a:t>script</a:t>
            </a:r>
            <a:r>
              <a:rPr lang="en-US" dirty="0">
                <a:solidFill>
                  <a:srgbClr val="808080"/>
                </a:solidFill>
                <a:latin typeface="Menlo" panose="020B0609030804020204" pitchFamily="49" charset="0"/>
              </a:rPr>
              <a:t>&gt;</a:t>
            </a:r>
            <a:endParaRPr lang="en-US" dirty="0">
              <a:solidFill>
                <a:srgbClr val="D4D4D4"/>
              </a:solidFill>
              <a:latin typeface="Menlo" panose="020B0609030804020204" pitchFamily="49" charset="0"/>
            </a:endParaRPr>
          </a:p>
          <a:p>
            <a:r>
              <a:rPr lang="en-US" dirty="0">
                <a:solidFill>
                  <a:srgbClr val="C586C0"/>
                </a:solidFill>
                <a:latin typeface="Menlo" panose="020B0609030804020204" pitchFamily="49" charset="0"/>
              </a:rPr>
              <a:t>if</a:t>
            </a:r>
            <a:r>
              <a:rPr lang="en-US" dirty="0">
                <a:solidFill>
                  <a:srgbClr val="D4D4D4"/>
                </a:solidFill>
                <a:latin typeface="Menlo" panose="020B0609030804020204" pitchFamily="49" charset="0"/>
              </a:rPr>
              <a:t> (</a:t>
            </a:r>
            <a:r>
              <a:rPr lang="en-US" dirty="0">
                <a:solidFill>
                  <a:srgbClr val="CE9178"/>
                </a:solidFill>
                <a:latin typeface="Menlo" panose="020B0609030804020204" pitchFamily="49" charset="0"/>
              </a:rPr>
              <a:t>'</a:t>
            </a:r>
            <a:r>
              <a:rPr lang="en-US" dirty="0" err="1">
                <a:solidFill>
                  <a:srgbClr val="CE9178"/>
                </a:solidFill>
                <a:latin typeface="Menlo" panose="020B0609030804020204" pitchFamily="49" charset="0"/>
              </a:rPr>
              <a:t>serviceWorker</a:t>
            </a:r>
            <a:r>
              <a:rPr lang="en-US" dirty="0">
                <a:solidFill>
                  <a:srgbClr val="CE9178"/>
                </a:solidFill>
                <a:latin typeface="Menlo" panose="020B0609030804020204" pitchFamily="49" charset="0"/>
              </a:rPr>
              <a:t>'</a:t>
            </a:r>
            <a:r>
              <a:rPr lang="en-US" dirty="0">
                <a:solidFill>
                  <a:srgbClr val="D4D4D4"/>
                </a:solidFill>
                <a:latin typeface="Menlo" panose="020B0609030804020204" pitchFamily="49" charset="0"/>
              </a:rPr>
              <a:t> </a:t>
            </a:r>
            <a:r>
              <a:rPr lang="en-US" dirty="0">
                <a:solidFill>
                  <a:srgbClr val="569CD6"/>
                </a:solidFill>
                <a:latin typeface="Menlo" panose="020B0609030804020204" pitchFamily="49" charset="0"/>
              </a:rPr>
              <a:t>in</a:t>
            </a:r>
            <a:r>
              <a:rPr lang="en-US" dirty="0">
                <a:solidFill>
                  <a:srgbClr val="D4D4D4"/>
                </a:solidFill>
                <a:latin typeface="Menlo" panose="020B0609030804020204" pitchFamily="49" charset="0"/>
              </a:rPr>
              <a:t> </a:t>
            </a:r>
            <a:r>
              <a:rPr lang="en-US" dirty="0">
                <a:solidFill>
                  <a:srgbClr val="9CDCFE"/>
                </a:solidFill>
                <a:latin typeface="Menlo" panose="020B0609030804020204" pitchFamily="49" charset="0"/>
              </a:rPr>
              <a:t>navigator</a:t>
            </a:r>
            <a:r>
              <a:rPr lang="en-US" dirty="0">
                <a:solidFill>
                  <a:srgbClr val="D4D4D4"/>
                </a:solidFill>
                <a:latin typeface="Menlo" panose="020B0609030804020204" pitchFamily="49" charset="0"/>
              </a:rPr>
              <a:t>) {</a:t>
            </a:r>
          </a:p>
          <a:p>
            <a:r>
              <a:rPr lang="en-US" dirty="0">
                <a:solidFill>
                  <a:srgbClr val="9CDCFE"/>
                </a:solidFill>
                <a:latin typeface="Menlo" panose="020B0609030804020204" pitchFamily="49" charset="0"/>
              </a:rPr>
              <a:t>	</a:t>
            </a:r>
            <a:r>
              <a:rPr lang="en-US" dirty="0" err="1">
                <a:solidFill>
                  <a:srgbClr val="9CDCFE"/>
                </a:solidFill>
                <a:latin typeface="Menlo" panose="020B0609030804020204" pitchFamily="49" charset="0"/>
              </a:rPr>
              <a:t>navigator</a:t>
            </a:r>
            <a:r>
              <a:rPr lang="en-US" dirty="0" err="1">
                <a:solidFill>
                  <a:srgbClr val="D4D4D4"/>
                </a:solidFill>
                <a:latin typeface="Menlo" panose="020B0609030804020204" pitchFamily="49" charset="0"/>
              </a:rPr>
              <a:t>.</a:t>
            </a:r>
            <a:r>
              <a:rPr lang="en-US" dirty="0" err="1">
                <a:solidFill>
                  <a:srgbClr val="9CDCFE"/>
                </a:solidFill>
                <a:latin typeface="Menlo" panose="020B0609030804020204" pitchFamily="49" charset="0"/>
              </a:rPr>
              <a:t>serviceWorker</a:t>
            </a:r>
            <a:r>
              <a:rPr lang="en-US" dirty="0" err="1">
                <a:solidFill>
                  <a:srgbClr val="D4D4D4"/>
                </a:solidFill>
                <a:latin typeface="Menlo" panose="020B0609030804020204" pitchFamily="49" charset="0"/>
              </a:rPr>
              <a:t>.</a:t>
            </a:r>
            <a:r>
              <a:rPr lang="en-US" dirty="0" err="1">
                <a:solidFill>
                  <a:srgbClr val="DCDCAA"/>
                </a:solidFill>
                <a:latin typeface="Menlo" panose="020B0609030804020204" pitchFamily="49" charset="0"/>
              </a:rPr>
              <a:t>register</a:t>
            </a:r>
            <a:r>
              <a:rPr lang="en-US" dirty="0">
                <a:solidFill>
                  <a:srgbClr val="D4D4D4"/>
                </a:solidFill>
                <a:latin typeface="Menlo" panose="020B0609030804020204" pitchFamily="49" charset="0"/>
              </a:rPr>
              <a:t>(</a:t>
            </a:r>
            <a:r>
              <a:rPr lang="en-US" dirty="0">
                <a:solidFill>
                  <a:srgbClr val="CE9178"/>
                </a:solidFill>
                <a:latin typeface="Menlo" panose="020B0609030804020204" pitchFamily="49" charset="0"/>
              </a:rPr>
              <a:t>'/</a:t>
            </a:r>
            <a:r>
              <a:rPr lang="en-US" dirty="0" err="1">
                <a:solidFill>
                  <a:srgbClr val="CE9178"/>
                </a:solidFill>
                <a:latin typeface="Menlo" panose="020B0609030804020204" pitchFamily="49" charset="0"/>
              </a:rPr>
              <a:t>sw.js</a:t>
            </a:r>
            <a:r>
              <a:rPr lang="en-US" dirty="0">
                <a:solidFill>
                  <a:srgbClr val="CE9178"/>
                </a:solidFill>
                <a:latin typeface="Menlo" panose="020B0609030804020204" pitchFamily="49" charset="0"/>
              </a:rPr>
              <a:t>’</a:t>
            </a:r>
            <a:r>
              <a:rPr lang="en-US" dirty="0">
                <a:solidFill>
                  <a:srgbClr val="D4D4D4"/>
                </a:solidFill>
                <a:latin typeface="Menlo" panose="020B0609030804020204" pitchFamily="49" charset="0"/>
              </a:rPr>
              <a:t>)</a:t>
            </a:r>
          </a:p>
          <a:p>
            <a:r>
              <a:rPr lang="en-US" dirty="0">
                <a:solidFill>
                  <a:srgbClr val="D4D4D4"/>
                </a:solidFill>
                <a:latin typeface="Menlo" panose="020B0609030804020204" pitchFamily="49" charset="0"/>
              </a:rPr>
              <a:t>		.</a:t>
            </a:r>
            <a:r>
              <a:rPr lang="en-US" dirty="0">
                <a:solidFill>
                  <a:srgbClr val="DCDCAA"/>
                </a:solidFill>
                <a:latin typeface="Menlo" panose="020B0609030804020204" pitchFamily="49" charset="0"/>
              </a:rPr>
              <a:t>then</a:t>
            </a:r>
            <a:r>
              <a:rPr lang="en-US" dirty="0">
                <a:solidFill>
                  <a:srgbClr val="D4D4D4"/>
                </a:solidFill>
                <a:latin typeface="Menlo" panose="020B0609030804020204" pitchFamily="49" charset="0"/>
              </a:rPr>
              <a:t>(</a:t>
            </a:r>
            <a:r>
              <a:rPr lang="en-US" dirty="0">
                <a:solidFill>
                  <a:srgbClr val="569CD6"/>
                </a:solidFill>
                <a:latin typeface="Menlo" panose="020B0609030804020204" pitchFamily="49" charset="0"/>
              </a:rPr>
              <a:t>function</a:t>
            </a:r>
            <a:r>
              <a:rPr lang="en-US" dirty="0">
                <a:solidFill>
                  <a:srgbClr val="D4D4D4"/>
                </a:solidFill>
                <a:latin typeface="Menlo" panose="020B0609030804020204" pitchFamily="49" charset="0"/>
              </a:rPr>
              <a:t> () { </a:t>
            </a:r>
            <a:r>
              <a:rPr lang="en-US" dirty="0" err="1">
                <a:solidFill>
                  <a:srgbClr val="4EC9B0"/>
                </a:solidFill>
                <a:latin typeface="Menlo" panose="020B0609030804020204" pitchFamily="49" charset="0"/>
              </a:rPr>
              <a:t>console</a:t>
            </a:r>
            <a:r>
              <a:rPr lang="en-US" dirty="0" err="1">
                <a:solidFill>
                  <a:srgbClr val="D4D4D4"/>
                </a:solidFill>
                <a:latin typeface="Menlo" panose="020B0609030804020204" pitchFamily="49" charset="0"/>
              </a:rPr>
              <a:t>.</a:t>
            </a:r>
            <a:r>
              <a:rPr lang="en-US" dirty="0" err="1">
                <a:solidFill>
                  <a:srgbClr val="DCDCAA"/>
                </a:solidFill>
                <a:latin typeface="Menlo" panose="020B0609030804020204" pitchFamily="49" charset="0"/>
              </a:rPr>
              <a:t>log</a:t>
            </a:r>
            <a:r>
              <a:rPr lang="en-US" dirty="0">
                <a:solidFill>
                  <a:srgbClr val="D4D4D4"/>
                </a:solidFill>
                <a:latin typeface="Menlo" panose="020B0609030804020204" pitchFamily="49" charset="0"/>
              </a:rPr>
              <a:t>(</a:t>
            </a:r>
            <a:r>
              <a:rPr lang="en-US" dirty="0">
                <a:solidFill>
                  <a:srgbClr val="CE9178"/>
                </a:solidFill>
                <a:latin typeface="Menlo" panose="020B0609030804020204" pitchFamily="49" charset="0"/>
              </a:rPr>
              <a:t>"Service worker registered"</a:t>
            </a:r>
            <a:r>
              <a:rPr lang="en-US" dirty="0">
                <a:solidFill>
                  <a:srgbClr val="D4D4D4"/>
                </a:solidFill>
                <a:latin typeface="Menlo" panose="020B0609030804020204" pitchFamily="49" charset="0"/>
              </a:rPr>
              <a:t>); });</a:t>
            </a:r>
          </a:p>
          <a:p>
            <a:r>
              <a:rPr lang="en-US" dirty="0">
                <a:solidFill>
                  <a:srgbClr val="D4D4D4"/>
                </a:solidFill>
                <a:latin typeface="Menlo" panose="020B0609030804020204" pitchFamily="49" charset="0"/>
              </a:rPr>
              <a:t>}</a:t>
            </a:r>
          </a:p>
          <a:p>
            <a:r>
              <a:rPr lang="en-US" dirty="0">
                <a:solidFill>
                  <a:srgbClr val="808080"/>
                </a:solidFill>
                <a:latin typeface="Menlo" panose="020B0609030804020204" pitchFamily="49" charset="0"/>
              </a:rPr>
              <a:t>&lt;/</a:t>
            </a:r>
            <a:r>
              <a:rPr lang="en-US" dirty="0">
                <a:solidFill>
                  <a:srgbClr val="569CD6"/>
                </a:solidFill>
                <a:latin typeface="Menlo" panose="020B0609030804020204" pitchFamily="49" charset="0"/>
              </a:rPr>
              <a:t>script</a:t>
            </a:r>
            <a:r>
              <a:rPr lang="en-US" dirty="0">
                <a:solidFill>
                  <a:srgbClr val="808080"/>
                </a:solidFill>
                <a:latin typeface="Menlo" panose="020B0609030804020204" pitchFamily="49" charset="0"/>
              </a:rPr>
              <a:t>&gt;</a:t>
            </a:r>
            <a:endParaRPr lang="en-US" dirty="0">
              <a:solidFill>
                <a:srgbClr val="D4D4D4"/>
              </a:solidFill>
              <a:latin typeface="Menlo" panose="020B0609030804020204" pitchFamily="49" charset="0"/>
            </a:endParaRPr>
          </a:p>
          <a:p>
            <a:endParaRPr lang="en-US" dirty="0"/>
          </a:p>
        </p:txBody>
      </p:sp>
    </p:spTree>
    <p:extLst>
      <p:ext uri="{BB962C8B-B14F-4D97-AF65-F5344CB8AC3E}">
        <p14:creationId xmlns:p14="http://schemas.microsoft.com/office/powerpoint/2010/main" val="1150947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Lifecycle - install</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a:xfrm>
            <a:off x="444094" y="1563820"/>
            <a:ext cx="8946541" cy="4195481"/>
          </a:xfrm>
        </p:spPr>
        <p:txBody>
          <a:bodyPr/>
          <a:lstStyle/>
          <a:p>
            <a:r>
              <a:rPr lang="en-US" dirty="0"/>
              <a:t>First event to run, when app gets installed. Prefetch resources needed for app launch.</a:t>
            </a:r>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27</a:t>
            </a:fld>
            <a:endParaRPr lang="en-US" dirty="0"/>
          </a:p>
        </p:txBody>
      </p:sp>
      <p:sp>
        <p:nvSpPr>
          <p:cNvPr id="5" name="TextBox 4">
            <a:extLst>
              <a:ext uri="{FF2B5EF4-FFF2-40B4-BE49-F238E27FC236}">
                <a16:creationId xmlns:a16="http://schemas.microsoft.com/office/drawing/2014/main" id="{40A8B816-9DB3-6F46-9A29-4A565DD90C5E}"/>
              </a:ext>
            </a:extLst>
          </p:cNvPr>
          <p:cNvSpPr txBox="1"/>
          <p:nvPr/>
        </p:nvSpPr>
        <p:spPr>
          <a:xfrm>
            <a:off x="4238847" y="2456795"/>
            <a:ext cx="7953153" cy="4401205"/>
          </a:xfrm>
          <a:prstGeom prst="rect">
            <a:avLst/>
          </a:prstGeom>
          <a:solidFill>
            <a:schemeClr val="bg1"/>
          </a:solidFill>
        </p:spPr>
        <p:txBody>
          <a:bodyPr wrap="square" rtlCol="0">
            <a:spAutoFit/>
          </a:bodyPr>
          <a:lstStyle/>
          <a:p>
            <a:r>
              <a:rPr lang="en-US" sz="1400" dirty="0">
                <a:solidFill>
                  <a:srgbClr val="569CD6"/>
                </a:solidFill>
                <a:latin typeface="Menlo" panose="020B0609030804020204" pitchFamily="49" charset="0"/>
              </a:rPr>
              <a:t>var</a:t>
            </a:r>
            <a:r>
              <a:rPr lang="en-US" sz="1400" dirty="0">
                <a:solidFill>
                  <a:srgbClr val="D4D4D4"/>
                </a:solidFill>
                <a:latin typeface="Menlo" panose="020B0609030804020204" pitchFamily="49" charset="0"/>
              </a:rPr>
              <a:t> </a:t>
            </a:r>
            <a:r>
              <a:rPr lang="en-US" sz="1400" dirty="0">
                <a:solidFill>
                  <a:srgbClr val="9CDCFE"/>
                </a:solidFill>
                <a:latin typeface="Menlo" panose="020B0609030804020204" pitchFamily="49" charset="0"/>
              </a:rPr>
              <a:t>CACHE</a:t>
            </a:r>
            <a:r>
              <a:rPr lang="en-US" sz="1400" dirty="0">
                <a:solidFill>
                  <a:srgbClr val="D4D4D4"/>
                </a:solidFill>
                <a:latin typeface="Menlo" panose="020B0609030804020204" pitchFamily="49" charset="0"/>
              </a:rPr>
              <a:t> = </a:t>
            </a:r>
            <a:r>
              <a:rPr lang="en-US" sz="1400" dirty="0">
                <a:solidFill>
                  <a:srgbClr val="CE9178"/>
                </a:solidFill>
                <a:latin typeface="Menlo" panose="020B0609030804020204" pitchFamily="49" charset="0"/>
              </a:rPr>
              <a:t>'cache_0.0.1'</a:t>
            </a:r>
            <a:r>
              <a:rPr lang="en-US" sz="1400" dirty="0">
                <a:solidFill>
                  <a:srgbClr val="D4D4D4"/>
                </a:solidFill>
                <a:latin typeface="Menlo" panose="020B0609030804020204" pitchFamily="49" charset="0"/>
              </a:rPr>
              <a:t>;</a:t>
            </a:r>
          </a:p>
          <a:p>
            <a:br>
              <a:rPr lang="en-US" sz="1400" dirty="0">
                <a:solidFill>
                  <a:srgbClr val="D4D4D4"/>
                </a:solidFill>
                <a:latin typeface="Menlo" panose="020B0609030804020204" pitchFamily="49" charset="0"/>
              </a:rPr>
            </a:br>
            <a:r>
              <a:rPr lang="en-US" sz="1400" dirty="0" err="1">
                <a:solidFill>
                  <a:srgbClr val="9CDCFE"/>
                </a:solidFill>
                <a:latin typeface="Menlo" panose="020B0609030804020204" pitchFamily="49" charset="0"/>
              </a:rPr>
              <a:t>self</a:t>
            </a:r>
            <a:r>
              <a:rPr lang="en-US" sz="1400" dirty="0" err="1">
                <a:solidFill>
                  <a:srgbClr val="D4D4D4"/>
                </a:solidFill>
                <a:latin typeface="Menlo" panose="020B0609030804020204" pitchFamily="49" charset="0"/>
              </a:rPr>
              <a:t>.</a:t>
            </a:r>
            <a:r>
              <a:rPr lang="en-US" sz="1400" dirty="0" err="1">
                <a:solidFill>
                  <a:srgbClr val="DCDCAA"/>
                </a:solidFill>
                <a:latin typeface="Menlo" panose="020B0609030804020204" pitchFamily="49" charset="0"/>
              </a:rPr>
              <a:t>addEventListener</a:t>
            </a:r>
            <a:r>
              <a:rPr lang="en-US" sz="1400" dirty="0">
                <a:solidFill>
                  <a:srgbClr val="D4D4D4"/>
                </a:solidFill>
                <a:latin typeface="Menlo" panose="020B0609030804020204" pitchFamily="49" charset="0"/>
              </a:rPr>
              <a:t>(</a:t>
            </a:r>
            <a:r>
              <a:rPr lang="en-US" sz="1400" dirty="0">
                <a:solidFill>
                  <a:srgbClr val="CE9178"/>
                </a:solidFill>
                <a:latin typeface="Menlo" panose="020B0609030804020204" pitchFamily="49" charset="0"/>
              </a:rPr>
              <a:t>'install'</a:t>
            </a:r>
            <a:r>
              <a:rPr lang="en-US" sz="1400" dirty="0">
                <a:solidFill>
                  <a:srgbClr val="D4D4D4"/>
                </a:solidFill>
                <a:latin typeface="Menlo" panose="020B0609030804020204" pitchFamily="49" charset="0"/>
              </a:rPr>
              <a:t>, </a:t>
            </a:r>
            <a:r>
              <a:rPr lang="en-US" sz="1400" dirty="0">
                <a:solidFill>
                  <a:srgbClr val="569CD6"/>
                </a:solidFill>
                <a:latin typeface="Menlo" panose="020B0609030804020204" pitchFamily="49" charset="0"/>
              </a:rPr>
              <a:t>function</a:t>
            </a:r>
            <a:r>
              <a:rPr lang="en-US" sz="1400" dirty="0">
                <a:solidFill>
                  <a:srgbClr val="D4D4D4"/>
                </a:solidFill>
                <a:latin typeface="Menlo" panose="020B0609030804020204" pitchFamily="49" charset="0"/>
              </a:rPr>
              <a:t> (</a:t>
            </a:r>
            <a:r>
              <a:rPr lang="en-US" sz="1400" dirty="0">
                <a:solidFill>
                  <a:srgbClr val="9CDCFE"/>
                </a:solidFill>
                <a:latin typeface="Menlo" panose="020B0609030804020204" pitchFamily="49" charset="0"/>
              </a:rPr>
              <a:t>event</a:t>
            </a:r>
            <a:r>
              <a:rPr lang="en-US" sz="1400" dirty="0">
                <a:solidFill>
                  <a:srgbClr val="D4D4D4"/>
                </a:solidFill>
                <a:latin typeface="Menlo" panose="020B0609030804020204" pitchFamily="49" charset="0"/>
              </a:rPr>
              <a:t>) {</a:t>
            </a:r>
          </a:p>
          <a:p>
            <a:r>
              <a:rPr lang="en-US" sz="1400" dirty="0">
                <a:solidFill>
                  <a:srgbClr val="569CD6"/>
                </a:solidFill>
                <a:latin typeface="Menlo" panose="020B0609030804020204" pitchFamily="49" charset="0"/>
              </a:rPr>
              <a:t>	var</a:t>
            </a:r>
            <a:r>
              <a:rPr lang="en-US" sz="1400" dirty="0">
                <a:solidFill>
                  <a:srgbClr val="D4D4D4"/>
                </a:solidFill>
                <a:latin typeface="Menlo" panose="020B0609030804020204" pitchFamily="49" charset="0"/>
              </a:rPr>
              <a:t> </a:t>
            </a:r>
            <a:r>
              <a:rPr lang="en-US" sz="1400" dirty="0" err="1">
                <a:solidFill>
                  <a:srgbClr val="9CDCFE"/>
                </a:solidFill>
                <a:latin typeface="Menlo" panose="020B0609030804020204" pitchFamily="49" charset="0"/>
              </a:rPr>
              <a:t>urlsToPrefetch</a:t>
            </a:r>
            <a:r>
              <a:rPr lang="en-US" sz="1400" dirty="0">
                <a:solidFill>
                  <a:srgbClr val="D4D4D4"/>
                </a:solidFill>
                <a:latin typeface="Menlo" panose="020B0609030804020204" pitchFamily="49" charset="0"/>
              </a:rPr>
              <a:t> = [</a:t>
            </a:r>
          </a:p>
          <a:p>
            <a:r>
              <a:rPr lang="en-US" sz="1400" dirty="0">
                <a:solidFill>
                  <a:srgbClr val="CE9178"/>
                </a:solidFill>
                <a:latin typeface="Menlo" panose="020B0609030804020204" pitchFamily="49" charset="0"/>
              </a:rPr>
              <a:t>		'./static/</a:t>
            </a:r>
            <a:r>
              <a:rPr lang="en-US" sz="1400" dirty="0" err="1">
                <a:solidFill>
                  <a:srgbClr val="CE9178"/>
                </a:solidFill>
                <a:latin typeface="Menlo" panose="020B0609030804020204" pitchFamily="49" charset="0"/>
              </a:rPr>
              <a:t>pre_fetched.txt</a:t>
            </a:r>
            <a:r>
              <a:rPr lang="en-US" sz="1400" dirty="0">
                <a:solidFill>
                  <a:srgbClr val="CE9178"/>
                </a:solidFill>
                <a:latin typeface="Menlo" panose="020B0609030804020204" pitchFamily="49" charset="0"/>
              </a:rPr>
              <a:t>'</a:t>
            </a:r>
            <a:r>
              <a:rPr lang="en-US" sz="1400" dirty="0">
                <a:solidFill>
                  <a:srgbClr val="D4D4D4"/>
                </a:solidFill>
                <a:latin typeface="Menlo" panose="020B0609030804020204" pitchFamily="49" charset="0"/>
              </a:rPr>
              <a:t>, </a:t>
            </a:r>
            <a:r>
              <a:rPr lang="en-US" sz="1400" dirty="0">
                <a:solidFill>
                  <a:srgbClr val="CE9178"/>
                </a:solidFill>
                <a:latin typeface="Menlo" panose="020B0609030804020204" pitchFamily="49" charset="0"/>
              </a:rPr>
              <a:t>'./static/</a:t>
            </a:r>
            <a:r>
              <a:rPr lang="en-US" sz="1400" dirty="0" err="1">
                <a:solidFill>
                  <a:srgbClr val="CE9178"/>
                </a:solidFill>
                <a:latin typeface="Menlo" panose="020B0609030804020204" pitchFamily="49" charset="0"/>
              </a:rPr>
              <a:t>pre_fetched.html</a:t>
            </a:r>
            <a:r>
              <a:rPr lang="en-US" sz="1400" dirty="0">
                <a:solidFill>
                  <a:srgbClr val="CE9178"/>
                </a:solidFill>
                <a:latin typeface="Menlo" panose="020B0609030804020204" pitchFamily="49" charset="0"/>
              </a:rPr>
              <a:t>’</a:t>
            </a:r>
            <a:r>
              <a:rPr lang="en-US" sz="1400" dirty="0">
                <a:solidFill>
                  <a:srgbClr val="D4D4D4"/>
                </a:solidFill>
                <a:latin typeface="Menlo" panose="020B0609030804020204" pitchFamily="49" charset="0"/>
              </a:rPr>
              <a:t>,</a:t>
            </a:r>
          </a:p>
          <a:p>
            <a:r>
              <a:rPr lang="en-US" sz="1400" dirty="0">
                <a:solidFill>
                  <a:srgbClr val="D4D4D4"/>
                </a:solidFill>
                <a:latin typeface="Menlo" panose="020B0609030804020204" pitchFamily="49" charset="0"/>
              </a:rPr>
              <a:t>	];</a:t>
            </a:r>
          </a:p>
          <a:p>
            <a:r>
              <a:rPr lang="en-US" sz="1400" dirty="0">
                <a:solidFill>
                  <a:srgbClr val="4EC9B0"/>
                </a:solidFill>
                <a:latin typeface="Menlo" panose="020B0609030804020204" pitchFamily="49" charset="0"/>
              </a:rPr>
              <a:t>	</a:t>
            </a:r>
            <a:r>
              <a:rPr lang="en-US" sz="1400" dirty="0" err="1">
                <a:solidFill>
                  <a:srgbClr val="4EC9B0"/>
                </a:solidFill>
                <a:latin typeface="Menlo" panose="020B0609030804020204" pitchFamily="49" charset="0"/>
              </a:rPr>
              <a:t>console</a:t>
            </a:r>
            <a:r>
              <a:rPr lang="en-US" sz="1400" dirty="0" err="1">
                <a:solidFill>
                  <a:srgbClr val="D4D4D4"/>
                </a:solidFill>
                <a:latin typeface="Menlo" panose="020B0609030804020204" pitchFamily="49" charset="0"/>
              </a:rPr>
              <a:t>.</a:t>
            </a:r>
            <a:r>
              <a:rPr lang="en-US" sz="1400" dirty="0" err="1">
                <a:solidFill>
                  <a:srgbClr val="DCDCAA"/>
                </a:solidFill>
                <a:latin typeface="Menlo" panose="020B0609030804020204" pitchFamily="49" charset="0"/>
              </a:rPr>
              <a:t>log</a:t>
            </a:r>
            <a:r>
              <a:rPr lang="en-US" sz="1400" dirty="0">
                <a:solidFill>
                  <a:srgbClr val="D4D4D4"/>
                </a:solidFill>
                <a:latin typeface="Menlo" panose="020B0609030804020204" pitchFamily="49" charset="0"/>
              </a:rPr>
              <a:t>(</a:t>
            </a:r>
            <a:r>
              <a:rPr lang="en-US" sz="1400" dirty="0">
                <a:solidFill>
                  <a:srgbClr val="CE9178"/>
                </a:solidFill>
                <a:latin typeface="Menlo" panose="020B0609030804020204" pitchFamily="49" charset="0"/>
              </a:rPr>
              <a:t>'Install. Pre-fetch:'</a:t>
            </a:r>
            <a:r>
              <a:rPr lang="en-US" sz="1400" dirty="0">
                <a:solidFill>
                  <a:srgbClr val="D4D4D4"/>
                </a:solidFill>
                <a:latin typeface="Menlo" panose="020B0609030804020204" pitchFamily="49" charset="0"/>
              </a:rPr>
              <a:t>, </a:t>
            </a:r>
            <a:r>
              <a:rPr lang="en-US" sz="1400" dirty="0" err="1">
                <a:solidFill>
                  <a:srgbClr val="9CDCFE"/>
                </a:solidFill>
                <a:latin typeface="Menlo" panose="020B0609030804020204" pitchFamily="49" charset="0"/>
              </a:rPr>
              <a:t>urlsToPrefetch</a:t>
            </a:r>
            <a:r>
              <a:rPr lang="en-US" sz="1400" dirty="0">
                <a:solidFill>
                  <a:srgbClr val="D4D4D4"/>
                </a:solidFill>
                <a:latin typeface="Menlo" panose="020B0609030804020204" pitchFamily="49" charset="0"/>
              </a:rPr>
              <a:t>);</a:t>
            </a:r>
          </a:p>
          <a:p>
            <a:r>
              <a:rPr lang="en-US" sz="1400" dirty="0">
                <a:solidFill>
                  <a:srgbClr val="9CDCFE"/>
                </a:solidFill>
                <a:latin typeface="Menlo" panose="020B0609030804020204" pitchFamily="49" charset="0"/>
              </a:rPr>
              <a:t>	</a:t>
            </a:r>
            <a:r>
              <a:rPr lang="en-US" sz="1400" dirty="0" err="1">
                <a:solidFill>
                  <a:srgbClr val="9CDCFE"/>
                </a:solidFill>
                <a:latin typeface="Menlo" panose="020B0609030804020204" pitchFamily="49" charset="0"/>
              </a:rPr>
              <a:t>event</a:t>
            </a:r>
            <a:r>
              <a:rPr lang="en-US" sz="1400" dirty="0" err="1">
                <a:solidFill>
                  <a:srgbClr val="D4D4D4"/>
                </a:solidFill>
                <a:latin typeface="Menlo" panose="020B0609030804020204" pitchFamily="49" charset="0"/>
              </a:rPr>
              <a:t>.</a:t>
            </a:r>
            <a:r>
              <a:rPr lang="en-US" sz="1400" dirty="0" err="1">
                <a:solidFill>
                  <a:srgbClr val="DCDCAA"/>
                </a:solidFill>
                <a:latin typeface="Menlo" panose="020B0609030804020204" pitchFamily="49" charset="0"/>
              </a:rPr>
              <a:t>waitUntil</a:t>
            </a:r>
            <a:r>
              <a:rPr lang="en-US" sz="1400" dirty="0">
                <a:solidFill>
                  <a:srgbClr val="D4D4D4"/>
                </a:solidFill>
                <a:latin typeface="Menlo" panose="020B0609030804020204" pitchFamily="49" charset="0"/>
              </a:rPr>
              <a:t>(</a:t>
            </a:r>
          </a:p>
          <a:p>
            <a:r>
              <a:rPr lang="en-US" sz="1400" dirty="0">
                <a:solidFill>
                  <a:srgbClr val="9CDCFE"/>
                </a:solidFill>
                <a:latin typeface="Menlo" panose="020B0609030804020204" pitchFamily="49" charset="0"/>
              </a:rPr>
              <a:t>		</a:t>
            </a:r>
            <a:r>
              <a:rPr lang="en-US" sz="1400" dirty="0" err="1">
                <a:solidFill>
                  <a:srgbClr val="9CDCFE"/>
                </a:solidFill>
                <a:latin typeface="Menlo" panose="020B0609030804020204" pitchFamily="49" charset="0"/>
              </a:rPr>
              <a:t>caches</a:t>
            </a:r>
            <a:r>
              <a:rPr lang="en-US" sz="1400" dirty="0" err="1">
                <a:solidFill>
                  <a:srgbClr val="D4D4D4"/>
                </a:solidFill>
                <a:latin typeface="Menlo" panose="020B0609030804020204" pitchFamily="49" charset="0"/>
              </a:rPr>
              <a:t>.</a:t>
            </a:r>
            <a:r>
              <a:rPr lang="en-US" sz="1400" dirty="0" err="1">
                <a:solidFill>
                  <a:srgbClr val="DCDCAA"/>
                </a:solidFill>
                <a:latin typeface="Menlo" panose="020B0609030804020204" pitchFamily="49" charset="0"/>
              </a:rPr>
              <a:t>open</a:t>
            </a:r>
            <a:r>
              <a:rPr lang="en-US" sz="1400" dirty="0">
                <a:solidFill>
                  <a:srgbClr val="D4D4D4"/>
                </a:solidFill>
                <a:latin typeface="Menlo" panose="020B0609030804020204" pitchFamily="49" charset="0"/>
              </a:rPr>
              <a:t>(</a:t>
            </a:r>
            <a:r>
              <a:rPr lang="en-US" sz="1400" dirty="0">
                <a:solidFill>
                  <a:srgbClr val="9CDCFE"/>
                </a:solidFill>
                <a:latin typeface="Menlo" panose="020B0609030804020204" pitchFamily="49" charset="0"/>
              </a:rPr>
              <a:t>CACHE</a:t>
            </a:r>
            <a:r>
              <a:rPr lang="en-US" sz="1400" dirty="0">
                <a:solidFill>
                  <a:srgbClr val="D4D4D4"/>
                </a:solidFill>
                <a:latin typeface="Menlo" panose="020B0609030804020204" pitchFamily="49" charset="0"/>
              </a:rPr>
              <a:t>).</a:t>
            </a:r>
            <a:r>
              <a:rPr lang="en-US" sz="1400" dirty="0">
                <a:solidFill>
                  <a:srgbClr val="DCDCAA"/>
                </a:solidFill>
                <a:latin typeface="Menlo" panose="020B0609030804020204" pitchFamily="49" charset="0"/>
              </a:rPr>
              <a:t>then</a:t>
            </a:r>
            <a:r>
              <a:rPr lang="en-US" sz="1400" dirty="0">
                <a:solidFill>
                  <a:srgbClr val="D4D4D4"/>
                </a:solidFill>
                <a:latin typeface="Menlo" panose="020B0609030804020204" pitchFamily="49" charset="0"/>
              </a:rPr>
              <a:t>(</a:t>
            </a:r>
            <a:r>
              <a:rPr lang="en-US" sz="1400" dirty="0">
                <a:solidFill>
                  <a:srgbClr val="569CD6"/>
                </a:solidFill>
                <a:latin typeface="Menlo" panose="020B0609030804020204" pitchFamily="49" charset="0"/>
              </a:rPr>
              <a:t>function</a:t>
            </a:r>
            <a:r>
              <a:rPr lang="en-US" sz="1400" dirty="0">
                <a:solidFill>
                  <a:srgbClr val="D4D4D4"/>
                </a:solidFill>
                <a:latin typeface="Menlo" panose="020B0609030804020204" pitchFamily="49" charset="0"/>
              </a:rPr>
              <a:t> (</a:t>
            </a:r>
            <a:r>
              <a:rPr lang="en-US" sz="1400" dirty="0">
                <a:solidFill>
                  <a:srgbClr val="9CDCFE"/>
                </a:solidFill>
                <a:latin typeface="Menlo" panose="020B0609030804020204" pitchFamily="49" charset="0"/>
              </a:rPr>
              <a:t>cache</a:t>
            </a:r>
            <a:r>
              <a:rPr lang="en-US" sz="1400" dirty="0">
                <a:solidFill>
                  <a:srgbClr val="D4D4D4"/>
                </a:solidFill>
                <a:latin typeface="Menlo" panose="020B0609030804020204" pitchFamily="49" charset="0"/>
              </a:rPr>
              <a:t>) {</a:t>
            </a:r>
          </a:p>
          <a:p>
            <a:r>
              <a:rPr lang="en-US" sz="1400" dirty="0">
                <a:solidFill>
                  <a:srgbClr val="9CDCFE"/>
                </a:solidFill>
                <a:latin typeface="Menlo" panose="020B0609030804020204" pitchFamily="49" charset="0"/>
              </a:rPr>
              <a:t>			</a:t>
            </a:r>
            <a:r>
              <a:rPr lang="en-US" sz="1400" dirty="0" err="1">
                <a:solidFill>
                  <a:srgbClr val="9CDCFE"/>
                </a:solidFill>
                <a:latin typeface="Menlo" panose="020B0609030804020204" pitchFamily="49" charset="0"/>
              </a:rPr>
              <a:t>cache</a:t>
            </a:r>
            <a:r>
              <a:rPr lang="en-US" sz="1400" dirty="0" err="1">
                <a:solidFill>
                  <a:srgbClr val="D4D4D4"/>
                </a:solidFill>
                <a:latin typeface="Menlo" panose="020B0609030804020204" pitchFamily="49" charset="0"/>
              </a:rPr>
              <a:t>.</a:t>
            </a:r>
            <a:r>
              <a:rPr lang="en-US" sz="1400" dirty="0" err="1">
                <a:solidFill>
                  <a:srgbClr val="DCDCAA"/>
                </a:solidFill>
                <a:latin typeface="Menlo" panose="020B0609030804020204" pitchFamily="49" charset="0"/>
              </a:rPr>
              <a:t>addAll</a:t>
            </a:r>
            <a:r>
              <a:rPr lang="en-US" sz="1400" dirty="0">
                <a:solidFill>
                  <a:srgbClr val="D4D4D4"/>
                </a:solidFill>
                <a:latin typeface="Menlo" panose="020B0609030804020204" pitchFamily="49" charset="0"/>
              </a:rPr>
              <a:t>(</a:t>
            </a:r>
            <a:r>
              <a:rPr lang="en-US" sz="1400" dirty="0" err="1">
                <a:solidFill>
                  <a:srgbClr val="9CDCFE"/>
                </a:solidFill>
                <a:latin typeface="Menlo" panose="020B0609030804020204" pitchFamily="49" charset="0"/>
              </a:rPr>
              <a:t>urlsToPrefetch</a:t>
            </a:r>
            <a:r>
              <a:rPr lang="en-US" sz="1400" dirty="0" err="1">
                <a:solidFill>
                  <a:srgbClr val="D4D4D4"/>
                </a:solidFill>
                <a:latin typeface="Menlo" panose="020B0609030804020204" pitchFamily="49" charset="0"/>
              </a:rPr>
              <a:t>.</a:t>
            </a:r>
            <a:r>
              <a:rPr lang="en-US" sz="1400" dirty="0" err="1">
                <a:solidFill>
                  <a:srgbClr val="DCDCAA"/>
                </a:solidFill>
                <a:latin typeface="Menlo" panose="020B0609030804020204" pitchFamily="49" charset="0"/>
              </a:rPr>
              <a:t>map</a:t>
            </a:r>
            <a:r>
              <a:rPr lang="en-US" sz="1400" dirty="0">
                <a:solidFill>
                  <a:srgbClr val="D4D4D4"/>
                </a:solidFill>
                <a:latin typeface="Menlo" panose="020B0609030804020204" pitchFamily="49" charset="0"/>
              </a:rPr>
              <a:t>(</a:t>
            </a:r>
            <a:r>
              <a:rPr lang="en-US" sz="1400" dirty="0">
                <a:solidFill>
                  <a:srgbClr val="569CD6"/>
                </a:solidFill>
                <a:latin typeface="Menlo" panose="020B0609030804020204" pitchFamily="49" charset="0"/>
              </a:rPr>
              <a:t>function</a:t>
            </a:r>
            <a:r>
              <a:rPr lang="en-US" sz="1400" dirty="0">
                <a:solidFill>
                  <a:srgbClr val="D4D4D4"/>
                </a:solidFill>
                <a:latin typeface="Menlo" panose="020B0609030804020204" pitchFamily="49" charset="0"/>
              </a:rPr>
              <a:t> (</a:t>
            </a:r>
            <a:r>
              <a:rPr lang="en-US" sz="1400" dirty="0" err="1">
                <a:solidFill>
                  <a:srgbClr val="9CDCFE"/>
                </a:solidFill>
                <a:latin typeface="Menlo" panose="020B0609030804020204" pitchFamily="49" charset="0"/>
              </a:rPr>
              <a:t>urlToPrefetch</a:t>
            </a:r>
            <a:r>
              <a:rPr lang="en-US" sz="1400" dirty="0">
                <a:solidFill>
                  <a:srgbClr val="D4D4D4"/>
                </a:solidFill>
                <a:latin typeface="Menlo" panose="020B0609030804020204" pitchFamily="49" charset="0"/>
              </a:rPr>
              <a:t>) {</a:t>
            </a:r>
          </a:p>
          <a:p>
            <a:r>
              <a:rPr lang="en-US" sz="1400" dirty="0">
                <a:solidFill>
                  <a:srgbClr val="C586C0"/>
                </a:solidFill>
                <a:latin typeface="Menlo" panose="020B0609030804020204" pitchFamily="49" charset="0"/>
              </a:rPr>
              <a:t>				return</a:t>
            </a:r>
            <a:r>
              <a:rPr lang="en-US" sz="1400" dirty="0">
                <a:solidFill>
                  <a:srgbClr val="D4D4D4"/>
                </a:solidFill>
                <a:latin typeface="Menlo" panose="020B0609030804020204" pitchFamily="49" charset="0"/>
              </a:rPr>
              <a:t> </a:t>
            </a:r>
            <a:r>
              <a:rPr lang="en-US" sz="1400" dirty="0">
                <a:solidFill>
                  <a:srgbClr val="569CD6"/>
                </a:solidFill>
                <a:latin typeface="Menlo" panose="020B0609030804020204" pitchFamily="49" charset="0"/>
              </a:rPr>
              <a:t>new</a:t>
            </a:r>
            <a:r>
              <a:rPr lang="en-US" sz="1400" dirty="0">
                <a:solidFill>
                  <a:srgbClr val="D4D4D4"/>
                </a:solidFill>
                <a:latin typeface="Menlo" panose="020B0609030804020204" pitchFamily="49" charset="0"/>
              </a:rPr>
              <a:t> </a:t>
            </a:r>
            <a:r>
              <a:rPr lang="en-US" sz="1400" dirty="0">
                <a:solidFill>
                  <a:srgbClr val="4EC9B0"/>
                </a:solidFill>
                <a:latin typeface="Menlo" panose="020B0609030804020204" pitchFamily="49" charset="0"/>
              </a:rPr>
              <a:t>Request</a:t>
            </a:r>
            <a:r>
              <a:rPr lang="en-US" sz="1400" dirty="0">
                <a:solidFill>
                  <a:srgbClr val="D4D4D4"/>
                </a:solidFill>
                <a:latin typeface="Menlo" panose="020B0609030804020204" pitchFamily="49" charset="0"/>
              </a:rPr>
              <a:t>(</a:t>
            </a:r>
            <a:r>
              <a:rPr lang="en-US" sz="1400" dirty="0" err="1">
                <a:solidFill>
                  <a:srgbClr val="9CDCFE"/>
                </a:solidFill>
                <a:latin typeface="Menlo" panose="020B0609030804020204" pitchFamily="49" charset="0"/>
              </a:rPr>
              <a:t>urlToPrefetch</a:t>
            </a:r>
            <a:r>
              <a:rPr lang="en-US" sz="1400" dirty="0">
                <a:solidFill>
                  <a:srgbClr val="D4D4D4"/>
                </a:solidFill>
                <a:latin typeface="Menlo" panose="020B0609030804020204" pitchFamily="49" charset="0"/>
              </a:rPr>
              <a:t>, { </a:t>
            </a:r>
            <a:r>
              <a:rPr lang="en-US" sz="1400" dirty="0">
                <a:solidFill>
                  <a:srgbClr val="9CDCFE"/>
                </a:solidFill>
                <a:latin typeface="Menlo" panose="020B0609030804020204" pitchFamily="49" charset="0"/>
              </a:rPr>
              <a:t>mode:</a:t>
            </a:r>
            <a:r>
              <a:rPr lang="en-US" sz="1400" dirty="0">
                <a:solidFill>
                  <a:srgbClr val="D4D4D4"/>
                </a:solidFill>
                <a:latin typeface="Menlo" panose="020B0609030804020204" pitchFamily="49" charset="0"/>
              </a:rPr>
              <a:t> </a:t>
            </a:r>
            <a:r>
              <a:rPr lang="en-US" sz="1400" dirty="0">
                <a:solidFill>
                  <a:srgbClr val="CE9178"/>
                </a:solidFill>
                <a:latin typeface="Menlo" panose="020B0609030804020204" pitchFamily="49" charset="0"/>
              </a:rPr>
              <a:t>'no-</a:t>
            </a:r>
            <a:r>
              <a:rPr lang="en-US" sz="1400" dirty="0" err="1">
                <a:solidFill>
                  <a:srgbClr val="CE9178"/>
                </a:solidFill>
                <a:latin typeface="Menlo" panose="020B0609030804020204" pitchFamily="49" charset="0"/>
              </a:rPr>
              <a:t>cors</a:t>
            </a:r>
            <a:r>
              <a:rPr lang="en-US" sz="1400" dirty="0">
                <a:solidFill>
                  <a:srgbClr val="CE9178"/>
                </a:solidFill>
                <a:latin typeface="Menlo" panose="020B0609030804020204" pitchFamily="49" charset="0"/>
              </a:rPr>
              <a:t>'</a:t>
            </a:r>
            <a:r>
              <a:rPr lang="en-US" sz="1400" dirty="0">
                <a:solidFill>
                  <a:srgbClr val="D4D4D4"/>
                </a:solidFill>
                <a:latin typeface="Menlo" panose="020B0609030804020204" pitchFamily="49" charset="0"/>
              </a:rPr>
              <a:t> });</a:t>
            </a:r>
          </a:p>
          <a:p>
            <a:r>
              <a:rPr lang="en-US" sz="1400" dirty="0">
                <a:solidFill>
                  <a:srgbClr val="D4D4D4"/>
                </a:solidFill>
                <a:latin typeface="Menlo" panose="020B0609030804020204" pitchFamily="49" charset="0"/>
              </a:rPr>
              <a:t>			})).</a:t>
            </a:r>
            <a:r>
              <a:rPr lang="en-US" sz="1400" dirty="0">
                <a:solidFill>
                  <a:srgbClr val="DCDCAA"/>
                </a:solidFill>
                <a:latin typeface="Menlo" panose="020B0609030804020204" pitchFamily="49" charset="0"/>
              </a:rPr>
              <a:t>then</a:t>
            </a:r>
            <a:r>
              <a:rPr lang="en-US" sz="1400" dirty="0">
                <a:solidFill>
                  <a:srgbClr val="D4D4D4"/>
                </a:solidFill>
                <a:latin typeface="Menlo" panose="020B0609030804020204" pitchFamily="49" charset="0"/>
              </a:rPr>
              <a:t>(</a:t>
            </a:r>
            <a:r>
              <a:rPr lang="en-US" sz="1400" dirty="0">
                <a:solidFill>
                  <a:srgbClr val="569CD6"/>
                </a:solidFill>
                <a:latin typeface="Menlo" panose="020B0609030804020204" pitchFamily="49" charset="0"/>
              </a:rPr>
              <a:t>function</a:t>
            </a:r>
            <a:r>
              <a:rPr lang="en-US" sz="1400" dirty="0">
                <a:solidFill>
                  <a:srgbClr val="D4D4D4"/>
                </a:solidFill>
                <a:latin typeface="Menlo" panose="020B0609030804020204" pitchFamily="49" charset="0"/>
              </a:rPr>
              <a:t> () {</a:t>
            </a:r>
          </a:p>
          <a:p>
            <a:r>
              <a:rPr lang="en-US" sz="1400" dirty="0">
                <a:solidFill>
                  <a:srgbClr val="4EC9B0"/>
                </a:solidFill>
                <a:latin typeface="Menlo" panose="020B0609030804020204" pitchFamily="49" charset="0"/>
              </a:rPr>
              <a:t>				</a:t>
            </a:r>
            <a:r>
              <a:rPr lang="en-US" sz="1400" dirty="0" err="1">
                <a:solidFill>
                  <a:srgbClr val="4EC9B0"/>
                </a:solidFill>
                <a:latin typeface="Menlo" panose="020B0609030804020204" pitchFamily="49" charset="0"/>
              </a:rPr>
              <a:t>console</a:t>
            </a:r>
            <a:r>
              <a:rPr lang="en-US" sz="1400" dirty="0" err="1">
                <a:solidFill>
                  <a:srgbClr val="D4D4D4"/>
                </a:solidFill>
                <a:latin typeface="Menlo" panose="020B0609030804020204" pitchFamily="49" charset="0"/>
              </a:rPr>
              <a:t>.</a:t>
            </a:r>
            <a:r>
              <a:rPr lang="en-US" sz="1400" dirty="0" err="1">
                <a:solidFill>
                  <a:srgbClr val="DCDCAA"/>
                </a:solidFill>
                <a:latin typeface="Menlo" panose="020B0609030804020204" pitchFamily="49" charset="0"/>
              </a:rPr>
              <a:t>log</a:t>
            </a:r>
            <a:r>
              <a:rPr lang="en-US" sz="1400" dirty="0">
                <a:solidFill>
                  <a:srgbClr val="D4D4D4"/>
                </a:solidFill>
                <a:latin typeface="Menlo" panose="020B0609030804020204" pitchFamily="49" charset="0"/>
              </a:rPr>
              <a:t>(</a:t>
            </a:r>
            <a:r>
              <a:rPr lang="en-US" sz="1400" dirty="0">
                <a:solidFill>
                  <a:srgbClr val="CE9178"/>
                </a:solidFill>
                <a:latin typeface="Menlo" panose="020B0609030804020204" pitchFamily="49" charset="0"/>
              </a:rPr>
              <a:t>'All done.’</a:t>
            </a:r>
            <a:r>
              <a:rPr lang="en-US" sz="1400" dirty="0">
                <a:solidFill>
                  <a:srgbClr val="D4D4D4"/>
                </a:solidFill>
                <a:latin typeface="Menlo" panose="020B0609030804020204" pitchFamily="49" charset="0"/>
              </a:rPr>
              <a:t>);</a:t>
            </a:r>
          </a:p>
          <a:p>
            <a:r>
              <a:rPr lang="en-US" sz="1400" dirty="0">
                <a:solidFill>
                  <a:srgbClr val="D4D4D4"/>
                </a:solidFill>
                <a:latin typeface="Menlo" panose="020B0609030804020204" pitchFamily="49" charset="0"/>
              </a:rPr>
              <a:t>			});</a:t>
            </a:r>
          </a:p>
          <a:p>
            <a:r>
              <a:rPr lang="en-US" sz="1400" dirty="0">
                <a:solidFill>
                  <a:srgbClr val="D4D4D4"/>
                </a:solidFill>
                <a:latin typeface="Menlo" panose="020B0609030804020204" pitchFamily="49" charset="0"/>
              </a:rPr>
              <a:t>		}).</a:t>
            </a:r>
            <a:r>
              <a:rPr lang="en-US" sz="1400" dirty="0">
                <a:solidFill>
                  <a:srgbClr val="DCDCAA"/>
                </a:solidFill>
                <a:latin typeface="Menlo" panose="020B0609030804020204" pitchFamily="49" charset="0"/>
              </a:rPr>
              <a:t>catch</a:t>
            </a:r>
            <a:r>
              <a:rPr lang="en-US" sz="1400" dirty="0">
                <a:solidFill>
                  <a:srgbClr val="D4D4D4"/>
                </a:solidFill>
                <a:latin typeface="Menlo" panose="020B0609030804020204" pitchFamily="49" charset="0"/>
              </a:rPr>
              <a:t>(</a:t>
            </a:r>
            <a:r>
              <a:rPr lang="en-US" sz="1400" dirty="0">
                <a:solidFill>
                  <a:srgbClr val="569CD6"/>
                </a:solidFill>
                <a:latin typeface="Menlo" panose="020B0609030804020204" pitchFamily="49" charset="0"/>
              </a:rPr>
              <a:t>function</a:t>
            </a:r>
            <a:r>
              <a:rPr lang="en-US" sz="1400" dirty="0">
                <a:solidFill>
                  <a:srgbClr val="D4D4D4"/>
                </a:solidFill>
                <a:latin typeface="Menlo" panose="020B0609030804020204" pitchFamily="49" charset="0"/>
              </a:rPr>
              <a:t> (</a:t>
            </a:r>
            <a:r>
              <a:rPr lang="en-US" sz="1400" dirty="0">
                <a:solidFill>
                  <a:srgbClr val="9CDCFE"/>
                </a:solidFill>
                <a:latin typeface="Menlo" panose="020B0609030804020204" pitchFamily="49" charset="0"/>
              </a:rPr>
              <a:t>error</a:t>
            </a:r>
            <a:r>
              <a:rPr lang="en-US" sz="1400" dirty="0">
                <a:solidFill>
                  <a:srgbClr val="D4D4D4"/>
                </a:solidFill>
                <a:latin typeface="Menlo" panose="020B0609030804020204" pitchFamily="49" charset="0"/>
              </a:rPr>
              <a:t>) {</a:t>
            </a:r>
          </a:p>
          <a:p>
            <a:r>
              <a:rPr lang="en-US" sz="1400" dirty="0">
                <a:solidFill>
                  <a:srgbClr val="4EC9B0"/>
                </a:solidFill>
                <a:latin typeface="Menlo" panose="020B0609030804020204" pitchFamily="49" charset="0"/>
              </a:rPr>
              <a:t>			</a:t>
            </a:r>
            <a:r>
              <a:rPr lang="en-US" sz="1400" dirty="0" err="1">
                <a:solidFill>
                  <a:srgbClr val="4EC9B0"/>
                </a:solidFill>
                <a:latin typeface="Menlo" panose="020B0609030804020204" pitchFamily="49" charset="0"/>
              </a:rPr>
              <a:t>console</a:t>
            </a:r>
            <a:r>
              <a:rPr lang="en-US" sz="1400" dirty="0" err="1">
                <a:solidFill>
                  <a:srgbClr val="D4D4D4"/>
                </a:solidFill>
                <a:latin typeface="Menlo" panose="020B0609030804020204" pitchFamily="49" charset="0"/>
              </a:rPr>
              <a:t>.</a:t>
            </a:r>
            <a:r>
              <a:rPr lang="en-US" sz="1400" dirty="0" err="1">
                <a:solidFill>
                  <a:srgbClr val="DCDCAA"/>
                </a:solidFill>
                <a:latin typeface="Menlo" panose="020B0609030804020204" pitchFamily="49" charset="0"/>
              </a:rPr>
              <a:t>error</a:t>
            </a:r>
            <a:r>
              <a:rPr lang="en-US" sz="1400" dirty="0">
                <a:solidFill>
                  <a:srgbClr val="D4D4D4"/>
                </a:solidFill>
                <a:latin typeface="Menlo" panose="020B0609030804020204" pitchFamily="49" charset="0"/>
              </a:rPr>
              <a:t>(</a:t>
            </a:r>
            <a:r>
              <a:rPr lang="en-US" sz="1400" dirty="0">
                <a:solidFill>
                  <a:srgbClr val="CE9178"/>
                </a:solidFill>
                <a:latin typeface="Menlo" panose="020B0609030804020204" pitchFamily="49" charset="0"/>
              </a:rPr>
              <a:t>'Pre-fetching failed:'</a:t>
            </a:r>
            <a:r>
              <a:rPr lang="en-US" sz="1400" dirty="0">
                <a:solidFill>
                  <a:srgbClr val="D4D4D4"/>
                </a:solidFill>
                <a:latin typeface="Menlo" panose="020B0609030804020204" pitchFamily="49" charset="0"/>
              </a:rPr>
              <a:t>, </a:t>
            </a:r>
            <a:r>
              <a:rPr lang="en-US" sz="1400" dirty="0">
                <a:solidFill>
                  <a:srgbClr val="9CDCFE"/>
                </a:solidFill>
                <a:latin typeface="Menlo" panose="020B0609030804020204" pitchFamily="49" charset="0"/>
              </a:rPr>
              <a:t>error</a:t>
            </a:r>
            <a:r>
              <a:rPr lang="en-US" sz="1400" dirty="0">
                <a:solidFill>
                  <a:srgbClr val="D4D4D4"/>
                </a:solidFill>
                <a:latin typeface="Menlo" panose="020B0609030804020204" pitchFamily="49" charset="0"/>
              </a:rPr>
              <a:t>);</a:t>
            </a:r>
          </a:p>
          <a:p>
            <a:r>
              <a:rPr lang="en-US" sz="1400" dirty="0">
                <a:solidFill>
                  <a:srgbClr val="D4D4D4"/>
                </a:solidFill>
                <a:latin typeface="Menlo" panose="020B0609030804020204" pitchFamily="49" charset="0"/>
              </a:rPr>
              <a:t>		})</a:t>
            </a:r>
          </a:p>
          <a:p>
            <a:r>
              <a:rPr lang="en-US" sz="1400" dirty="0">
                <a:solidFill>
                  <a:srgbClr val="D4D4D4"/>
                </a:solidFill>
                <a:latin typeface="Menlo" panose="020B0609030804020204" pitchFamily="49" charset="0"/>
              </a:rPr>
              <a:t>	);</a:t>
            </a:r>
          </a:p>
          <a:p>
            <a:r>
              <a:rPr lang="en-US" sz="1400" dirty="0">
                <a:solidFill>
                  <a:srgbClr val="D4D4D4"/>
                </a:solidFill>
                <a:latin typeface="Menlo" panose="020B0609030804020204" pitchFamily="49" charset="0"/>
              </a:rPr>
              <a:t>});</a:t>
            </a:r>
          </a:p>
          <a:p>
            <a:endParaRPr lang="en-US" sz="1400" dirty="0"/>
          </a:p>
        </p:txBody>
      </p:sp>
    </p:spTree>
    <p:extLst>
      <p:ext uri="{BB962C8B-B14F-4D97-AF65-F5344CB8AC3E}">
        <p14:creationId xmlns:p14="http://schemas.microsoft.com/office/powerpoint/2010/main" val="105745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Lifecycle - Activate</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lstStyle/>
          <a:p>
            <a:r>
              <a:rPr lang="en-US" dirty="0"/>
              <a:t>This is a generally used to do stuff that would have broken the previous version while it was still running, for example getting rid of old caches. </a:t>
            </a:r>
          </a:p>
          <a:p>
            <a:r>
              <a:rPr lang="en-US" dirty="0"/>
              <a:t>This is also useful for removing data that is no longer needed to avoid filling up too much disk space — each browser has a hard limit on the amount of cache storage that a given service worker can use.</a:t>
            </a:r>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28</a:t>
            </a:fld>
            <a:endParaRPr lang="en-US" dirty="0"/>
          </a:p>
        </p:txBody>
      </p:sp>
    </p:spTree>
    <p:extLst>
      <p:ext uri="{BB962C8B-B14F-4D97-AF65-F5344CB8AC3E}">
        <p14:creationId xmlns:p14="http://schemas.microsoft.com/office/powerpoint/2010/main" val="1175807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Lifecycle - Activate</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lstStyle/>
          <a:p>
            <a:r>
              <a:rPr lang="en-US" dirty="0"/>
              <a:t>Delete everything from cache that is not current</a:t>
            </a:r>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29</a:t>
            </a:fld>
            <a:endParaRPr lang="en-US" dirty="0"/>
          </a:p>
        </p:txBody>
      </p:sp>
      <p:sp>
        <p:nvSpPr>
          <p:cNvPr id="5" name="TextBox 4">
            <a:extLst>
              <a:ext uri="{FF2B5EF4-FFF2-40B4-BE49-F238E27FC236}">
                <a16:creationId xmlns:a16="http://schemas.microsoft.com/office/drawing/2014/main" id="{5D91C30A-3865-224A-9D41-95AC0F0CD7EF}"/>
              </a:ext>
            </a:extLst>
          </p:cNvPr>
          <p:cNvSpPr txBox="1"/>
          <p:nvPr/>
        </p:nvSpPr>
        <p:spPr>
          <a:xfrm>
            <a:off x="3834810" y="3099515"/>
            <a:ext cx="8086032" cy="3416320"/>
          </a:xfrm>
          <a:prstGeom prst="rect">
            <a:avLst/>
          </a:prstGeom>
          <a:solidFill>
            <a:schemeClr val="bg1"/>
          </a:solidFill>
        </p:spPr>
        <p:txBody>
          <a:bodyPr wrap="square" rtlCol="0">
            <a:spAutoFit/>
          </a:bodyPr>
          <a:lstStyle/>
          <a:p>
            <a:r>
              <a:rPr lang="en-US" dirty="0" err="1">
                <a:solidFill>
                  <a:srgbClr val="9CDCFE"/>
                </a:solidFill>
                <a:latin typeface="Menlo" panose="020B0609030804020204" pitchFamily="49" charset="0"/>
              </a:rPr>
              <a:t>self</a:t>
            </a:r>
            <a:r>
              <a:rPr lang="en-US" dirty="0" err="1">
                <a:solidFill>
                  <a:srgbClr val="D4D4D4"/>
                </a:solidFill>
                <a:latin typeface="Menlo" panose="020B0609030804020204" pitchFamily="49" charset="0"/>
              </a:rPr>
              <a:t>.</a:t>
            </a:r>
            <a:r>
              <a:rPr lang="en-US" dirty="0" err="1">
                <a:solidFill>
                  <a:srgbClr val="DCDCAA"/>
                </a:solidFill>
                <a:latin typeface="Menlo" panose="020B0609030804020204" pitchFamily="49" charset="0"/>
              </a:rPr>
              <a:t>addEventListener</a:t>
            </a:r>
            <a:r>
              <a:rPr lang="en-US" dirty="0">
                <a:solidFill>
                  <a:srgbClr val="D4D4D4"/>
                </a:solidFill>
                <a:latin typeface="Menlo" panose="020B0609030804020204" pitchFamily="49" charset="0"/>
              </a:rPr>
              <a:t>(</a:t>
            </a:r>
            <a:r>
              <a:rPr lang="en-US" dirty="0">
                <a:solidFill>
                  <a:srgbClr val="CE9178"/>
                </a:solidFill>
                <a:latin typeface="Menlo" panose="020B0609030804020204" pitchFamily="49" charset="0"/>
              </a:rPr>
              <a:t>'activate'</a:t>
            </a:r>
            <a:r>
              <a:rPr lang="en-US" dirty="0">
                <a:solidFill>
                  <a:srgbClr val="D4D4D4"/>
                </a:solidFill>
                <a:latin typeface="Menlo" panose="020B0609030804020204" pitchFamily="49" charset="0"/>
              </a:rPr>
              <a:t>, (</a:t>
            </a:r>
            <a:r>
              <a:rPr lang="en-US" dirty="0">
                <a:solidFill>
                  <a:srgbClr val="9CDCFE"/>
                </a:solidFill>
                <a:latin typeface="Menlo" panose="020B0609030804020204" pitchFamily="49" charset="0"/>
              </a:rPr>
              <a:t>event</a:t>
            </a:r>
            <a:r>
              <a:rPr lang="en-US" dirty="0">
                <a:solidFill>
                  <a:srgbClr val="D4D4D4"/>
                </a:solidFill>
                <a:latin typeface="Menlo" panose="020B0609030804020204" pitchFamily="49" charset="0"/>
              </a:rPr>
              <a:t>) </a:t>
            </a:r>
            <a:r>
              <a:rPr lang="en-US" dirty="0">
                <a:solidFill>
                  <a:srgbClr val="569CD6"/>
                </a:solidFill>
                <a:latin typeface="Menlo" panose="020B0609030804020204" pitchFamily="49" charset="0"/>
              </a:rPr>
              <a:t>=&gt;</a:t>
            </a:r>
            <a:r>
              <a:rPr lang="en-US" dirty="0">
                <a:solidFill>
                  <a:srgbClr val="D4D4D4"/>
                </a:solidFill>
                <a:latin typeface="Menlo" panose="020B0609030804020204" pitchFamily="49" charset="0"/>
              </a:rPr>
              <a:t> {</a:t>
            </a:r>
          </a:p>
          <a:p>
            <a:r>
              <a:rPr lang="en-US" dirty="0">
                <a:solidFill>
                  <a:srgbClr val="9CDCFE"/>
                </a:solidFill>
                <a:latin typeface="Menlo" panose="020B0609030804020204" pitchFamily="49" charset="0"/>
              </a:rPr>
              <a:t>	</a:t>
            </a:r>
            <a:r>
              <a:rPr lang="en-US" dirty="0" err="1">
                <a:solidFill>
                  <a:srgbClr val="9CDCFE"/>
                </a:solidFill>
                <a:latin typeface="Menlo" panose="020B0609030804020204" pitchFamily="49" charset="0"/>
              </a:rPr>
              <a:t>event</a:t>
            </a:r>
            <a:r>
              <a:rPr lang="en-US" dirty="0" err="1">
                <a:solidFill>
                  <a:srgbClr val="D4D4D4"/>
                </a:solidFill>
                <a:latin typeface="Menlo" panose="020B0609030804020204" pitchFamily="49" charset="0"/>
              </a:rPr>
              <a:t>.</a:t>
            </a:r>
            <a:r>
              <a:rPr lang="en-US" dirty="0" err="1">
                <a:solidFill>
                  <a:srgbClr val="DCDCAA"/>
                </a:solidFill>
                <a:latin typeface="Menlo" panose="020B0609030804020204" pitchFamily="49" charset="0"/>
              </a:rPr>
              <a:t>waitUntil</a:t>
            </a:r>
            <a:r>
              <a:rPr lang="en-US" dirty="0">
                <a:solidFill>
                  <a:srgbClr val="D4D4D4"/>
                </a:solidFill>
                <a:latin typeface="Menlo" panose="020B0609030804020204" pitchFamily="49" charset="0"/>
              </a:rPr>
              <a:t>(</a:t>
            </a:r>
          </a:p>
          <a:p>
            <a:r>
              <a:rPr lang="en-US" dirty="0">
                <a:solidFill>
                  <a:srgbClr val="9CDCFE"/>
                </a:solidFill>
                <a:latin typeface="Menlo" panose="020B0609030804020204" pitchFamily="49" charset="0"/>
              </a:rPr>
              <a:t>		</a:t>
            </a:r>
            <a:r>
              <a:rPr lang="en-US" dirty="0" err="1">
                <a:solidFill>
                  <a:srgbClr val="9CDCFE"/>
                </a:solidFill>
                <a:latin typeface="Menlo" panose="020B0609030804020204" pitchFamily="49" charset="0"/>
              </a:rPr>
              <a:t>caches</a:t>
            </a:r>
            <a:r>
              <a:rPr lang="en-US" dirty="0" err="1">
                <a:solidFill>
                  <a:srgbClr val="D4D4D4"/>
                </a:solidFill>
                <a:latin typeface="Menlo" panose="020B0609030804020204" pitchFamily="49" charset="0"/>
              </a:rPr>
              <a:t>.</a:t>
            </a:r>
            <a:r>
              <a:rPr lang="en-US" dirty="0" err="1">
                <a:solidFill>
                  <a:srgbClr val="DCDCAA"/>
                </a:solidFill>
                <a:latin typeface="Menlo" panose="020B0609030804020204" pitchFamily="49" charset="0"/>
              </a:rPr>
              <a:t>keys</a:t>
            </a:r>
            <a:r>
              <a:rPr lang="en-US" dirty="0">
                <a:solidFill>
                  <a:srgbClr val="D4D4D4"/>
                </a:solidFill>
                <a:latin typeface="Menlo" panose="020B0609030804020204" pitchFamily="49" charset="0"/>
              </a:rPr>
              <a:t>().</a:t>
            </a:r>
            <a:r>
              <a:rPr lang="en-US" dirty="0">
                <a:solidFill>
                  <a:srgbClr val="DCDCAA"/>
                </a:solidFill>
                <a:latin typeface="Menlo" panose="020B0609030804020204" pitchFamily="49" charset="0"/>
              </a:rPr>
              <a:t>then</a:t>
            </a:r>
            <a:r>
              <a:rPr lang="en-US" dirty="0">
                <a:solidFill>
                  <a:srgbClr val="D4D4D4"/>
                </a:solidFill>
                <a:latin typeface="Menlo" panose="020B0609030804020204" pitchFamily="49" charset="0"/>
              </a:rPr>
              <a:t>((</a:t>
            </a:r>
            <a:r>
              <a:rPr lang="en-US" dirty="0" err="1">
                <a:solidFill>
                  <a:srgbClr val="9CDCFE"/>
                </a:solidFill>
                <a:latin typeface="Menlo" panose="020B0609030804020204" pitchFamily="49" charset="0"/>
              </a:rPr>
              <a:t>keyList</a:t>
            </a:r>
            <a:r>
              <a:rPr lang="en-US" dirty="0">
                <a:solidFill>
                  <a:srgbClr val="D4D4D4"/>
                </a:solidFill>
                <a:latin typeface="Menlo" panose="020B0609030804020204" pitchFamily="49" charset="0"/>
              </a:rPr>
              <a:t>) </a:t>
            </a:r>
            <a:r>
              <a:rPr lang="en-US" dirty="0">
                <a:solidFill>
                  <a:srgbClr val="569CD6"/>
                </a:solidFill>
                <a:latin typeface="Menlo" panose="020B0609030804020204" pitchFamily="49" charset="0"/>
              </a:rPr>
              <a:t>=&gt;</a:t>
            </a:r>
            <a:r>
              <a:rPr lang="en-US" dirty="0">
                <a:solidFill>
                  <a:srgbClr val="D4D4D4"/>
                </a:solidFill>
                <a:latin typeface="Menlo" panose="020B0609030804020204" pitchFamily="49" charset="0"/>
              </a:rPr>
              <a:t> {</a:t>
            </a:r>
          </a:p>
          <a:p>
            <a:r>
              <a:rPr lang="en-US" dirty="0">
                <a:solidFill>
                  <a:srgbClr val="C586C0"/>
                </a:solidFill>
                <a:latin typeface="Menlo" panose="020B0609030804020204" pitchFamily="49" charset="0"/>
              </a:rPr>
              <a:t>			return</a:t>
            </a:r>
            <a:r>
              <a:rPr lang="en-US" dirty="0">
                <a:solidFill>
                  <a:srgbClr val="D4D4D4"/>
                </a:solidFill>
                <a:latin typeface="Menlo" panose="020B0609030804020204" pitchFamily="49" charset="0"/>
              </a:rPr>
              <a:t> </a:t>
            </a:r>
            <a:r>
              <a:rPr lang="en-US" dirty="0" err="1">
                <a:solidFill>
                  <a:srgbClr val="4EC9B0"/>
                </a:solidFill>
                <a:latin typeface="Menlo" panose="020B0609030804020204" pitchFamily="49" charset="0"/>
              </a:rPr>
              <a:t>Promise</a:t>
            </a:r>
            <a:r>
              <a:rPr lang="en-US" dirty="0" err="1">
                <a:solidFill>
                  <a:srgbClr val="D4D4D4"/>
                </a:solidFill>
                <a:latin typeface="Menlo" panose="020B0609030804020204" pitchFamily="49" charset="0"/>
              </a:rPr>
              <a:t>.</a:t>
            </a:r>
            <a:r>
              <a:rPr lang="en-US" dirty="0" err="1">
                <a:solidFill>
                  <a:srgbClr val="DCDCAA"/>
                </a:solidFill>
                <a:latin typeface="Menlo" panose="020B0609030804020204" pitchFamily="49" charset="0"/>
              </a:rPr>
              <a:t>all</a:t>
            </a:r>
            <a:r>
              <a:rPr lang="en-US" dirty="0">
                <a:solidFill>
                  <a:srgbClr val="D4D4D4"/>
                </a:solidFill>
                <a:latin typeface="Menlo" panose="020B0609030804020204" pitchFamily="49" charset="0"/>
              </a:rPr>
              <a:t>([</a:t>
            </a:r>
            <a:r>
              <a:rPr lang="en-US" dirty="0">
                <a:solidFill>
                  <a:srgbClr val="9CDCFE"/>
                </a:solidFill>
                <a:latin typeface="Menlo" panose="020B0609030804020204" pitchFamily="49" charset="0"/>
              </a:rPr>
              <a:t>CACHE</a:t>
            </a:r>
            <a:r>
              <a:rPr lang="en-US" dirty="0">
                <a:solidFill>
                  <a:srgbClr val="D4D4D4"/>
                </a:solidFill>
                <a:latin typeface="Menlo" panose="020B0609030804020204" pitchFamily="49" charset="0"/>
              </a:rPr>
              <a:t>].</a:t>
            </a:r>
            <a:r>
              <a:rPr lang="en-US" dirty="0">
                <a:solidFill>
                  <a:srgbClr val="DCDCAA"/>
                </a:solidFill>
                <a:latin typeface="Menlo" panose="020B0609030804020204" pitchFamily="49" charset="0"/>
              </a:rPr>
              <a:t>map</a:t>
            </a:r>
            <a:r>
              <a:rPr lang="en-US" dirty="0">
                <a:solidFill>
                  <a:srgbClr val="D4D4D4"/>
                </a:solidFill>
                <a:latin typeface="Menlo" panose="020B0609030804020204" pitchFamily="49" charset="0"/>
              </a:rPr>
              <a:t>((</a:t>
            </a:r>
            <a:r>
              <a:rPr lang="en-US" dirty="0">
                <a:solidFill>
                  <a:srgbClr val="9CDCFE"/>
                </a:solidFill>
                <a:latin typeface="Menlo" panose="020B0609030804020204" pitchFamily="49" charset="0"/>
              </a:rPr>
              <a:t>key</a:t>
            </a:r>
            <a:r>
              <a:rPr lang="en-US" dirty="0">
                <a:solidFill>
                  <a:srgbClr val="D4D4D4"/>
                </a:solidFill>
                <a:latin typeface="Menlo" panose="020B0609030804020204" pitchFamily="49" charset="0"/>
              </a:rPr>
              <a:t>) </a:t>
            </a:r>
            <a:r>
              <a:rPr lang="en-US" dirty="0">
                <a:solidFill>
                  <a:srgbClr val="569CD6"/>
                </a:solidFill>
                <a:latin typeface="Menlo" panose="020B0609030804020204" pitchFamily="49" charset="0"/>
              </a:rPr>
              <a:t>=&gt;</a:t>
            </a:r>
            <a:r>
              <a:rPr lang="en-US" dirty="0">
                <a:solidFill>
                  <a:srgbClr val="D4D4D4"/>
                </a:solidFill>
                <a:latin typeface="Menlo" panose="020B0609030804020204" pitchFamily="49" charset="0"/>
              </a:rPr>
              <a:t> {</a:t>
            </a:r>
          </a:p>
          <a:p>
            <a:r>
              <a:rPr lang="en-US" dirty="0">
                <a:solidFill>
                  <a:srgbClr val="C586C0"/>
                </a:solidFill>
                <a:latin typeface="Menlo" panose="020B0609030804020204" pitchFamily="49" charset="0"/>
              </a:rPr>
              <a:t>				if</a:t>
            </a:r>
            <a:r>
              <a:rPr lang="en-US" dirty="0">
                <a:solidFill>
                  <a:srgbClr val="D4D4D4"/>
                </a:solidFill>
                <a:latin typeface="Menlo" panose="020B0609030804020204" pitchFamily="49" charset="0"/>
              </a:rPr>
              <a:t> (</a:t>
            </a:r>
            <a:r>
              <a:rPr lang="en-US" dirty="0" err="1">
                <a:solidFill>
                  <a:srgbClr val="9CDCFE"/>
                </a:solidFill>
                <a:latin typeface="Menlo" panose="020B0609030804020204" pitchFamily="49" charset="0"/>
              </a:rPr>
              <a:t>cacheKeeplist</a:t>
            </a:r>
            <a:r>
              <a:rPr lang="en-US" dirty="0" err="1">
                <a:solidFill>
                  <a:srgbClr val="D4D4D4"/>
                </a:solidFill>
                <a:latin typeface="Menlo" panose="020B0609030804020204" pitchFamily="49" charset="0"/>
              </a:rPr>
              <a:t>.</a:t>
            </a:r>
            <a:r>
              <a:rPr lang="en-US" dirty="0" err="1">
                <a:solidFill>
                  <a:srgbClr val="DCDCAA"/>
                </a:solidFill>
                <a:latin typeface="Menlo" panose="020B0609030804020204" pitchFamily="49" charset="0"/>
              </a:rPr>
              <a:t>indexOf</a:t>
            </a:r>
            <a:r>
              <a:rPr lang="en-US" dirty="0">
                <a:solidFill>
                  <a:srgbClr val="D4D4D4"/>
                </a:solidFill>
                <a:latin typeface="Menlo" panose="020B0609030804020204" pitchFamily="49" charset="0"/>
              </a:rPr>
              <a:t>(</a:t>
            </a:r>
            <a:r>
              <a:rPr lang="en-US" dirty="0">
                <a:solidFill>
                  <a:srgbClr val="9CDCFE"/>
                </a:solidFill>
                <a:latin typeface="Menlo" panose="020B0609030804020204" pitchFamily="49" charset="0"/>
              </a:rPr>
              <a:t>key</a:t>
            </a:r>
            <a:r>
              <a:rPr lang="en-US" dirty="0">
                <a:solidFill>
                  <a:srgbClr val="D4D4D4"/>
                </a:solidFill>
                <a:latin typeface="Menlo" panose="020B0609030804020204" pitchFamily="49" charset="0"/>
              </a:rPr>
              <a:t>) === -</a:t>
            </a:r>
            <a:r>
              <a:rPr lang="en-US" dirty="0">
                <a:solidFill>
                  <a:srgbClr val="B5CEA8"/>
                </a:solidFill>
                <a:latin typeface="Menlo" panose="020B0609030804020204" pitchFamily="49" charset="0"/>
              </a:rPr>
              <a:t>1</a:t>
            </a:r>
            <a:r>
              <a:rPr lang="en-US" dirty="0">
                <a:solidFill>
                  <a:srgbClr val="D4D4D4"/>
                </a:solidFill>
                <a:latin typeface="Menlo" panose="020B0609030804020204" pitchFamily="49" charset="0"/>
              </a:rPr>
              <a:t>) {</a:t>
            </a:r>
          </a:p>
          <a:p>
            <a:r>
              <a:rPr lang="en-US" dirty="0">
                <a:solidFill>
                  <a:srgbClr val="C586C0"/>
                </a:solidFill>
                <a:latin typeface="Menlo" panose="020B0609030804020204" pitchFamily="49" charset="0"/>
              </a:rPr>
              <a:t>					return</a:t>
            </a:r>
            <a:r>
              <a:rPr lang="en-US" dirty="0">
                <a:solidFill>
                  <a:srgbClr val="D4D4D4"/>
                </a:solidFill>
                <a:latin typeface="Menlo" panose="020B0609030804020204" pitchFamily="49" charset="0"/>
              </a:rPr>
              <a:t> </a:t>
            </a:r>
            <a:r>
              <a:rPr lang="en-US" dirty="0" err="1">
                <a:solidFill>
                  <a:srgbClr val="9CDCFE"/>
                </a:solidFill>
                <a:latin typeface="Menlo" panose="020B0609030804020204" pitchFamily="49" charset="0"/>
              </a:rPr>
              <a:t>caches</a:t>
            </a:r>
            <a:r>
              <a:rPr lang="en-US" dirty="0" err="1">
                <a:solidFill>
                  <a:srgbClr val="D4D4D4"/>
                </a:solidFill>
                <a:latin typeface="Menlo" panose="020B0609030804020204" pitchFamily="49" charset="0"/>
              </a:rPr>
              <a:t>.</a:t>
            </a:r>
            <a:r>
              <a:rPr lang="en-US" dirty="0" err="1">
                <a:solidFill>
                  <a:srgbClr val="DCDCAA"/>
                </a:solidFill>
                <a:latin typeface="Menlo" panose="020B0609030804020204" pitchFamily="49" charset="0"/>
              </a:rPr>
              <a:t>delete</a:t>
            </a:r>
            <a:r>
              <a:rPr lang="en-US" dirty="0">
                <a:solidFill>
                  <a:srgbClr val="D4D4D4"/>
                </a:solidFill>
                <a:latin typeface="Menlo" panose="020B0609030804020204" pitchFamily="49" charset="0"/>
              </a:rPr>
              <a:t>(</a:t>
            </a:r>
            <a:r>
              <a:rPr lang="en-US" dirty="0">
                <a:solidFill>
                  <a:srgbClr val="9CDCFE"/>
                </a:solidFill>
                <a:latin typeface="Menlo" panose="020B0609030804020204" pitchFamily="49" charset="0"/>
              </a:rPr>
              <a:t>key</a:t>
            </a:r>
            <a:r>
              <a:rPr lang="en-US" dirty="0">
                <a:solidFill>
                  <a:srgbClr val="D4D4D4"/>
                </a:solidFill>
                <a:latin typeface="Menlo" panose="020B0609030804020204" pitchFamily="49" charset="0"/>
              </a:rPr>
              <a:t>);</a:t>
            </a:r>
          </a:p>
          <a:p>
            <a:r>
              <a:rPr lang="en-US" dirty="0">
                <a:solidFill>
                  <a:srgbClr val="D4D4D4"/>
                </a:solidFill>
                <a:latin typeface="Menlo" panose="020B0609030804020204" pitchFamily="49" charset="0"/>
              </a:rPr>
              <a:t>				}</a:t>
            </a:r>
          </a:p>
          <a:p>
            <a:r>
              <a:rPr lang="en-US" dirty="0">
                <a:solidFill>
                  <a:srgbClr val="D4D4D4"/>
                </a:solidFill>
                <a:latin typeface="Menlo" panose="020B0609030804020204" pitchFamily="49" charset="0"/>
              </a:rPr>
              <a:t>			}));</a:t>
            </a:r>
          </a:p>
          <a:p>
            <a:r>
              <a:rPr lang="en-US" dirty="0">
                <a:solidFill>
                  <a:srgbClr val="D4D4D4"/>
                </a:solidFill>
                <a:latin typeface="Menlo" panose="020B0609030804020204" pitchFamily="49" charset="0"/>
              </a:rPr>
              <a:t>		})</a:t>
            </a:r>
          </a:p>
          <a:p>
            <a:r>
              <a:rPr lang="en-US" dirty="0">
                <a:solidFill>
                  <a:srgbClr val="D4D4D4"/>
                </a:solidFill>
                <a:latin typeface="Menlo" panose="020B0609030804020204" pitchFamily="49" charset="0"/>
              </a:rPr>
              <a:t>	);</a:t>
            </a:r>
          </a:p>
          <a:p>
            <a:r>
              <a:rPr lang="en-US" dirty="0">
                <a:solidFill>
                  <a:srgbClr val="D4D4D4"/>
                </a:solidFill>
                <a:latin typeface="Menlo" panose="020B0609030804020204" pitchFamily="49" charset="0"/>
              </a:rPr>
              <a:t>});</a:t>
            </a:r>
          </a:p>
          <a:p>
            <a:endParaRPr lang="en-US" dirty="0"/>
          </a:p>
        </p:txBody>
      </p:sp>
    </p:spTree>
    <p:extLst>
      <p:ext uri="{BB962C8B-B14F-4D97-AF65-F5344CB8AC3E}">
        <p14:creationId xmlns:p14="http://schemas.microsoft.com/office/powerpoint/2010/main" val="649914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a:t>
            </a:r>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3</a:t>
            </a:fld>
            <a:endParaRPr lang="en-US" dirty="0"/>
          </a:p>
        </p:txBody>
      </p:sp>
      <p:pic>
        <p:nvPicPr>
          <p:cNvPr id="12" name="Content Placeholder 11">
            <a:extLst>
              <a:ext uri="{FF2B5EF4-FFF2-40B4-BE49-F238E27FC236}">
                <a16:creationId xmlns:a16="http://schemas.microsoft.com/office/drawing/2014/main" id="{3C620BBE-4408-F94A-B1EB-C6EDF9684DA7}"/>
              </a:ext>
            </a:extLst>
          </p:cNvPr>
          <p:cNvPicPr>
            <a:picLocks noGrp="1" noChangeAspect="1"/>
          </p:cNvPicPr>
          <p:nvPr>
            <p:ph idx="1"/>
          </p:nvPr>
        </p:nvPicPr>
        <p:blipFill>
          <a:blip r:embed="rId2"/>
          <a:stretch>
            <a:fillRect/>
          </a:stretch>
        </p:blipFill>
        <p:spPr>
          <a:xfrm>
            <a:off x="2259120" y="1556685"/>
            <a:ext cx="2222500" cy="4406901"/>
          </a:xfrm>
        </p:spPr>
      </p:pic>
      <p:pic>
        <p:nvPicPr>
          <p:cNvPr id="14" name="Picture 13" descr="A screenshot of a cell phone&#10;&#10;Description automatically generated">
            <a:extLst>
              <a:ext uri="{FF2B5EF4-FFF2-40B4-BE49-F238E27FC236}">
                <a16:creationId xmlns:a16="http://schemas.microsoft.com/office/drawing/2014/main" id="{239B4316-71E0-F846-973D-1BA7CA542A76}"/>
              </a:ext>
            </a:extLst>
          </p:cNvPr>
          <p:cNvPicPr>
            <a:picLocks noChangeAspect="1"/>
          </p:cNvPicPr>
          <p:nvPr/>
        </p:nvPicPr>
        <p:blipFill>
          <a:blip r:embed="rId3"/>
          <a:stretch>
            <a:fillRect/>
          </a:stretch>
        </p:blipFill>
        <p:spPr>
          <a:xfrm>
            <a:off x="9796384" y="1556686"/>
            <a:ext cx="2222500" cy="4406900"/>
          </a:xfrm>
          <a:prstGeom prst="rect">
            <a:avLst/>
          </a:prstGeom>
        </p:spPr>
      </p:pic>
      <p:pic>
        <p:nvPicPr>
          <p:cNvPr id="16" name="Picture 15">
            <a:extLst>
              <a:ext uri="{FF2B5EF4-FFF2-40B4-BE49-F238E27FC236}">
                <a16:creationId xmlns:a16="http://schemas.microsoft.com/office/drawing/2014/main" id="{CE7CFF18-9121-9540-A312-FAD72D41267E}"/>
              </a:ext>
            </a:extLst>
          </p:cNvPr>
          <p:cNvPicPr>
            <a:picLocks noChangeAspect="1"/>
          </p:cNvPicPr>
          <p:nvPr/>
        </p:nvPicPr>
        <p:blipFill>
          <a:blip r:embed="rId4"/>
          <a:stretch>
            <a:fillRect/>
          </a:stretch>
        </p:blipFill>
        <p:spPr>
          <a:xfrm>
            <a:off x="7272178" y="1556685"/>
            <a:ext cx="2222500" cy="4406900"/>
          </a:xfrm>
          <a:prstGeom prst="rect">
            <a:avLst/>
          </a:prstGeom>
        </p:spPr>
      </p:pic>
      <p:pic>
        <p:nvPicPr>
          <p:cNvPr id="18" name="Picture 17" descr="A picture containing electronics, stereo, monitor, sitting&#10;&#10;Description automatically generated">
            <a:extLst>
              <a:ext uri="{FF2B5EF4-FFF2-40B4-BE49-F238E27FC236}">
                <a16:creationId xmlns:a16="http://schemas.microsoft.com/office/drawing/2014/main" id="{571BEBBD-AE49-F046-A448-2873C6FCFA25}"/>
              </a:ext>
            </a:extLst>
          </p:cNvPr>
          <p:cNvPicPr>
            <a:picLocks noChangeAspect="1"/>
          </p:cNvPicPr>
          <p:nvPr/>
        </p:nvPicPr>
        <p:blipFill>
          <a:blip r:embed="rId5"/>
          <a:stretch>
            <a:fillRect/>
          </a:stretch>
        </p:blipFill>
        <p:spPr>
          <a:xfrm>
            <a:off x="4722340" y="1556685"/>
            <a:ext cx="2222500" cy="4406900"/>
          </a:xfrm>
          <a:prstGeom prst="rect">
            <a:avLst/>
          </a:prstGeom>
        </p:spPr>
      </p:pic>
    </p:spTree>
    <p:extLst>
      <p:ext uri="{BB962C8B-B14F-4D97-AF65-F5344CB8AC3E}">
        <p14:creationId xmlns:p14="http://schemas.microsoft.com/office/powerpoint/2010/main" val="2841937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Lifecycle - Fetch</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lstStyle/>
          <a:p>
            <a:r>
              <a:rPr lang="en-US" dirty="0"/>
              <a:t>Proxy all the app network requests. Decide what to do on case of hit, miss, offline, etc.</a:t>
            </a:r>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30</a:t>
            </a:fld>
            <a:endParaRPr lang="en-US" dirty="0"/>
          </a:p>
        </p:txBody>
      </p:sp>
      <p:sp>
        <p:nvSpPr>
          <p:cNvPr id="5" name="TextBox 4">
            <a:extLst>
              <a:ext uri="{FF2B5EF4-FFF2-40B4-BE49-F238E27FC236}">
                <a16:creationId xmlns:a16="http://schemas.microsoft.com/office/drawing/2014/main" id="{A506C5F3-7DE0-4A49-92CE-707A17AC4526}"/>
              </a:ext>
            </a:extLst>
          </p:cNvPr>
          <p:cNvSpPr txBox="1"/>
          <p:nvPr/>
        </p:nvSpPr>
        <p:spPr>
          <a:xfrm>
            <a:off x="2218661" y="3218121"/>
            <a:ext cx="9682716" cy="3416320"/>
          </a:xfrm>
          <a:prstGeom prst="rect">
            <a:avLst/>
          </a:prstGeom>
          <a:solidFill>
            <a:schemeClr val="bg1"/>
          </a:solidFill>
        </p:spPr>
        <p:txBody>
          <a:bodyPr wrap="square" rtlCol="0">
            <a:spAutoFit/>
          </a:bodyPr>
          <a:lstStyle/>
          <a:p>
            <a:r>
              <a:rPr lang="en-US" dirty="0" err="1">
                <a:solidFill>
                  <a:srgbClr val="9CDCFE"/>
                </a:solidFill>
                <a:latin typeface="Menlo" panose="020B0609030804020204" pitchFamily="49" charset="0"/>
              </a:rPr>
              <a:t>self</a:t>
            </a:r>
            <a:r>
              <a:rPr lang="en-US" dirty="0" err="1">
                <a:solidFill>
                  <a:srgbClr val="D4D4D4"/>
                </a:solidFill>
                <a:latin typeface="Menlo" panose="020B0609030804020204" pitchFamily="49" charset="0"/>
              </a:rPr>
              <a:t>.</a:t>
            </a:r>
            <a:r>
              <a:rPr lang="en-US" dirty="0" err="1">
                <a:solidFill>
                  <a:srgbClr val="DCDCAA"/>
                </a:solidFill>
                <a:latin typeface="Menlo" panose="020B0609030804020204" pitchFamily="49" charset="0"/>
              </a:rPr>
              <a:t>addEventListener</a:t>
            </a:r>
            <a:r>
              <a:rPr lang="en-US" dirty="0">
                <a:solidFill>
                  <a:srgbClr val="D4D4D4"/>
                </a:solidFill>
                <a:latin typeface="Menlo" panose="020B0609030804020204" pitchFamily="49" charset="0"/>
              </a:rPr>
              <a:t>(</a:t>
            </a:r>
            <a:r>
              <a:rPr lang="en-US" dirty="0">
                <a:solidFill>
                  <a:srgbClr val="CE9178"/>
                </a:solidFill>
                <a:latin typeface="Menlo" panose="020B0609030804020204" pitchFamily="49" charset="0"/>
              </a:rPr>
              <a:t>'fetch'</a:t>
            </a:r>
            <a:r>
              <a:rPr lang="en-US" dirty="0">
                <a:solidFill>
                  <a:srgbClr val="D4D4D4"/>
                </a:solidFill>
                <a:latin typeface="Menlo" panose="020B0609030804020204" pitchFamily="49" charset="0"/>
              </a:rPr>
              <a:t>, (</a:t>
            </a:r>
            <a:r>
              <a:rPr lang="en-US" dirty="0">
                <a:solidFill>
                  <a:srgbClr val="9CDCFE"/>
                </a:solidFill>
                <a:latin typeface="Menlo" panose="020B0609030804020204" pitchFamily="49" charset="0"/>
              </a:rPr>
              <a:t>event</a:t>
            </a:r>
            <a:r>
              <a:rPr lang="en-US" dirty="0">
                <a:solidFill>
                  <a:srgbClr val="D4D4D4"/>
                </a:solidFill>
                <a:latin typeface="Menlo" panose="020B0609030804020204" pitchFamily="49" charset="0"/>
              </a:rPr>
              <a:t>) </a:t>
            </a:r>
            <a:r>
              <a:rPr lang="en-US" dirty="0">
                <a:solidFill>
                  <a:srgbClr val="569CD6"/>
                </a:solidFill>
                <a:latin typeface="Menlo" panose="020B0609030804020204" pitchFamily="49" charset="0"/>
              </a:rPr>
              <a:t>=&gt;</a:t>
            </a:r>
            <a:r>
              <a:rPr lang="en-US" dirty="0">
                <a:solidFill>
                  <a:srgbClr val="D4D4D4"/>
                </a:solidFill>
                <a:latin typeface="Menlo" panose="020B0609030804020204" pitchFamily="49" charset="0"/>
              </a:rPr>
              <a:t> {</a:t>
            </a:r>
          </a:p>
          <a:p>
            <a:r>
              <a:rPr lang="en-US" dirty="0">
                <a:solidFill>
                  <a:srgbClr val="9CDCFE"/>
                </a:solidFill>
                <a:latin typeface="Menlo" panose="020B0609030804020204" pitchFamily="49" charset="0"/>
              </a:rPr>
              <a:t>	</a:t>
            </a:r>
            <a:r>
              <a:rPr lang="en-US" dirty="0" err="1">
                <a:solidFill>
                  <a:srgbClr val="9CDCFE"/>
                </a:solidFill>
                <a:latin typeface="Menlo" panose="020B0609030804020204" pitchFamily="49" charset="0"/>
              </a:rPr>
              <a:t>event</a:t>
            </a:r>
            <a:r>
              <a:rPr lang="en-US" dirty="0" err="1">
                <a:solidFill>
                  <a:srgbClr val="D4D4D4"/>
                </a:solidFill>
                <a:latin typeface="Menlo" panose="020B0609030804020204" pitchFamily="49" charset="0"/>
              </a:rPr>
              <a:t>.</a:t>
            </a:r>
            <a:r>
              <a:rPr lang="en-US" dirty="0" err="1">
                <a:solidFill>
                  <a:srgbClr val="DCDCAA"/>
                </a:solidFill>
                <a:latin typeface="Menlo" panose="020B0609030804020204" pitchFamily="49" charset="0"/>
              </a:rPr>
              <a:t>respondWith</a:t>
            </a:r>
            <a:r>
              <a:rPr lang="en-US" dirty="0">
                <a:solidFill>
                  <a:srgbClr val="D4D4D4"/>
                </a:solidFill>
                <a:latin typeface="Menlo" panose="020B0609030804020204" pitchFamily="49" charset="0"/>
              </a:rPr>
              <a:t>(</a:t>
            </a:r>
          </a:p>
          <a:p>
            <a:r>
              <a:rPr lang="en-US" dirty="0">
                <a:solidFill>
                  <a:srgbClr val="9CDCFE"/>
                </a:solidFill>
                <a:latin typeface="Menlo" panose="020B0609030804020204" pitchFamily="49" charset="0"/>
              </a:rPr>
              <a:t>		</a:t>
            </a:r>
            <a:r>
              <a:rPr lang="en-US" dirty="0" err="1">
                <a:solidFill>
                  <a:srgbClr val="9CDCFE"/>
                </a:solidFill>
                <a:latin typeface="Menlo" panose="020B0609030804020204" pitchFamily="49" charset="0"/>
              </a:rPr>
              <a:t>caches</a:t>
            </a:r>
            <a:r>
              <a:rPr lang="en-US" dirty="0" err="1">
                <a:solidFill>
                  <a:srgbClr val="D4D4D4"/>
                </a:solidFill>
                <a:latin typeface="Menlo" panose="020B0609030804020204" pitchFamily="49" charset="0"/>
              </a:rPr>
              <a:t>.</a:t>
            </a:r>
            <a:r>
              <a:rPr lang="en-US" dirty="0" err="1">
                <a:solidFill>
                  <a:srgbClr val="DCDCAA"/>
                </a:solidFill>
                <a:latin typeface="Menlo" panose="020B0609030804020204" pitchFamily="49" charset="0"/>
              </a:rPr>
              <a:t>match</a:t>
            </a:r>
            <a:r>
              <a:rPr lang="en-US" dirty="0">
                <a:solidFill>
                  <a:srgbClr val="D4D4D4"/>
                </a:solidFill>
                <a:latin typeface="Menlo" panose="020B0609030804020204" pitchFamily="49" charset="0"/>
              </a:rPr>
              <a:t>(</a:t>
            </a:r>
            <a:r>
              <a:rPr lang="en-US" dirty="0" err="1">
                <a:solidFill>
                  <a:srgbClr val="9CDCFE"/>
                </a:solidFill>
                <a:latin typeface="Menlo" panose="020B0609030804020204" pitchFamily="49" charset="0"/>
              </a:rPr>
              <a:t>event</a:t>
            </a:r>
            <a:r>
              <a:rPr lang="en-US" dirty="0" err="1">
                <a:solidFill>
                  <a:srgbClr val="D4D4D4"/>
                </a:solidFill>
                <a:latin typeface="Menlo" panose="020B0609030804020204" pitchFamily="49" charset="0"/>
              </a:rPr>
              <a:t>.</a:t>
            </a:r>
            <a:r>
              <a:rPr lang="en-US" dirty="0" err="1">
                <a:solidFill>
                  <a:srgbClr val="9CDCFE"/>
                </a:solidFill>
                <a:latin typeface="Menlo" panose="020B0609030804020204" pitchFamily="49" charset="0"/>
              </a:rPr>
              <a:t>request</a:t>
            </a:r>
            <a:r>
              <a:rPr lang="en-US" dirty="0">
                <a:solidFill>
                  <a:srgbClr val="D4D4D4"/>
                </a:solidFill>
                <a:latin typeface="Menlo" panose="020B0609030804020204" pitchFamily="49" charset="0"/>
              </a:rPr>
              <a:t>).</a:t>
            </a:r>
            <a:r>
              <a:rPr lang="en-US" dirty="0">
                <a:solidFill>
                  <a:srgbClr val="DCDCAA"/>
                </a:solidFill>
                <a:latin typeface="Menlo" panose="020B0609030804020204" pitchFamily="49" charset="0"/>
              </a:rPr>
              <a:t>then</a:t>
            </a:r>
            <a:r>
              <a:rPr lang="en-US" dirty="0">
                <a:solidFill>
                  <a:srgbClr val="D4D4D4"/>
                </a:solidFill>
                <a:latin typeface="Menlo" panose="020B0609030804020204" pitchFamily="49" charset="0"/>
              </a:rPr>
              <a:t>((</a:t>
            </a:r>
            <a:r>
              <a:rPr lang="en-US" dirty="0">
                <a:solidFill>
                  <a:srgbClr val="9CDCFE"/>
                </a:solidFill>
                <a:latin typeface="Menlo" panose="020B0609030804020204" pitchFamily="49" charset="0"/>
              </a:rPr>
              <a:t>resp</a:t>
            </a:r>
            <a:r>
              <a:rPr lang="en-US" dirty="0">
                <a:solidFill>
                  <a:srgbClr val="D4D4D4"/>
                </a:solidFill>
                <a:latin typeface="Menlo" panose="020B0609030804020204" pitchFamily="49" charset="0"/>
              </a:rPr>
              <a:t>) </a:t>
            </a:r>
            <a:r>
              <a:rPr lang="en-US" dirty="0">
                <a:solidFill>
                  <a:srgbClr val="569CD6"/>
                </a:solidFill>
                <a:latin typeface="Menlo" panose="020B0609030804020204" pitchFamily="49" charset="0"/>
              </a:rPr>
              <a:t>=&gt;</a:t>
            </a:r>
            <a:r>
              <a:rPr lang="en-US" dirty="0">
                <a:solidFill>
                  <a:srgbClr val="D4D4D4"/>
                </a:solidFill>
                <a:latin typeface="Menlo" panose="020B0609030804020204" pitchFamily="49" charset="0"/>
              </a:rPr>
              <a:t> {</a:t>
            </a:r>
          </a:p>
          <a:p>
            <a:r>
              <a:rPr lang="en-US" dirty="0">
                <a:solidFill>
                  <a:srgbClr val="C586C0"/>
                </a:solidFill>
                <a:latin typeface="Menlo" panose="020B0609030804020204" pitchFamily="49" charset="0"/>
              </a:rPr>
              <a:t>			return</a:t>
            </a:r>
            <a:r>
              <a:rPr lang="en-US" dirty="0">
                <a:solidFill>
                  <a:srgbClr val="D4D4D4"/>
                </a:solidFill>
                <a:latin typeface="Menlo" panose="020B0609030804020204" pitchFamily="49" charset="0"/>
              </a:rPr>
              <a:t> </a:t>
            </a:r>
            <a:r>
              <a:rPr lang="en-US" dirty="0">
                <a:solidFill>
                  <a:srgbClr val="9CDCFE"/>
                </a:solidFill>
                <a:latin typeface="Menlo" panose="020B0609030804020204" pitchFamily="49" charset="0"/>
              </a:rPr>
              <a:t>resp</a:t>
            </a:r>
            <a:r>
              <a:rPr lang="en-US" dirty="0">
                <a:solidFill>
                  <a:srgbClr val="D4D4D4"/>
                </a:solidFill>
                <a:latin typeface="Menlo" panose="020B0609030804020204" pitchFamily="49" charset="0"/>
              </a:rPr>
              <a:t> || </a:t>
            </a:r>
            <a:r>
              <a:rPr lang="en-US" dirty="0">
                <a:solidFill>
                  <a:srgbClr val="DCDCAA"/>
                </a:solidFill>
                <a:latin typeface="Menlo" panose="020B0609030804020204" pitchFamily="49" charset="0"/>
              </a:rPr>
              <a:t>fetch</a:t>
            </a:r>
            <a:r>
              <a:rPr lang="en-US" dirty="0">
                <a:solidFill>
                  <a:srgbClr val="D4D4D4"/>
                </a:solidFill>
                <a:latin typeface="Menlo" panose="020B0609030804020204" pitchFamily="49" charset="0"/>
              </a:rPr>
              <a:t>(</a:t>
            </a:r>
            <a:r>
              <a:rPr lang="en-US" dirty="0" err="1">
                <a:solidFill>
                  <a:srgbClr val="9CDCFE"/>
                </a:solidFill>
                <a:latin typeface="Menlo" panose="020B0609030804020204" pitchFamily="49" charset="0"/>
              </a:rPr>
              <a:t>event</a:t>
            </a:r>
            <a:r>
              <a:rPr lang="en-US" dirty="0" err="1">
                <a:solidFill>
                  <a:srgbClr val="D4D4D4"/>
                </a:solidFill>
                <a:latin typeface="Menlo" panose="020B0609030804020204" pitchFamily="49" charset="0"/>
              </a:rPr>
              <a:t>.</a:t>
            </a:r>
            <a:r>
              <a:rPr lang="en-US" dirty="0" err="1">
                <a:solidFill>
                  <a:srgbClr val="9CDCFE"/>
                </a:solidFill>
                <a:latin typeface="Menlo" panose="020B0609030804020204" pitchFamily="49" charset="0"/>
              </a:rPr>
              <a:t>request</a:t>
            </a:r>
            <a:r>
              <a:rPr lang="en-US" dirty="0">
                <a:solidFill>
                  <a:srgbClr val="D4D4D4"/>
                </a:solidFill>
                <a:latin typeface="Menlo" panose="020B0609030804020204" pitchFamily="49" charset="0"/>
              </a:rPr>
              <a:t>).</a:t>
            </a:r>
            <a:r>
              <a:rPr lang="en-US" dirty="0">
                <a:solidFill>
                  <a:srgbClr val="DCDCAA"/>
                </a:solidFill>
                <a:latin typeface="Menlo" panose="020B0609030804020204" pitchFamily="49" charset="0"/>
              </a:rPr>
              <a:t>then</a:t>
            </a:r>
            <a:r>
              <a:rPr lang="en-US" dirty="0">
                <a:solidFill>
                  <a:srgbClr val="D4D4D4"/>
                </a:solidFill>
                <a:latin typeface="Menlo" panose="020B0609030804020204" pitchFamily="49" charset="0"/>
              </a:rPr>
              <a:t>((</a:t>
            </a:r>
            <a:r>
              <a:rPr lang="en-US" dirty="0">
                <a:solidFill>
                  <a:srgbClr val="9CDCFE"/>
                </a:solidFill>
                <a:latin typeface="Menlo" panose="020B0609030804020204" pitchFamily="49" charset="0"/>
              </a:rPr>
              <a:t>response</a:t>
            </a:r>
            <a:r>
              <a:rPr lang="en-US" dirty="0">
                <a:solidFill>
                  <a:srgbClr val="D4D4D4"/>
                </a:solidFill>
                <a:latin typeface="Menlo" panose="020B0609030804020204" pitchFamily="49" charset="0"/>
              </a:rPr>
              <a:t>) </a:t>
            </a:r>
            <a:r>
              <a:rPr lang="en-US" dirty="0">
                <a:solidFill>
                  <a:srgbClr val="569CD6"/>
                </a:solidFill>
                <a:latin typeface="Menlo" panose="020B0609030804020204" pitchFamily="49" charset="0"/>
              </a:rPr>
              <a:t>=&gt;</a:t>
            </a:r>
            <a:r>
              <a:rPr lang="en-US" dirty="0">
                <a:solidFill>
                  <a:srgbClr val="D4D4D4"/>
                </a:solidFill>
                <a:latin typeface="Menlo" panose="020B0609030804020204" pitchFamily="49" charset="0"/>
              </a:rPr>
              <a:t> {</a:t>
            </a:r>
          </a:p>
          <a:p>
            <a:r>
              <a:rPr lang="en-US" dirty="0">
                <a:solidFill>
                  <a:srgbClr val="C586C0"/>
                </a:solidFill>
                <a:latin typeface="Menlo" panose="020B0609030804020204" pitchFamily="49" charset="0"/>
              </a:rPr>
              <a:t>				return</a:t>
            </a:r>
            <a:r>
              <a:rPr lang="en-US" dirty="0">
                <a:solidFill>
                  <a:srgbClr val="D4D4D4"/>
                </a:solidFill>
                <a:latin typeface="Menlo" panose="020B0609030804020204" pitchFamily="49" charset="0"/>
              </a:rPr>
              <a:t> </a:t>
            </a:r>
            <a:r>
              <a:rPr lang="en-US" dirty="0" err="1">
                <a:solidFill>
                  <a:srgbClr val="9CDCFE"/>
                </a:solidFill>
                <a:latin typeface="Menlo" panose="020B0609030804020204" pitchFamily="49" charset="0"/>
              </a:rPr>
              <a:t>caches</a:t>
            </a:r>
            <a:r>
              <a:rPr lang="en-US" dirty="0" err="1">
                <a:solidFill>
                  <a:srgbClr val="D4D4D4"/>
                </a:solidFill>
                <a:latin typeface="Menlo" panose="020B0609030804020204" pitchFamily="49" charset="0"/>
              </a:rPr>
              <a:t>.</a:t>
            </a:r>
            <a:r>
              <a:rPr lang="en-US" dirty="0" err="1">
                <a:solidFill>
                  <a:srgbClr val="DCDCAA"/>
                </a:solidFill>
                <a:latin typeface="Menlo" panose="020B0609030804020204" pitchFamily="49" charset="0"/>
              </a:rPr>
              <a:t>open</a:t>
            </a:r>
            <a:r>
              <a:rPr lang="en-US" dirty="0">
                <a:solidFill>
                  <a:srgbClr val="D4D4D4"/>
                </a:solidFill>
                <a:latin typeface="Menlo" panose="020B0609030804020204" pitchFamily="49" charset="0"/>
              </a:rPr>
              <a:t>(</a:t>
            </a:r>
            <a:r>
              <a:rPr lang="en-US" dirty="0">
                <a:solidFill>
                  <a:srgbClr val="9CDCFE"/>
                </a:solidFill>
                <a:latin typeface="Menlo" panose="020B0609030804020204" pitchFamily="49" charset="0"/>
              </a:rPr>
              <a:t>CACHE</a:t>
            </a:r>
            <a:r>
              <a:rPr lang="en-US" dirty="0">
                <a:solidFill>
                  <a:srgbClr val="D4D4D4"/>
                </a:solidFill>
                <a:latin typeface="Menlo" panose="020B0609030804020204" pitchFamily="49" charset="0"/>
              </a:rPr>
              <a:t>).</a:t>
            </a:r>
            <a:r>
              <a:rPr lang="en-US" dirty="0">
                <a:solidFill>
                  <a:srgbClr val="DCDCAA"/>
                </a:solidFill>
                <a:latin typeface="Menlo" panose="020B0609030804020204" pitchFamily="49" charset="0"/>
              </a:rPr>
              <a:t>then</a:t>
            </a:r>
            <a:r>
              <a:rPr lang="en-US" dirty="0">
                <a:solidFill>
                  <a:srgbClr val="D4D4D4"/>
                </a:solidFill>
                <a:latin typeface="Menlo" panose="020B0609030804020204" pitchFamily="49" charset="0"/>
              </a:rPr>
              <a:t>((</a:t>
            </a:r>
            <a:r>
              <a:rPr lang="en-US" dirty="0">
                <a:solidFill>
                  <a:srgbClr val="9CDCFE"/>
                </a:solidFill>
                <a:latin typeface="Menlo" panose="020B0609030804020204" pitchFamily="49" charset="0"/>
              </a:rPr>
              <a:t>cache</a:t>
            </a:r>
            <a:r>
              <a:rPr lang="en-US" dirty="0">
                <a:solidFill>
                  <a:srgbClr val="D4D4D4"/>
                </a:solidFill>
                <a:latin typeface="Menlo" panose="020B0609030804020204" pitchFamily="49" charset="0"/>
              </a:rPr>
              <a:t>) </a:t>
            </a:r>
            <a:r>
              <a:rPr lang="en-US" dirty="0">
                <a:solidFill>
                  <a:srgbClr val="569CD6"/>
                </a:solidFill>
                <a:latin typeface="Menlo" panose="020B0609030804020204" pitchFamily="49" charset="0"/>
              </a:rPr>
              <a:t>=&gt;</a:t>
            </a:r>
            <a:r>
              <a:rPr lang="en-US" dirty="0">
                <a:solidFill>
                  <a:srgbClr val="D4D4D4"/>
                </a:solidFill>
                <a:latin typeface="Menlo" panose="020B0609030804020204" pitchFamily="49" charset="0"/>
              </a:rPr>
              <a:t> {</a:t>
            </a:r>
          </a:p>
          <a:p>
            <a:r>
              <a:rPr lang="en-US" dirty="0">
                <a:solidFill>
                  <a:srgbClr val="9CDCFE"/>
                </a:solidFill>
                <a:latin typeface="Menlo" panose="020B0609030804020204" pitchFamily="49" charset="0"/>
              </a:rPr>
              <a:t>					</a:t>
            </a:r>
            <a:r>
              <a:rPr lang="en-US" dirty="0" err="1">
                <a:solidFill>
                  <a:srgbClr val="9CDCFE"/>
                </a:solidFill>
                <a:latin typeface="Menlo" panose="020B0609030804020204" pitchFamily="49" charset="0"/>
              </a:rPr>
              <a:t>cache</a:t>
            </a:r>
            <a:r>
              <a:rPr lang="en-US" dirty="0" err="1">
                <a:solidFill>
                  <a:srgbClr val="D4D4D4"/>
                </a:solidFill>
                <a:latin typeface="Menlo" panose="020B0609030804020204" pitchFamily="49" charset="0"/>
              </a:rPr>
              <a:t>.</a:t>
            </a:r>
            <a:r>
              <a:rPr lang="en-US" dirty="0" err="1">
                <a:solidFill>
                  <a:srgbClr val="DCDCAA"/>
                </a:solidFill>
                <a:latin typeface="Menlo" panose="020B0609030804020204" pitchFamily="49" charset="0"/>
              </a:rPr>
              <a:t>put</a:t>
            </a:r>
            <a:r>
              <a:rPr lang="en-US" dirty="0">
                <a:solidFill>
                  <a:srgbClr val="D4D4D4"/>
                </a:solidFill>
                <a:latin typeface="Menlo" panose="020B0609030804020204" pitchFamily="49" charset="0"/>
              </a:rPr>
              <a:t>(</a:t>
            </a:r>
            <a:r>
              <a:rPr lang="en-US" dirty="0" err="1">
                <a:solidFill>
                  <a:srgbClr val="9CDCFE"/>
                </a:solidFill>
                <a:latin typeface="Menlo" panose="020B0609030804020204" pitchFamily="49" charset="0"/>
              </a:rPr>
              <a:t>event</a:t>
            </a:r>
            <a:r>
              <a:rPr lang="en-US" dirty="0" err="1">
                <a:solidFill>
                  <a:srgbClr val="D4D4D4"/>
                </a:solidFill>
                <a:latin typeface="Menlo" panose="020B0609030804020204" pitchFamily="49" charset="0"/>
              </a:rPr>
              <a:t>.</a:t>
            </a:r>
            <a:r>
              <a:rPr lang="en-US" dirty="0" err="1">
                <a:solidFill>
                  <a:srgbClr val="9CDCFE"/>
                </a:solidFill>
                <a:latin typeface="Menlo" panose="020B0609030804020204" pitchFamily="49" charset="0"/>
              </a:rPr>
              <a:t>request</a:t>
            </a:r>
            <a:r>
              <a:rPr lang="en-US" dirty="0">
                <a:solidFill>
                  <a:srgbClr val="D4D4D4"/>
                </a:solidFill>
                <a:latin typeface="Menlo" panose="020B0609030804020204" pitchFamily="49" charset="0"/>
              </a:rPr>
              <a:t>, </a:t>
            </a:r>
            <a:r>
              <a:rPr lang="en-US" dirty="0" err="1">
                <a:solidFill>
                  <a:srgbClr val="9CDCFE"/>
                </a:solidFill>
                <a:latin typeface="Menlo" panose="020B0609030804020204" pitchFamily="49" charset="0"/>
              </a:rPr>
              <a:t>response</a:t>
            </a:r>
            <a:r>
              <a:rPr lang="en-US" dirty="0" err="1">
                <a:solidFill>
                  <a:srgbClr val="D4D4D4"/>
                </a:solidFill>
                <a:latin typeface="Menlo" panose="020B0609030804020204" pitchFamily="49" charset="0"/>
              </a:rPr>
              <a:t>.</a:t>
            </a:r>
            <a:r>
              <a:rPr lang="en-US" dirty="0" err="1">
                <a:solidFill>
                  <a:srgbClr val="DCDCAA"/>
                </a:solidFill>
                <a:latin typeface="Menlo" panose="020B0609030804020204" pitchFamily="49" charset="0"/>
              </a:rPr>
              <a:t>clone</a:t>
            </a:r>
            <a:r>
              <a:rPr lang="en-US" dirty="0">
                <a:solidFill>
                  <a:srgbClr val="D4D4D4"/>
                </a:solidFill>
                <a:latin typeface="Menlo" panose="020B0609030804020204" pitchFamily="49" charset="0"/>
              </a:rPr>
              <a:t>());</a:t>
            </a:r>
          </a:p>
          <a:p>
            <a:r>
              <a:rPr lang="en-US" dirty="0">
                <a:solidFill>
                  <a:srgbClr val="C586C0"/>
                </a:solidFill>
                <a:latin typeface="Menlo" panose="020B0609030804020204" pitchFamily="49" charset="0"/>
              </a:rPr>
              <a:t>					return</a:t>
            </a:r>
            <a:r>
              <a:rPr lang="en-US" dirty="0">
                <a:solidFill>
                  <a:srgbClr val="D4D4D4"/>
                </a:solidFill>
                <a:latin typeface="Menlo" panose="020B0609030804020204" pitchFamily="49" charset="0"/>
              </a:rPr>
              <a:t> </a:t>
            </a:r>
            <a:r>
              <a:rPr lang="en-US" dirty="0">
                <a:solidFill>
                  <a:srgbClr val="9CDCFE"/>
                </a:solidFill>
                <a:latin typeface="Menlo" panose="020B0609030804020204" pitchFamily="49" charset="0"/>
              </a:rPr>
              <a:t>response</a:t>
            </a:r>
            <a:r>
              <a:rPr lang="en-US" dirty="0">
                <a:solidFill>
                  <a:srgbClr val="D4D4D4"/>
                </a:solidFill>
                <a:latin typeface="Menlo" panose="020B0609030804020204" pitchFamily="49" charset="0"/>
              </a:rPr>
              <a:t>;</a:t>
            </a:r>
          </a:p>
          <a:p>
            <a:r>
              <a:rPr lang="en-US" dirty="0">
                <a:solidFill>
                  <a:srgbClr val="D4D4D4"/>
                </a:solidFill>
                <a:latin typeface="Menlo" panose="020B0609030804020204" pitchFamily="49" charset="0"/>
              </a:rPr>
              <a:t>				});</a:t>
            </a:r>
          </a:p>
          <a:p>
            <a:r>
              <a:rPr lang="en-US" dirty="0">
                <a:solidFill>
                  <a:srgbClr val="D4D4D4"/>
                </a:solidFill>
                <a:latin typeface="Menlo" panose="020B0609030804020204" pitchFamily="49" charset="0"/>
              </a:rPr>
              <a:t>			});</a:t>
            </a:r>
          </a:p>
          <a:p>
            <a:r>
              <a:rPr lang="en-US" dirty="0">
                <a:solidFill>
                  <a:srgbClr val="D4D4D4"/>
                </a:solidFill>
                <a:latin typeface="Menlo" panose="020B0609030804020204" pitchFamily="49" charset="0"/>
              </a:rPr>
              <a:t>		})</a:t>
            </a:r>
          </a:p>
          <a:p>
            <a:r>
              <a:rPr lang="en-US" dirty="0">
                <a:solidFill>
                  <a:srgbClr val="D4D4D4"/>
                </a:solidFill>
                <a:latin typeface="Menlo" panose="020B0609030804020204" pitchFamily="49" charset="0"/>
              </a:rPr>
              <a:t>	);</a:t>
            </a:r>
          </a:p>
          <a:p>
            <a:r>
              <a:rPr lang="en-US" dirty="0">
                <a:solidFill>
                  <a:srgbClr val="D4D4D4"/>
                </a:solidFill>
                <a:latin typeface="Menlo" panose="020B0609030804020204" pitchFamily="49" charset="0"/>
              </a:rPr>
              <a:t>});</a:t>
            </a:r>
          </a:p>
        </p:txBody>
      </p:sp>
    </p:spTree>
    <p:extLst>
      <p:ext uri="{BB962C8B-B14F-4D97-AF65-F5344CB8AC3E}">
        <p14:creationId xmlns:p14="http://schemas.microsoft.com/office/powerpoint/2010/main" val="759254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Lifecycle</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lstStyle/>
          <a:p>
            <a:r>
              <a:rPr lang="en-US" dirty="0"/>
              <a:t>Sync</a:t>
            </a:r>
          </a:p>
          <a:p>
            <a:r>
              <a:rPr lang="en-US" dirty="0"/>
              <a:t>Push</a:t>
            </a:r>
          </a:p>
          <a:p>
            <a:endParaRPr lang="en-US" dirty="0"/>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31</a:t>
            </a:fld>
            <a:endParaRPr lang="en-US" dirty="0"/>
          </a:p>
        </p:txBody>
      </p:sp>
    </p:spTree>
    <p:extLst>
      <p:ext uri="{BB962C8B-B14F-4D97-AF65-F5344CB8AC3E}">
        <p14:creationId xmlns:p14="http://schemas.microsoft.com/office/powerpoint/2010/main" val="253171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Design</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32</a:t>
            </a:fld>
            <a:endParaRPr lang="en-US" dirty="0"/>
          </a:p>
        </p:txBody>
      </p:sp>
    </p:spTree>
    <p:extLst>
      <p:ext uri="{BB962C8B-B14F-4D97-AF65-F5344CB8AC3E}">
        <p14:creationId xmlns:p14="http://schemas.microsoft.com/office/powerpoint/2010/main" val="3118851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33</a:t>
            </a:fld>
            <a:endParaRPr lang="en-US" dirty="0"/>
          </a:p>
        </p:txBody>
      </p:sp>
    </p:spTree>
    <p:extLst>
      <p:ext uri="{BB962C8B-B14F-4D97-AF65-F5344CB8AC3E}">
        <p14:creationId xmlns:p14="http://schemas.microsoft.com/office/powerpoint/2010/main" val="927014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34</a:t>
            </a:fld>
            <a:endParaRPr lang="en-US" dirty="0"/>
          </a:p>
        </p:txBody>
      </p:sp>
    </p:spTree>
    <p:extLst>
      <p:ext uri="{BB962C8B-B14F-4D97-AF65-F5344CB8AC3E}">
        <p14:creationId xmlns:p14="http://schemas.microsoft.com/office/powerpoint/2010/main" val="972342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Lifecycle</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lstStyle/>
          <a:p>
            <a:r>
              <a:rPr lang="en-US" dirty="0"/>
              <a:t>Sync</a:t>
            </a:r>
          </a:p>
          <a:p>
            <a:r>
              <a:rPr lang="en-US" dirty="0"/>
              <a:t>Push</a:t>
            </a:r>
          </a:p>
          <a:p>
            <a:endParaRPr lang="en-US" dirty="0"/>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35</a:t>
            </a:fld>
            <a:endParaRPr lang="en-US" dirty="0"/>
          </a:p>
        </p:txBody>
      </p:sp>
    </p:spTree>
    <p:extLst>
      <p:ext uri="{BB962C8B-B14F-4D97-AF65-F5344CB8AC3E}">
        <p14:creationId xmlns:p14="http://schemas.microsoft.com/office/powerpoint/2010/main" val="2235356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Design</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36</a:t>
            </a:fld>
            <a:endParaRPr lang="en-US" dirty="0"/>
          </a:p>
        </p:txBody>
      </p:sp>
    </p:spTree>
    <p:extLst>
      <p:ext uri="{BB962C8B-B14F-4D97-AF65-F5344CB8AC3E}">
        <p14:creationId xmlns:p14="http://schemas.microsoft.com/office/powerpoint/2010/main" val="2204977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37</a:t>
            </a:fld>
            <a:endParaRPr lang="en-US" dirty="0"/>
          </a:p>
        </p:txBody>
      </p:sp>
    </p:spTree>
    <p:extLst>
      <p:ext uri="{BB962C8B-B14F-4D97-AF65-F5344CB8AC3E}">
        <p14:creationId xmlns:p14="http://schemas.microsoft.com/office/powerpoint/2010/main" val="2198635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lstStyle/>
          <a:p>
            <a:r>
              <a:rPr lang="en-US"/>
              <a:t>The end!</a:t>
            </a:r>
            <a:endParaRPr lang="en-US" dirty="0"/>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38</a:t>
            </a:fld>
            <a:endParaRPr lang="en-US" dirty="0"/>
          </a:p>
        </p:txBody>
      </p:sp>
    </p:spTree>
    <p:extLst>
      <p:ext uri="{BB962C8B-B14F-4D97-AF65-F5344CB8AC3E}">
        <p14:creationId xmlns:p14="http://schemas.microsoft.com/office/powerpoint/2010/main" val="1726090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39</a:t>
            </a:fld>
            <a:endParaRPr lang="en-US" dirty="0"/>
          </a:p>
        </p:txBody>
      </p:sp>
    </p:spTree>
    <p:extLst>
      <p:ext uri="{BB962C8B-B14F-4D97-AF65-F5344CB8AC3E}">
        <p14:creationId xmlns:p14="http://schemas.microsoft.com/office/powerpoint/2010/main" val="904540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Manifest </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a:xfrm>
            <a:off x="1103312" y="2052918"/>
            <a:ext cx="5714583" cy="4195481"/>
          </a:xfrm>
        </p:spPr>
        <p:txBody>
          <a:bodyPr/>
          <a:lstStyle/>
          <a:p>
            <a:r>
              <a:rPr lang="en-US" dirty="0"/>
              <a:t>File should be named “</a:t>
            </a:r>
            <a:r>
              <a:rPr lang="en-US" dirty="0" err="1"/>
              <a:t>manifest.webmanifest</a:t>
            </a:r>
            <a:r>
              <a:rPr lang="en-US" dirty="0"/>
              <a:t>”</a:t>
            </a:r>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4</a:t>
            </a:fld>
            <a:endParaRPr lang="en-US" dirty="0"/>
          </a:p>
        </p:txBody>
      </p:sp>
      <p:sp>
        <p:nvSpPr>
          <p:cNvPr id="5" name="TextBox 4">
            <a:extLst>
              <a:ext uri="{FF2B5EF4-FFF2-40B4-BE49-F238E27FC236}">
                <a16:creationId xmlns:a16="http://schemas.microsoft.com/office/drawing/2014/main" id="{97E8E566-B3A4-1948-9CBB-6BEEDFA0D6B6}"/>
              </a:ext>
            </a:extLst>
          </p:cNvPr>
          <p:cNvSpPr txBox="1"/>
          <p:nvPr/>
        </p:nvSpPr>
        <p:spPr>
          <a:xfrm>
            <a:off x="6320590" y="2109537"/>
            <a:ext cx="5189621" cy="3693319"/>
          </a:xfrm>
          <a:prstGeom prst="rect">
            <a:avLst/>
          </a:prstGeom>
          <a:solidFill>
            <a:schemeClr val="bg1"/>
          </a:solidFill>
        </p:spPr>
        <p:txBody>
          <a:bodyPr wrap="square" rtlCol="0">
            <a:spAutoFit/>
          </a:bodyPr>
          <a:lstStyle/>
          <a:p>
            <a:r>
              <a:rPr lang="en-US" dirty="0"/>
              <a:t>{</a:t>
            </a:r>
          </a:p>
          <a:p>
            <a:r>
              <a:rPr lang="en-US" dirty="0"/>
              <a:t>  "name": "Hacker Web",</a:t>
            </a:r>
          </a:p>
          <a:p>
            <a:r>
              <a:rPr lang="en-US" dirty="0"/>
              <a:t>  "</a:t>
            </a:r>
            <a:r>
              <a:rPr lang="en-US" dirty="0" err="1"/>
              <a:t>short_name</a:t>
            </a:r>
            <a:r>
              <a:rPr lang="en-US" dirty="0"/>
              <a:t>": "</a:t>
            </a:r>
            <a:r>
              <a:rPr lang="en-US" dirty="0" err="1"/>
              <a:t>HackerWeb</a:t>
            </a:r>
            <a:r>
              <a:rPr lang="en-US" dirty="0"/>
              <a:t>",</a:t>
            </a:r>
          </a:p>
          <a:p>
            <a:r>
              <a:rPr lang="en-US" dirty="0"/>
              <a:t>  "</a:t>
            </a:r>
            <a:r>
              <a:rPr lang="en-US" dirty="0" err="1"/>
              <a:t>start_url</a:t>
            </a:r>
            <a:r>
              <a:rPr lang="en-US" dirty="0"/>
              <a:t>": ”/",</a:t>
            </a:r>
          </a:p>
          <a:p>
            <a:r>
              <a:rPr lang="en-US" dirty="0"/>
              <a:t>  "display": "standalone",</a:t>
            </a:r>
          </a:p>
          <a:p>
            <a:r>
              <a:rPr lang="en-US" dirty="0"/>
              <a:t>  "</a:t>
            </a:r>
            <a:r>
              <a:rPr lang="en-US" dirty="0" err="1"/>
              <a:t>background_color</a:t>
            </a:r>
            <a:r>
              <a:rPr lang="en-US" dirty="0"/>
              <a:t>": "#</a:t>
            </a:r>
            <a:r>
              <a:rPr lang="en-US" dirty="0" err="1"/>
              <a:t>fff</a:t>
            </a:r>
            <a:r>
              <a:rPr lang="en-US" dirty="0"/>
              <a:t>",</a:t>
            </a:r>
          </a:p>
          <a:p>
            <a:r>
              <a:rPr lang="en-US" dirty="0"/>
              <a:t>  "description": "A simple app.",</a:t>
            </a:r>
          </a:p>
          <a:p>
            <a:r>
              <a:rPr lang="en-US" dirty="0"/>
              <a:t>  "icons": [{</a:t>
            </a:r>
          </a:p>
          <a:p>
            <a:r>
              <a:rPr lang="en-US" dirty="0"/>
              <a:t>    "</a:t>
            </a:r>
            <a:r>
              <a:rPr lang="en-US" dirty="0" err="1"/>
              <a:t>src</a:t>
            </a:r>
            <a:r>
              <a:rPr lang="en-US" dirty="0"/>
              <a:t>": "images/touch/homescreen48.png",</a:t>
            </a:r>
          </a:p>
          <a:p>
            <a:r>
              <a:rPr lang="en-US" dirty="0"/>
              <a:t>    "sizes": "48x48",</a:t>
            </a:r>
          </a:p>
          <a:p>
            <a:r>
              <a:rPr lang="en-US" dirty="0"/>
              <a:t>    "type": "image/</a:t>
            </a:r>
            <a:r>
              <a:rPr lang="en-US" dirty="0" err="1"/>
              <a:t>png</a:t>
            </a:r>
            <a:r>
              <a:rPr lang="en-US" dirty="0"/>
              <a:t>"</a:t>
            </a:r>
          </a:p>
          <a:p>
            <a:r>
              <a:rPr lang="en-US" dirty="0"/>
              <a:t>  },……more icons….]</a:t>
            </a:r>
          </a:p>
          <a:p>
            <a:r>
              <a:rPr lang="en-US" dirty="0"/>
              <a:t>}</a:t>
            </a:r>
          </a:p>
        </p:txBody>
      </p:sp>
    </p:spTree>
    <p:extLst>
      <p:ext uri="{BB962C8B-B14F-4D97-AF65-F5344CB8AC3E}">
        <p14:creationId xmlns:p14="http://schemas.microsoft.com/office/powerpoint/2010/main" val="737327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Manifest</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normAutofit fontScale="85000" lnSpcReduction="10000"/>
          </a:bodyPr>
          <a:lstStyle/>
          <a:p>
            <a:r>
              <a:rPr lang="en-US" dirty="0"/>
              <a:t>Display: browser, minimal-</a:t>
            </a:r>
            <a:r>
              <a:rPr lang="en-US" dirty="0" err="1"/>
              <a:t>ui</a:t>
            </a:r>
            <a:r>
              <a:rPr lang="en-US" dirty="0"/>
              <a:t>, standalone, </a:t>
            </a:r>
            <a:r>
              <a:rPr lang="en-US" dirty="0" err="1"/>
              <a:t>fullscreen</a:t>
            </a:r>
            <a:endParaRPr lang="en-US" dirty="0"/>
          </a:p>
          <a:p>
            <a:r>
              <a:rPr lang="en-US" dirty="0"/>
              <a:t>Fullscreen</a:t>
            </a:r>
            <a:br>
              <a:rPr lang="en-US" dirty="0"/>
            </a:br>
            <a:r>
              <a:rPr lang="en-US" dirty="0"/>
              <a:t>All of the available display area is used and no user agent chrome is shown.</a:t>
            </a:r>
          </a:p>
          <a:p>
            <a:r>
              <a:rPr lang="en-US" dirty="0"/>
              <a:t>Standalone</a:t>
            </a:r>
            <a:br>
              <a:rPr lang="en-US" dirty="0"/>
            </a:br>
            <a:r>
              <a:rPr lang="en-US" dirty="0"/>
              <a:t>The application will look and feel like a standalone application. This can include the application having a different window, its own icon in the application launcher, etc. In this mode, the user agent will exclude UI elements for controlling navigation, but can include other UI elements such as a status bar.	</a:t>
            </a:r>
          </a:p>
          <a:p>
            <a:r>
              <a:rPr lang="en-US" dirty="0"/>
              <a:t>Minimal-</a:t>
            </a:r>
            <a:r>
              <a:rPr lang="en-US" dirty="0" err="1"/>
              <a:t>ui</a:t>
            </a:r>
            <a:br>
              <a:rPr lang="en-US" dirty="0"/>
            </a:br>
            <a:r>
              <a:rPr lang="en-US" dirty="0"/>
              <a:t>The application will look and feel like a standalone application, but will have a minimal set of UI elements for controlling navigation. The elements will vary by browser.</a:t>
            </a:r>
          </a:p>
          <a:p>
            <a:r>
              <a:rPr lang="en-US" dirty="0"/>
              <a:t>Browser</a:t>
            </a:r>
            <a:br>
              <a:rPr lang="en-US" dirty="0"/>
            </a:br>
            <a:r>
              <a:rPr lang="en-US" dirty="0"/>
              <a:t>The application opens in a conventional browser tab or new window, depending on the browser and platform. This is the default.</a:t>
            </a:r>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5</a:t>
            </a:fld>
            <a:endParaRPr lang="en-US" dirty="0"/>
          </a:p>
        </p:txBody>
      </p:sp>
    </p:spTree>
    <p:extLst>
      <p:ext uri="{BB962C8B-B14F-4D97-AF65-F5344CB8AC3E}">
        <p14:creationId xmlns:p14="http://schemas.microsoft.com/office/powerpoint/2010/main" val="2348641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Manifest</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lstStyle/>
          <a:p>
            <a:r>
              <a:rPr lang="en-US" dirty="0"/>
              <a:t>Icons</a:t>
            </a:r>
          </a:p>
          <a:p>
            <a:r>
              <a:rPr lang="en-US" dirty="0"/>
              <a:t>Specifies an array of objects representing image files that can serve as application icons for different contexts. For example, they can be used to represent the web application amongst a list of other applications, or to integrate the web application with an OS's task switcher and/or system preferences. Splash screen on launch.</a:t>
            </a:r>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6</a:t>
            </a:fld>
            <a:endParaRPr lang="en-US" dirty="0"/>
          </a:p>
        </p:txBody>
      </p:sp>
    </p:spTree>
    <p:extLst>
      <p:ext uri="{BB962C8B-B14F-4D97-AF65-F5344CB8AC3E}">
        <p14:creationId xmlns:p14="http://schemas.microsoft.com/office/powerpoint/2010/main" val="2339928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Manifest</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lstStyle/>
          <a:p>
            <a:r>
              <a:rPr lang="en-US" dirty="0"/>
              <a:t>Orientation</a:t>
            </a:r>
          </a:p>
          <a:p>
            <a:r>
              <a:rPr lang="en-US" dirty="0"/>
              <a:t>any</a:t>
            </a:r>
          </a:p>
          <a:p>
            <a:r>
              <a:rPr lang="en-US" dirty="0"/>
              <a:t>natural</a:t>
            </a:r>
          </a:p>
          <a:p>
            <a:r>
              <a:rPr lang="en-US" dirty="0"/>
              <a:t>landscape</a:t>
            </a:r>
          </a:p>
          <a:p>
            <a:r>
              <a:rPr lang="en-US" dirty="0"/>
              <a:t>landscape-primary</a:t>
            </a:r>
          </a:p>
          <a:p>
            <a:r>
              <a:rPr lang="en-US" dirty="0"/>
              <a:t>landscape-secondary</a:t>
            </a:r>
          </a:p>
          <a:p>
            <a:r>
              <a:rPr lang="en-US" dirty="0"/>
              <a:t>portrait</a:t>
            </a:r>
          </a:p>
          <a:p>
            <a:r>
              <a:rPr lang="en-US" dirty="0"/>
              <a:t>portrait-primary</a:t>
            </a:r>
          </a:p>
          <a:p>
            <a:r>
              <a:rPr lang="en-US" dirty="0"/>
              <a:t>portrait-secondary</a:t>
            </a:r>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3683037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Manifest</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normAutofit lnSpcReduction="10000"/>
          </a:bodyPr>
          <a:lstStyle/>
          <a:p>
            <a:r>
              <a:rPr lang="en-US" dirty="0" err="1"/>
              <a:t>background_color</a:t>
            </a:r>
            <a:r>
              <a:rPr lang="en-US" dirty="0"/>
              <a:t>, </a:t>
            </a:r>
            <a:r>
              <a:rPr lang="en-US" dirty="0" err="1"/>
              <a:t>theme_color</a:t>
            </a:r>
            <a:endParaRPr lang="en-US" dirty="0"/>
          </a:p>
          <a:p>
            <a:endParaRPr lang="en-US" dirty="0"/>
          </a:p>
          <a:p>
            <a:r>
              <a:rPr lang="en-US" dirty="0"/>
              <a:t>The </a:t>
            </a:r>
            <a:r>
              <a:rPr lang="en-US" dirty="0" err="1"/>
              <a:t>background_color</a:t>
            </a:r>
            <a:r>
              <a:rPr lang="en-US" dirty="0"/>
              <a:t> member defines a placeholder background color for the application page to display before its stylesheet is loaded. This value is used by the user agent to draw the background color of a shortcut when the manifest is available before the stylesheet has loaded.</a:t>
            </a:r>
          </a:p>
          <a:p>
            <a:endParaRPr lang="en-US" dirty="0"/>
          </a:p>
          <a:p>
            <a:r>
              <a:rPr lang="en-US" dirty="0"/>
              <a:t>The </a:t>
            </a:r>
            <a:r>
              <a:rPr lang="en-US" dirty="0" err="1"/>
              <a:t>theme_color</a:t>
            </a:r>
            <a:r>
              <a:rPr lang="en-US" dirty="0"/>
              <a:t> member is a string that defines the default theme color for the application. This sometimes affects how the OS displays the site (e.g., on Android's task switcher, the theme color surrounds the site).</a:t>
            </a:r>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8</a:t>
            </a:fld>
            <a:endParaRPr lang="en-US" dirty="0"/>
          </a:p>
        </p:txBody>
      </p:sp>
    </p:spTree>
    <p:extLst>
      <p:ext uri="{BB962C8B-B14F-4D97-AF65-F5344CB8AC3E}">
        <p14:creationId xmlns:p14="http://schemas.microsoft.com/office/powerpoint/2010/main" val="502098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8A6C4-8625-9D44-965B-ACD0DA2FAD84}"/>
              </a:ext>
            </a:extLst>
          </p:cNvPr>
          <p:cNvSpPr>
            <a:spLocks noGrp="1"/>
          </p:cNvSpPr>
          <p:nvPr>
            <p:ph type="title"/>
          </p:nvPr>
        </p:nvSpPr>
        <p:spPr/>
        <p:txBody>
          <a:bodyPr/>
          <a:lstStyle/>
          <a:p>
            <a:r>
              <a:rPr lang="en-US" dirty="0"/>
              <a:t>PWA - Manifest</a:t>
            </a:r>
          </a:p>
        </p:txBody>
      </p:sp>
      <p:sp>
        <p:nvSpPr>
          <p:cNvPr id="3" name="Content Placeholder 2">
            <a:extLst>
              <a:ext uri="{FF2B5EF4-FFF2-40B4-BE49-F238E27FC236}">
                <a16:creationId xmlns:a16="http://schemas.microsoft.com/office/drawing/2014/main" id="{B8C6CC68-06CB-0B4D-97B4-B4A921F79313}"/>
              </a:ext>
            </a:extLst>
          </p:cNvPr>
          <p:cNvSpPr>
            <a:spLocks noGrp="1"/>
          </p:cNvSpPr>
          <p:nvPr>
            <p:ph idx="1"/>
          </p:nvPr>
        </p:nvSpPr>
        <p:spPr/>
        <p:txBody>
          <a:bodyPr/>
          <a:lstStyle/>
          <a:p>
            <a:r>
              <a:rPr lang="en-US" dirty="0"/>
              <a:t>Some parts are still experimental, iOS need some stuff in html headers also.</a:t>
            </a:r>
          </a:p>
        </p:txBody>
      </p:sp>
      <p:sp>
        <p:nvSpPr>
          <p:cNvPr id="4" name="Slide Number Placeholder 3">
            <a:extLst>
              <a:ext uri="{FF2B5EF4-FFF2-40B4-BE49-F238E27FC236}">
                <a16:creationId xmlns:a16="http://schemas.microsoft.com/office/drawing/2014/main" id="{4F82B551-3BE6-6246-9B88-2E4A08EA7975}"/>
              </a:ext>
            </a:extLst>
          </p:cNvPr>
          <p:cNvSpPr>
            <a:spLocks noGrp="1"/>
          </p:cNvSpPr>
          <p:nvPr>
            <p:ph type="sldNum" sz="quarter" idx="12"/>
          </p:nvPr>
        </p:nvSpPr>
        <p:spPr/>
        <p:txBody>
          <a:bodyPr/>
          <a:lstStyle/>
          <a:p>
            <a:fld id="{D57F1E4F-1CFF-5643-939E-02111984F565}" type="slidenum">
              <a:rPr lang="en-US" smtClean="0"/>
              <a:t>9</a:t>
            </a:fld>
            <a:endParaRPr lang="en-US" dirty="0"/>
          </a:p>
        </p:txBody>
      </p:sp>
      <p:sp>
        <p:nvSpPr>
          <p:cNvPr id="5" name="TextBox 4">
            <a:extLst>
              <a:ext uri="{FF2B5EF4-FFF2-40B4-BE49-F238E27FC236}">
                <a16:creationId xmlns:a16="http://schemas.microsoft.com/office/drawing/2014/main" id="{4CFB88CE-2F88-FC4A-8A76-E954AE1D5E69}"/>
              </a:ext>
            </a:extLst>
          </p:cNvPr>
          <p:cNvSpPr txBox="1"/>
          <p:nvPr/>
        </p:nvSpPr>
        <p:spPr>
          <a:xfrm>
            <a:off x="4026195" y="3688993"/>
            <a:ext cx="8165805" cy="923330"/>
          </a:xfrm>
          <a:prstGeom prst="rect">
            <a:avLst/>
          </a:prstGeom>
          <a:noFill/>
        </p:spPr>
        <p:txBody>
          <a:bodyPr wrap="square" rtlCol="0">
            <a:spAutoFit/>
          </a:bodyPr>
          <a:lstStyle/>
          <a:p>
            <a:r>
              <a:rPr lang="en-US" dirty="0"/>
              <a:t>&lt;link </a:t>
            </a:r>
            <a:r>
              <a:rPr lang="en-US" dirty="0" err="1"/>
              <a:t>rel</a:t>
            </a:r>
            <a:r>
              <a:rPr lang="en-US" dirty="0"/>
              <a:t>="icon" sizes="192x192" </a:t>
            </a:r>
            <a:r>
              <a:rPr lang="en-US" dirty="0" err="1"/>
              <a:t>href</a:t>
            </a:r>
            <a:r>
              <a:rPr lang="en-US" dirty="0"/>
              <a:t>="/</a:t>
            </a:r>
            <a:r>
              <a:rPr lang="en-US" dirty="0" err="1"/>
              <a:t>img</a:t>
            </a:r>
            <a:r>
              <a:rPr lang="en-US" dirty="0"/>
              <a:t>/icon-192x192.png"&gt;</a:t>
            </a:r>
          </a:p>
          <a:p>
            <a:r>
              <a:rPr lang="en-US" dirty="0"/>
              <a:t>&lt;link </a:t>
            </a:r>
            <a:r>
              <a:rPr lang="en-US" dirty="0" err="1"/>
              <a:t>rel</a:t>
            </a:r>
            <a:r>
              <a:rPr lang="en-US" dirty="0"/>
              <a:t>="apple-touch-icon" </a:t>
            </a:r>
            <a:r>
              <a:rPr lang="en-US" dirty="0" err="1"/>
              <a:t>href</a:t>
            </a:r>
            <a:r>
              <a:rPr lang="en-US" dirty="0"/>
              <a:t>="/</a:t>
            </a:r>
            <a:r>
              <a:rPr lang="en-US" dirty="0" err="1"/>
              <a:t>img</a:t>
            </a:r>
            <a:r>
              <a:rPr lang="en-US" dirty="0"/>
              <a:t>/icon-192x192.png"&gt;</a:t>
            </a:r>
          </a:p>
          <a:p>
            <a:r>
              <a:rPr lang="en-US" dirty="0"/>
              <a:t>&lt;link </a:t>
            </a:r>
            <a:r>
              <a:rPr lang="en-US" dirty="0" err="1"/>
              <a:t>href</a:t>
            </a:r>
            <a:r>
              <a:rPr lang="en-US" dirty="0"/>
              <a:t>="/</a:t>
            </a:r>
            <a:r>
              <a:rPr lang="en-US" dirty="0" err="1"/>
              <a:t>manifest.webmanifest</a:t>
            </a:r>
            <a:r>
              <a:rPr lang="en-US" dirty="0"/>
              <a:t>" </a:t>
            </a:r>
            <a:r>
              <a:rPr lang="en-US" dirty="0" err="1"/>
              <a:t>rel</a:t>
            </a:r>
            <a:r>
              <a:rPr lang="en-US" dirty="0"/>
              <a:t>="manifest" /&gt;</a:t>
            </a:r>
          </a:p>
        </p:txBody>
      </p:sp>
    </p:spTree>
    <p:extLst>
      <p:ext uri="{BB962C8B-B14F-4D97-AF65-F5344CB8AC3E}">
        <p14:creationId xmlns:p14="http://schemas.microsoft.com/office/powerpoint/2010/main" val="13971425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16755</TotalTime>
  <Words>1954</Words>
  <Application>Microsoft Macintosh PowerPoint</Application>
  <PresentationFormat>Widescreen</PresentationFormat>
  <Paragraphs>242</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Century Gothic</vt:lpstr>
      <vt:lpstr>Menlo</vt:lpstr>
      <vt:lpstr>Wingdings 3</vt:lpstr>
      <vt:lpstr>Ion</vt:lpstr>
      <vt:lpstr>Hybrid Mobile Applications - ICD0018</vt:lpstr>
      <vt:lpstr>Progressive Web Apps</vt:lpstr>
      <vt:lpstr>PWA</vt:lpstr>
      <vt:lpstr>PWA - Manifest </vt:lpstr>
      <vt:lpstr>PWA - Manifest</vt:lpstr>
      <vt:lpstr>PWA - Manifest</vt:lpstr>
      <vt:lpstr>PWA - Manifest</vt:lpstr>
      <vt:lpstr>PWA - Manifest</vt:lpstr>
      <vt:lpstr>PWA - Manifest</vt:lpstr>
      <vt:lpstr>PWA – Service Workers</vt:lpstr>
      <vt:lpstr>PWA – JS Promise</vt:lpstr>
      <vt:lpstr>PWA – JS Promise</vt:lpstr>
      <vt:lpstr>PWA – JS Promise</vt:lpstr>
      <vt:lpstr>PWA – JS Promises</vt:lpstr>
      <vt:lpstr>PWA – JS Promise</vt:lpstr>
      <vt:lpstr>PWA – JS Promise</vt:lpstr>
      <vt:lpstr>PWA – JS Promise</vt:lpstr>
      <vt:lpstr>PWA – JS Promise</vt:lpstr>
      <vt:lpstr>PWA – JS Promise</vt:lpstr>
      <vt:lpstr>PWA – JS Async</vt:lpstr>
      <vt:lpstr>PWA – JS Async</vt:lpstr>
      <vt:lpstr>Progressive Web Apps</vt:lpstr>
      <vt:lpstr>PWA - architecture</vt:lpstr>
      <vt:lpstr>PWA - Lifecycle</vt:lpstr>
      <vt:lpstr>PWA  - Lifecycle</vt:lpstr>
      <vt:lpstr>PWA – Lifecycle - register</vt:lpstr>
      <vt:lpstr>PWA - Lifecycle - install</vt:lpstr>
      <vt:lpstr>PWA – Lifecycle - Activate</vt:lpstr>
      <vt:lpstr>PWA - Lifecycle - Activate</vt:lpstr>
      <vt:lpstr>PWA – Lifecycle - Fetch</vt:lpstr>
      <vt:lpstr>PWA - Lifecycle</vt:lpstr>
      <vt:lpstr>PWA - Design</vt:lpstr>
      <vt:lpstr>PWA - </vt:lpstr>
      <vt:lpstr>PWA - </vt:lpstr>
      <vt:lpstr>PWA - Lifecycle</vt:lpstr>
      <vt:lpstr>PWA - Design</vt:lpstr>
      <vt:lpstr>PWA - </vt:lpstr>
      <vt:lpstr>PWA</vt:lpstr>
      <vt:lpstr>PWA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Software Development for Android - I397</dc:title>
  <dc:creator>andres käver</dc:creator>
  <cp:lastModifiedBy>Andres Käver</cp:lastModifiedBy>
  <cp:revision>241</cp:revision>
  <dcterms:created xsi:type="dcterms:W3CDTF">2015-10-15T12:35:18Z</dcterms:created>
  <dcterms:modified xsi:type="dcterms:W3CDTF">2019-11-22T11:52:18Z</dcterms:modified>
</cp:coreProperties>
</file>