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35" r:id="rId3"/>
    <p:sldId id="333" r:id="rId4"/>
    <p:sldId id="336" r:id="rId5"/>
    <p:sldId id="339" r:id="rId6"/>
    <p:sldId id="334" r:id="rId7"/>
    <p:sldId id="337" r:id="rId8"/>
    <p:sldId id="338" r:id="rId9"/>
    <p:sldId id="340" r:id="rId10"/>
    <p:sldId id="341" r:id="rId11"/>
    <p:sldId id="343" r:id="rId12"/>
    <p:sldId id="34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28.11.19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0.0.2.2:xxx" TargetMode="External"/><Relationship Id="rId2" Type="http://schemas.openxmlformats.org/officeDocument/2006/relationships/hyperlink" Target="http://localhost:xx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ges.github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Mobile Applications - ICD0018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2019-2020, Fall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HybridMobile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E461-02BF-0D41-9CC9-3F0A63FD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SW –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493C0-C361-F44C-84FB-EFA85240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3957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Return from cache, if not found – fetch, store to cache, return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48CDB-BFE7-1244-993B-8F0D8911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4506A-3C6F-2445-9ABE-B7458A5AA8EE}"/>
              </a:ext>
            </a:extLst>
          </p:cNvPr>
          <p:cNvSpPr txBox="1"/>
          <p:nvPr/>
        </p:nvSpPr>
        <p:spPr>
          <a:xfrm>
            <a:off x="2237874" y="2456795"/>
            <a:ext cx="9954126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self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addEventListener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'fetch'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((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: 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FetchEvent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): 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'Starting fetch callback for'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request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respondWith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caches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open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CACHE_KEY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).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then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async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function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cache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{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cachedResponse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match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request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{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ignoreSearch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true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});</a:t>
            </a:r>
          </a:p>
          <a:p>
            <a:r>
              <a:rPr lang="en-US" sz="1400" dirty="0">
                <a:solidFill>
                  <a:srgbClr val="6A9955"/>
                </a:solidFill>
                <a:latin typeface="Menlo" panose="020B0609030804020204" pitchFamily="49" charset="0"/>
              </a:rPr>
              <a:t>			// Return from </a:t>
            </a:r>
            <a:r>
              <a:rPr lang="en-US" sz="1400" dirty="0" err="1">
                <a:solidFill>
                  <a:srgbClr val="6A9955"/>
                </a:solidFill>
                <a:latin typeface="Menlo" panose="020B0609030804020204" pitchFamily="49" charset="0"/>
              </a:rPr>
              <a:t>cahce</a:t>
            </a:r>
            <a:r>
              <a:rPr lang="en-US" sz="1400" dirty="0">
                <a:solidFill>
                  <a:srgbClr val="6A9955"/>
                </a:solidFill>
                <a:latin typeface="Menlo" panose="020B0609030804020204" pitchFamily="49" charset="0"/>
              </a:rPr>
              <a:t> if we found one.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			if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cachedResponse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		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'Cached 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repsonse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 for: 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request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url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				return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cachedResponse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	}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>
                <a:solidFill>
                  <a:srgbClr val="6A9955"/>
                </a:solidFill>
                <a:latin typeface="Menlo" panose="020B0609030804020204" pitchFamily="49" charset="0"/>
              </a:rPr>
              <a:t>// If we didn't find a match in the cache, use the network.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			const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fetchResponse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fetch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request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'Network 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repsonse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 for: 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request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url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put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request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fetchResponse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clone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());</a:t>
            </a: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			return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fetchResponse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})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})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EventListener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4608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487C-A9CA-A64B-AF86-10575BC42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</a:t>
            </a:r>
            <a:r>
              <a:rPr lang="en-US" dirty="0" err="1"/>
              <a:t>WorkBox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A6C1-BEF8-2949-B45C-4B6A69B5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JavaScript Libraries for adding offline support to web apps</a:t>
            </a:r>
          </a:p>
          <a:p>
            <a:r>
              <a:rPr lang="en-US" dirty="0"/>
              <a:t>Manual</a:t>
            </a:r>
          </a:p>
          <a:p>
            <a:r>
              <a:rPr lang="en-US" dirty="0"/>
              <a:t>CLI - </a:t>
            </a:r>
            <a:r>
              <a:rPr lang="en-US" dirty="0" err="1"/>
              <a:t>npm</a:t>
            </a:r>
            <a:r>
              <a:rPr lang="en-US" dirty="0"/>
              <a:t> install workbox-cli –global</a:t>
            </a:r>
          </a:p>
          <a:p>
            <a:r>
              <a:rPr lang="en-US" dirty="0"/>
              <a:t>NPM - </a:t>
            </a:r>
            <a:r>
              <a:rPr lang="en-US" dirty="0" err="1"/>
              <a:t>npm</a:t>
            </a:r>
            <a:r>
              <a:rPr lang="en-US" dirty="0"/>
              <a:t> install workbox-build --save-dev</a:t>
            </a:r>
          </a:p>
          <a:p>
            <a:r>
              <a:rPr lang="en-US" dirty="0" err="1"/>
              <a:t>WebPack</a:t>
            </a:r>
            <a:r>
              <a:rPr lang="en-US" dirty="0"/>
              <a:t> - </a:t>
            </a:r>
            <a:r>
              <a:rPr lang="en-US" dirty="0" err="1"/>
              <a:t>npm</a:t>
            </a:r>
            <a:r>
              <a:rPr lang="en-US" dirty="0"/>
              <a:t> install workbox-webpack-plugin --save-dev</a:t>
            </a:r>
          </a:p>
          <a:p>
            <a:endParaRPr lang="en-US" dirty="0"/>
          </a:p>
          <a:p>
            <a:r>
              <a:rPr lang="en-US" dirty="0" err="1"/>
              <a:t>npm</a:t>
            </a:r>
            <a:r>
              <a:rPr lang="en-US" dirty="0"/>
              <a:t> install --save @types/workbox-</a:t>
            </a:r>
            <a:r>
              <a:rPr lang="en-US" dirty="0" err="1"/>
              <a:t>sw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037D9-B603-0245-9107-726D592A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8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084C-4E2D-114F-AC2D-0BAE073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0298-849C-6141-A5DB-F702E010B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VUE cli (</a:t>
            </a:r>
            <a:r>
              <a:rPr lang="en-US" dirty="0" err="1"/>
              <a:t>cli.vuejs.org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npm</a:t>
            </a:r>
            <a:r>
              <a:rPr lang="en-US" dirty="0"/>
              <a:t> install -g @</a:t>
            </a:r>
            <a:r>
              <a:rPr lang="en-US" dirty="0" err="1"/>
              <a:t>vue</a:t>
            </a:r>
            <a:r>
              <a:rPr lang="en-US" dirty="0"/>
              <a:t>/cli</a:t>
            </a:r>
          </a:p>
          <a:p>
            <a:r>
              <a:rPr lang="en-US" dirty="0"/>
              <a:t>Create new project with</a:t>
            </a:r>
            <a:br>
              <a:rPr lang="en-US" dirty="0"/>
            </a:br>
            <a:r>
              <a:rPr lang="en-US" dirty="0" err="1"/>
              <a:t>vue</a:t>
            </a:r>
            <a:r>
              <a:rPr lang="en-US" dirty="0"/>
              <a:t> create &lt;</a:t>
            </a:r>
            <a:r>
              <a:rPr lang="en-US" dirty="0" err="1"/>
              <a:t>projectname</a:t>
            </a:r>
            <a:r>
              <a:rPr lang="en-US" dirty="0"/>
              <a:t>&gt;</a:t>
            </a:r>
          </a:p>
          <a:p>
            <a:r>
              <a:rPr lang="en-US" dirty="0"/>
              <a:t>Select typescript and </a:t>
            </a:r>
            <a:r>
              <a:rPr lang="en-US" dirty="0" err="1"/>
              <a:t>pwa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1A34-A926-F047-ABAB-19B2B583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8A03-EA7F-7A4C-A9C0-CAF9541A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packages, TS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B1-DACC-1C45-868A-7F36E33F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TypeScript!</a:t>
            </a:r>
          </a:p>
          <a:p>
            <a:endParaRPr lang="en-US" dirty="0"/>
          </a:p>
          <a:p>
            <a:r>
              <a:rPr lang="en-US" dirty="0" err="1"/>
              <a:t>packages.json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1D777-1071-E04B-A48D-EE33932C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41680-66BA-B248-AE8A-5A61A2757701}"/>
              </a:ext>
            </a:extLst>
          </p:cNvPr>
          <p:cNvSpPr txBox="1"/>
          <p:nvPr/>
        </p:nvSpPr>
        <p:spPr>
          <a:xfrm>
            <a:off x="7898364" y="1048107"/>
            <a:ext cx="4293636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{</a:t>
            </a:r>
          </a:p>
          <a:p>
            <a:r>
              <a:rPr lang="en-US" sz="1600" dirty="0"/>
              <a:t>    "</a:t>
            </a:r>
            <a:r>
              <a:rPr lang="en-US" sz="1600" dirty="0" err="1"/>
              <a:t>compilerOptions</a:t>
            </a:r>
            <a:r>
              <a:rPr lang="en-US" sz="1600" dirty="0"/>
              <a:t>": {</a:t>
            </a:r>
          </a:p>
          <a:p>
            <a:r>
              <a:rPr lang="en-US" sz="1600" dirty="0"/>
              <a:t>        "module": "</a:t>
            </a:r>
            <a:r>
              <a:rPr lang="en-US" sz="1600" dirty="0" err="1"/>
              <a:t>esnext</a:t>
            </a:r>
            <a:r>
              <a:rPr lang="en-US" sz="1600" dirty="0"/>
              <a:t>",</a:t>
            </a:r>
          </a:p>
          <a:p>
            <a:r>
              <a:rPr lang="en-US" sz="1600" dirty="0"/>
              <a:t>        "target": "</a:t>
            </a:r>
            <a:r>
              <a:rPr lang="en-US" sz="1600" dirty="0" err="1"/>
              <a:t>esnext</a:t>
            </a:r>
            <a:r>
              <a:rPr lang="en-US" sz="1600" dirty="0"/>
              <a:t>",</a:t>
            </a:r>
          </a:p>
          <a:p>
            <a:r>
              <a:rPr lang="en-US" sz="1600" dirty="0"/>
              <a:t>        "</a:t>
            </a:r>
            <a:r>
              <a:rPr lang="en-US" sz="1600" dirty="0" err="1"/>
              <a:t>noImplicitAny</a:t>
            </a:r>
            <a:r>
              <a:rPr lang="en-US" sz="1600" dirty="0"/>
              <a:t>": true,</a:t>
            </a:r>
          </a:p>
          <a:p>
            <a:r>
              <a:rPr lang="en-US" sz="1600" dirty="0"/>
              <a:t>        "</a:t>
            </a:r>
            <a:r>
              <a:rPr lang="en-US" sz="1600" dirty="0" err="1"/>
              <a:t>noImplicitThis</a:t>
            </a:r>
            <a:r>
              <a:rPr lang="en-US" sz="1600" dirty="0"/>
              <a:t>": true,</a:t>
            </a:r>
          </a:p>
          <a:p>
            <a:r>
              <a:rPr lang="en-US" sz="1600" dirty="0"/>
              <a:t>        "</a:t>
            </a:r>
            <a:r>
              <a:rPr lang="en-US" sz="1600" dirty="0" err="1"/>
              <a:t>sourceMap</a:t>
            </a:r>
            <a:r>
              <a:rPr lang="en-US" sz="1600" dirty="0"/>
              <a:t>": true,</a:t>
            </a:r>
          </a:p>
          <a:p>
            <a:r>
              <a:rPr lang="en-US" sz="1600" dirty="0"/>
              <a:t>        "strict": true,</a:t>
            </a:r>
          </a:p>
          <a:p>
            <a:r>
              <a:rPr lang="en-US" sz="1600" dirty="0"/>
              <a:t>        "</a:t>
            </a:r>
            <a:r>
              <a:rPr lang="en-US" sz="1600" dirty="0" err="1"/>
              <a:t>alwaysStrict</a:t>
            </a:r>
            <a:r>
              <a:rPr lang="en-US" sz="1600" dirty="0"/>
              <a:t>": true,</a:t>
            </a:r>
          </a:p>
          <a:p>
            <a:r>
              <a:rPr lang="en-US" sz="1600" dirty="0"/>
              <a:t>        "</a:t>
            </a:r>
            <a:r>
              <a:rPr lang="en-US" sz="1600" dirty="0" err="1"/>
              <a:t>noUnusedLocals</a:t>
            </a:r>
            <a:r>
              <a:rPr lang="en-US" sz="1600" dirty="0"/>
              <a:t>": true,</a:t>
            </a:r>
          </a:p>
          <a:p>
            <a:r>
              <a:rPr lang="en-US" sz="1600" dirty="0"/>
              <a:t>        "</a:t>
            </a:r>
            <a:r>
              <a:rPr lang="en-US" sz="1600" dirty="0" err="1"/>
              <a:t>noUnusedParameters</a:t>
            </a:r>
            <a:r>
              <a:rPr lang="en-US" sz="1600" dirty="0"/>
              <a:t>": false,</a:t>
            </a:r>
          </a:p>
          <a:p>
            <a:r>
              <a:rPr lang="en-US" sz="1600" dirty="0"/>
              <a:t>        "</a:t>
            </a:r>
            <a:r>
              <a:rPr lang="en-US" sz="1600" dirty="0" err="1"/>
              <a:t>experimentalDecorators</a:t>
            </a:r>
            <a:r>
              <a:rPr lang="en-US" sz="1600" dirty="0"/>
              <a:t>": true,</a:t>
            </a:r>
          </a:p>
          <a:p>
            <a:r>
              <a:rPr lang="en-US" sz="1600" dirty="0"/>
              <a:t>        "</a:t>
            </a:r>
            <a:r>
              <a:rPr lang="en-US" sz="1600" dirty="0" err="1"/>
              <a:t>removeComments</a:t>
            </a:r>
            <a:r>
              <a:rPr lang="en-US" sz="1600" dirty="0"/>
              <a:t>": true,</a:t>
            </a:r>
          </a:p>
          <a:p>
            <a:r>
              <a:rPr lang="en-US" sz="1600" dirty="0"/>
              <a:t>        "</a:t>
            </a:r>
            <a:r>
              <a:rPr lang="en-US" sz="1600" dirty="0" err="1"/>
              <a:t>esModuleInterop</a:t>
            </a:r>
            <a:r>
              <a:rPr lang="en-US" sz="1600" dirty="0"/>
              <a:t>": true,</a:t>
            </a:r>
          </a:p>
          <a:p>
            <a:r>
              <a:rPr lang="en-US" sz="1600" dirty="0"/>
              <a:t>        "types": [</a:t>
            </a:r>
          </a:p>
          <a:p>
            <a:r>
              <a:rPr lang="en-US" sz="1600" dirty="0"/>
              <a:t>            "node"</a:t>
            </a:r>
          </a:p>
          <a:p>
            <a:r>
              <a:rPr lang="en-US" sz="1600" dirty="0"/>
              <a:t>        ],</a:t>
            </a:r>
          </a:p>
          <a:p>
            <a:r>
              <a:rPr lang="en-US" sz="1600" dirty="0"/>
              <a:t>        "lib":[</a:t>
            </a:r>
          </a:p>
          <a:p>
            <a:r>
              <a:rPr lang="en-US" sz="1600" dirty="0"/>
              <a:t>            "</a:t>
            </a:r>
            <a:r>
              <a:rPr lang="en-US" sz="1600" dirty="0" err="1"/>
              <a:t>dom</a:t>
            </a:r>
            <a:r>
              <a:rPr lang="en-US" sz="1600" dirty="0"/>
              <a:t>",</a:t>
            </a:r>
          </a:p>
          <a:p>
            <a:r>
              <a:rPr lang="en-US" sz="1600" dirty="0"/>
              <a:t>            "</a:t>
            </a:r>
            <a:r>
              <a:rPr lang="en-US" sz="1600" dirty="0" err="1"/>
              <a:t>esnext</a:t>
            </a:r>
            <a:r>
              <a:rPr lang="en-US" sz="1600" dirty="0"/>
              <a:t>"</a:t>
            </a:r>
          </a:p>
          <a:p>
            <a:r>
              <a:rPr lang="en-US" sz="1600" dirty="0"/>
              <a:t>        ]</a:t>
            </a:r>
          </a:p>
          <a:p>
            <a:r>
              <a:rPr lang="en-US" sz="1600" dirty="0"/>
              <a:t>    }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E2D59-FED2-5E43-9FCB-3A0E2F5173AF}"/>
              </a:ext>
            </a:extLst>
          </p:cNvPr>
          <p:cNvSpPr txBox="1"/>
          <p:nvPr/>
        </p:nvSpPr>
        <p:spPr>
          <a:xfrm>
            <a:off x="344405" y="1803596"/>
            <a:ext cx="7252253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{</a:t>
            </a:r>
          </a:p>
          <a:p>
            <a:r>
              <a:rPr lang="en-US" sz="1600" dirty="0"/>
              <a:t>  "name": "</a:t>
            </a:r>
            <a:r>
              <a:rPr lang="en-US" sz="1600" dirty="0" err="1"/>
              <a:t>pwaapp</a:t>
            </a:r>
            <a:r>
              <a:rPr lang="en-US" sz="1600" dirty="0"/>
              <a:t>",</a:t>
            </a:r>
          </a:p>
          <a:p>
            <a:r>
              <a:rPr lang="en-US" sz="1600" dirty="0"/>
              <a:t>  "version": "1.0.0",</a:t>
            </a:r>
          </a:p>
          <a:p>
            <a:r>
              <a:rPr lang="en-US" sz="1600" dirty="0"/>
              <a:t>  "description": "PWA",</a:t>
            </a:r>
          </a:p>
          <a:p>
            <a:r>
              <a:rPr lang="en-US" sz="1600" dirty="0"/>
              <a:t>  "main": "</a:t>
            </a:r>
            <a:r>
              <a:rPr lang="en-US" sz="1600" dirty="0" err="1"/>
              <a:t>index.js</a:t>
            </a:r>
            <a:r>
              <a:rPr lang="en-US" sz="1600" dirty="0"/>
              <a:t>",</a:t>
            </a:r>
          </a:p>
          <a:p>
            <a:r>
              <a:rPr lang="en-US" sz="1600" dirty="0"/>
              <a:t>  "scripts": {</a:t>
            </a:r>
          </a:p>
          <a:p>
            <a:r>
              <a:rPr lang="en-US" sz="1600" dirty="0"/>
              <a:t>    "build": "webpack --mode production",</a:t>
            </a:r>
          </a:p>
          <a:p>
            <a:r>
              <a:rPr lang="en-US" sz="1600" dirty="0"/>
              <a:t>    "start": "webpack-dev-server --mode development --progress --color"</a:t>
            </a:r>
          </a:p>
          <a:p>
            <a:r>
              <a:rPr lang="en-US" sz="1600" dirty="0"/>
              <a:t>  },</a:t>
            </a:r>
          </a:p>
          <a:p>
            <a:r>
              <a:rPr lang="en-US" sz="1600" dirty="0"/>
              <a:t>  "author": "</a:t>
            </a:r>
            <a:r>
              <a:rPr lang="en-US" sz="1600" dirty="0" err="1"/>
              <a:t>akaver</a:t>
            </a:r>
            <a:r>
              <a:rPr lang="en-US" sz="1600" dirty="0"/>
              <a:t>",</a:t>
            </a:r>
          </a:p>
          <a:p>
            <a:r>
              <a:rPr lang="en-US" sz="1600" dirty="0"/>
              <a:t>  "license": "ISC",</a:t>
            </a:r>
          </a:p>
          <a:p>
            <a:r>
              <a:rPr lang="en-US" sz="1600" dirty="0"/>
              <a:t>  "</a:t>
            </a:r>
            <a:r>
              <a:rPr lang="en-US" sz="1600" dirty="0" err="1"/>
              <a:t>devDependencies</a:t>
            </a:r>
            <a:r>
              <a:rPr lang="en-US" sz="1600" dirty="0"/>
              <a:t>": {</a:t>
            </a:r>
          </a:p>
          <a:p>
            <a:r>
              <a:rPr lang="en-US" sz="1600" dirty="0"/>
              <a:t>    "</a:t>
            </a:r>
            <a:r>
              <a:rPr lang="en-US" sz="1600" dirty="0" err="1"/>
              <a:t>ts</a:t>
            </a:r>
            <a:r>
              <a:rPr lang="en-US" sz="1600" dirty="0"/>
              <a:t>-loader": "^6.2.1",</a:t>
            </a:r>
          </a:p>
          <a:p>
            <a:r>
              <a:rPr lang="en-US" sz="1600" dirty="0"/>
              <a:t>    "typescript": "^3.7.2",</a:t>
            </a:r>
          </a:p>
          <a:p>
            <a:r>
              <a:rPr lang="en-US" sz="1600" dirty="0"/>
              <a:t>    "webpack": "^4.41.2",</a:t>
            </a:r>
          </a:p>
          <a:p>
            <a:r>
              <a:rPr lang="en-US" sz="1600" dirty="0"/>
              <a:t>    "webpack-cli": "^3.3.10",</a:t>
            </a:r>
          </a:p>
          <a:p>
            <a:r>
              <a:rPr lang="en-US" sz="1600" dirty="0"/>
              <a:t>    "webpack-dev-server": "^3.9.0"</a:t>
            </a:r>
          </a:p>
          <a:p>
            <a:r>
              <a:rPr lang="en-US" sz="1600" dirty="0"/>
              <a:t>  }</a:t>
            </a:r>
          </a:p>
          <a:p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839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A6C4-8625-9D44-965B-ACD0DA2F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</a:t>
            </a:r>
            <a:r>
              <a:rPr lang="en-US" dirty="0" err="1"/>
              <a:t>WebPack</a:t>
            </a:r>
            <a:r>
              <a:rPr lang="en-US" dirty="0"/>
              <a:t>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6CC68-06CB-0B4D-97B4-B4A921F79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28769"/>
            <a:ext cx="2490121" cy="4195481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WebPack</a:t>
            </a:r>
            <a:r>
              <a:rPr lang="en-US" dirty="0"/>
              <a:t> with typescript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2B551-3BE6-6246-9B88-2E4A08EA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9C947-560A-D54D-BF68-E0DC62B38BFD}"/>
              </a:ext>
            </a:extLst>
          </p:cNvPr>
          <p:cNvSpPr txBox="1"/>
          <p:nvPr/>
        </p:nvSpPr>
        <p:spPr>
          <a:xfrm>
            <a:off x="3245460" y="1595021"/>
            <a:ext cx="894654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'use strict'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path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require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'path'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module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exports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{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entry: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main: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'./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src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index.ts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’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},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output: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filename: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'[name].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js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’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path: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path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resolve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__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dirname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dist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’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},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resolve: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extensions: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[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'.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ts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'.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tsx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'.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js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’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},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module: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rules: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[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	{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loader: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ts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-loader’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test:</a:t>
            </a:r>
            <a:r>
              <a:rPr lang="en-US" sz="1400" dirty="0">
                <a:solidFill>
                  <a:srgbClr val="D16969"/>
                </a:solidFill>
                <a:latin typeface="Menlo" panose="020B0609030804020204" pitchFamily="49" charset="0"/>
              </a:rPr>
              <a:t> /</a:t>
            </a:r>
            <a:r>
              <a:rPr lang="en-US" sz="1400" dirty="0">
                <a:solidFill>
                  <a:srgbClr val="D7BA7D"/>
                </a:solidFill>
                <a:latin typeface="Menlo" panose="020B0609030804020204" pitchFamily="49" charset="0"/>
              </a:rPr>
              <a:t>\.</a:t>
            </a:r>
            <a:r>
              <a:rPr lang="en-US" sz="1400" dirty="0" err="1">
                <a:solidFill>
                  <a:srgbClr val="D16969"/>
                </a:solidFill>
                <a:latin typeface="Menlo" panose="020B0609030804020204" pitchFamily="49" charset="0"/>
              </a:rPr>
              <a:t>tsx</a:t>
            </a:r>
            <a:r>
              <a:rPr lang="en-US" sz="1400" dirty="0">
                <a:solidFill>
                  <a:srgbClr val="D7BA7D"/>
                </a:solidFill>
                <a:latin typeface="Menlo" panose="020B0609030804020204" pitchFamily="49" charset="0"/>
              </a:rPr>
              <a:t>?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$</a:t>
            </a:r>
            <a:r>
              <a:rPr lang="en-US" sz="1400" dirty="0">
                <a:solidFill>
                  <a:srgbClr val="D16969"/>
                </a:solidFill>
                <a:latin typeface="Menlo" panose="020B0609030804020204" pitchFamily="49" charset="0"/>
              </a:rPr>
              <a:t>/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}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]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},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devServer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port: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B5CEA8"/>
                </a:solidFill>
                <a:latin typeface="Menlo" panose="020B0609030804020204" pitchFamily="49" charset="0"/>
              </a:rPr>
              <a:t>8500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compress: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true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contentBase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[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path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join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__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dirname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dist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),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path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join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__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dirname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wwwroot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’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]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}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045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2640-AEC4-BB47-8370-9E4705F6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Manifest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8FA9-DCD4-9148-BF48-D949E73E8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r>
              <a:rPr lang="en-US" dirty="0"/>
              <a:t>Scoped (from location to subdirectories)</a:t>
            </a:r>
          </a:p>
          <a:p>
            <a:r>
              <a:rPr lang="en-US" dirty="0"/>
              <a:t>Describes to the browser/phone that this web can be installed as app (</a:t>
            </a:r>
            <a:r>
              <a:rPr lang="en-US" dirty="0" err="1"/>
              <a:t>incons</a:t>
            </a:r>
            <a:r>
              <a:rPr lang="en-US" dirty="0"/>
              <a:t>, background/theme colors, display mode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Still experimental</a:t>
            </a:r>
          </a:p>
          <a:p>
            <a:r>
              <a:rPr lang="en-US" dirty="0"/>
              <a:t>Referenced in html header</a:t>
            </a:r>
          </a:p>
          <a:p>
            <a:r>
              <a:rPr lang="en-US" dirty="0"/>
              <a:t>Named “</a:t>
            </a:r>
            <a:r>
              <a:rPr lang="en-US" dirty="0" err="1"/>
              <a:t>manifest.webmanifest</a:t>
            </a:r>
            <a:r>
              <a:rPr lang="en-US" dirty="0"/>
              <a:t>” (json)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C4F-BAC2-2D4B-9B88-CC9F149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DC922-12A0-5D46-BEA0-6715C266CEDA}"/>
              </a:ext>
            </a:extLst>
          </p:cNvPr>
          <p:cNvSpPr txBox="1"/>
          <p:nvPr/>
        </p:nvSpPr>
        <p:spPr>
          <a:xfrm>
            <a:off x="7002379" y="3132125"/>
            <a:ext cx="5189621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"name": "Hacker Web",</a:t>
            </a:r>
          </a:p>
          <a:p>
            <a:r>
              <a:rPr lang="en-US" dirty="0"/>
              <a:t>  "</a:t>
            </a:r>
            <a:r>
              <a:rPr lang="en-US" dirty="0" err="1"/>
              <a:t>short_name</a:t>
            </a:r>
            <a:r>
              <a:rPr lang="en-US" dirty="0"/>
              <a:t>": "</a:t>
            </a:r>
            <a:r>
              <a:rPr lang="en-US" dirty="0" err="1"/>
              <a:t>HackerWeb</a:t>
            </a:r>
            <a:r>
              <a:rPr lang="en-US" dirty="0"/>
              <a:t>",</a:t>
            </a:r>
          </a:p>
          <a:p>
            <a:r>
              <a:rPr lang="en-US" dirty="0"/>
              <a:t>  "</a:t>
            </a:r>
            <a:r>
              <a:rPr lang="en-US" dirty="0" err="1"/>
              <a:t>start_url</a:t>
            </a:r>
            <a:r>
              <a:rPr lang="en-US" dirty="0"/>
              <a:t>": ”/",</a:t>
            </a:r>
          </a:p>
          <a:p>
            <a:r>
              <a:rPr lang="en-US" dirty="0"/>
              <a:t>  "display": "standalone",</a:t>
            </a:r>
          </a:p>
          <a:p>
            <a:r>
              <a:rPr lang="en-US" dirty="0"/>
              <a:t>  "</a:t>
            </a:r>
            <a:r>
              <a:rPr lang="en-US" dirty="0" err="1"/>
              <a:t>background_color</a:t>
            </a:r>
            <a:r>
              <a:rPr lang="en-US" dirty="0"/>
              <a:t>": "#</a:t>
            </a:r>
            <a:r>
              <a:rPr lang="en-US" dirty="0" err="1"/>
              <a:t>fff</a:t>
            </a:r>
            <a:r>
              <a:rPr lang="en-US" dirty="0"/>
              <a:t>",</a:t>
            </a:r>
          </a:p>
          <a:p>
            <a:r>
              <a:rPr lang="en-US" dirty="0"/>
              <a:t>  "description": "A simple app.",</a:t>
            </a:r>
          </a:p>
          <a:p>
            <a:r>
              <a:rPr lang="en-US" dirty="0"/>
              <a:t>  "icons": [{</a:t>
            </a:r>
          </a:p>
          <a:p>
            <a:r>
              <a:rPr lang="en-US" dirty="0"/>
              <a:t>    "</a:t>
            </a:r>
            <a:r>
              <a:rPr lang="en-US" dirty="0" err="1"/>
              <a:t>src</a:t>
            </a:r>
            <a:r>
              <a:rPr lang="en-US" dirty="0"/>
              <a:t>": "images/touch/homescreen48.png",</a:t>
            </a:r>
          </a:p>
          <a:p>
            <a:r>
              <a:rPr lang="en-US" dirty="0"/>
              <a:t>    "sizes": "48x48",</a:t>
            </a:r>
          </a:p>
          <a:p>
            <a:r>
              <a:rPr lang="en-US" dirty="0"/>
              <a:t>    "type": "image/</a:t>
            </a:r>
            <a:r>
              <a:rPr lang="en-US" dirty="0" err="1"/>
              <a:t>png</a:t>
            </a:r>
            <a:r>
              <a:rPr lang="en-US" dirty="0"/>
              <a:t>"</a:t>
            </a:r>
          </a:p>
          <a:p>
            <a:r>
              <a:rPr lang="en-US" dirty="0"/>
              <a:t>  },……more icons….]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C1B7B-E7C1-0B45-BC5A-77DF644A7992}"/>
              </a:ext>
            </a:extLst>
          </p:cNvPr>
          <p:cNvSpPr txBox="1"/>
          <p:nvPr/>
        </p:nvSpPr>
        <p:spPr>
          <a:xfrm>
            <a:off x="95879" y="5125399"/>
            <a:ext cx="8165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="icon" sizes="192x192"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img</a:t>
            </a:r>
            <a:r>
              <a:rPr lang="en-US" dirty="0"/>
              <a:t>/icon-192x192.png"&gt;</a:t>
            </a:r>
          </a:p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="apple-touch-icon"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img</a:t>
            </a:r>
            <a:r>
              <a:rPr lang="en-US" dirty="0"/>
              <a:t>/icon-192x192.png"&gt;</a:t>
            </a:r>
          </a:p>
          <a:p>
            <a:r>
              <a:rPr lang="en-US" dirty="0"/>
              <a:t>&lt;link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manifest.webmanifest</a:t>
            </a:r>
            <a:r>
              <a:rPr lang="en-US" dirty="0"/>
              <a:t>" </a:t>
            </a:r>
            <a:r>
              <a:rPr lang="en-US" dirty="0" err="1"/>
              <a:t>rel</a:t>
            </a:r>
            <a:r>
              <a:rPr lang="en-US" dirty="0"/>
              <a:t>="manifest" /&gt;</a:t>
            </a:r>
          </a:p>
        </p:txBody>
      </p:sp>
    </p:spTree>
    <p:extLst>
      <p:ext uri="{BB962C8B-B14F-4D97-AF65-F5344CB8AC3E}">
        <p14:creationId xmlns:p14="http://schemas.microsoft.com/office/powerpoint/2010/main" val="340070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5052-C023-CD4C-9DF7-5665FD24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FCF25-449B-FE45-A948-29216A07A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iOS simulator</a:t>
            </a:r>
          </a:p>
          <a:p>
            <a:pPr lvl="1"/>
            <a:r>
              <a:rPr lang="en-US" dirty="0"/>
              <a:t>Take simulator offline by switching off network from your mac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Android Emulator</a:t>
            </a:r>
          </a:p>
          <a:p>
            <a:pPr lvl="1"/>
            <a:r>
              <a:rPr lang="en-US" dirty="0"/>
              <a:t>You can access web served (</a:t>
            </a:r>
            <a:r>
              <a:rPr lang="en-US" dirty="0">
                <a:hlinkClick r:id="rId2"/>
              </a:rPr>
              <a:t>http://localhost:xxx</a:t>
            </a:r>
            <a:r>
              <a:rPr lang="en-US" dirty="0"/>
              <a:t>) from your local computer via special proxy in android: </a:t>
            </a:r>
            <a:r>
              <a:rPr lang="en-US" dirty="0">
                <a:hlinkClick r:id="rId3"/>
              </a:rPr>
              <a:t>http://10.0.2.2:xxx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You can test PWA functionality only over https – so you need to host your PWA somewhere over secure connection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 pages for example </a:t>
            </a:r>
            <a:r>
              <a:rPr lang="en-US" dirty="0">
                <a:hlinkClick r:id="rId4"/>
              </a:rPr>
              <a:t>https://pages.github.com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DB0D2-08FE-B944-B660-D16F5578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9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4E08-4064-EA45-AD73-FF214A03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Service 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7291-885A-5341-9F13-6097D48C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91" y="1670459"/>
            <a:ext cx="6088320" cy="4906804"/>
          </a:xfrm>
        </p:spPr>
        <p:txBody>
          <a:bodyPr>
            <a:normAutofit/>
          </a:bodyPr>
          <a:lstStyle/>
          <a:p>
            <a:r>
              <a:rPr lang="en-US" dirty="0"/>
              <a:t>JS, runs on separate thread (no access to DOM)</a:t>
            </a:r>
          </a:p>
          <a:p>
            <a:r>
              <a:rPr lang="en-US" dirty="0"/>
              <a:t>Keeps on running, even when browser/app is closed</a:t>
            </a:r>
          </a:p>
          <a:p>
            <a:r>
              <a:rPr lang="en-US" dirty="0"/>
              <a:t>Lifecycle and callbacks</a:t>
            </a:r>
          </a:p>
          <a:p>
            <a:r>
              <a:rPr lang="en-US" dirty="0"/>
              <a:t>New SW is installed, when JS code changes – but activated when all older app instances are closed!</a:t>
            </a:r>
          </a:p>
          <a:p>
            <a:r>
              <a:rPr lang="en-US" dirty="0"/>
              <a:t>Service Worker is loaded in startup page</a:t>
            </a:r>
          </a:p>
          <a:p>
            <a:r>
              <a:rPr lang="en-US" dirty="0"/>
              <a:t>Don’t include </a:t>
            </a:r>
            <a:r>
              <a:rPr lang="en-US" dirty="0" err="1"/>
              <a:t>sw.ts</a:t>
            </a:r>
            <a:r>
              <a:rPr lang="en-US" dirty="0"/>
              <a:t> in webpack, build it directly with </a:t>
            </a:r>
            <a:r>
              <a:rPr lang="en-US" dirty="0" err="1"/>
              <a:t>tsc</a:t>
            </a:r>
            <a:r>
              <a:rPr lang="en-US" dirty="0"/>
              <a:t> (avoids loader bloat).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4F2B0-E635-8944-A0DE-D246A43B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0391A-1D0A-3649-8A71-C44236C4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717" y="1670459"/>
            <a:ext cx="5316283" cy="518754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7696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CFE8-0D6C-1749-9137-479BB1F2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SW-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8F8A-6808-D24C-9B88-5A65ADF5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Loaded in startup page (</a:t>
            </a:r>
            <a:r>
              <a:rPr lang="en-US" dirty="0" err="1"/>
              <a:t>index.html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872B2-38DE-0F42-8CEA-B601B6C9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5E7A9-6981-1748-BB47-547967581BC8}"/>
              </a:ext>
            </a:extLst>
          </p:cNvPr>
          <p:cNvSpPr txBox="1"/>
          <p:nvPr/>
        </p:nvSpPr>
        <p:spPr>
          <a:xfrm>
            <a:off x="537411" y="2801975"/>
            <a:ext cx="1134176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script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if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serviceWorker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in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navigator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	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navigator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serviceWorker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register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'/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sw.js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’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	.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then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((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reg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 =&gt; 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"Service worker registered"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),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reg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	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cacth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((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err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 =&gt; 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error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"Service worker not registered!”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),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err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script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2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9E00-64F3-1440-ABE0-3EBFEB4D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SW -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BC181-4B12-4A4B-A274-553027D0C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Typescript based (</a:t>
            </a:r>
            <a:r>
              <a:rPr lang="en-US" dirty="0" err="1"/>
              <a:t>sw.ts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tsc</a:t>
            </a:r>
            <a:r>
              <a:rPr lang="en-US" dirty="0"/>
              <a:t> --watch  --p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</a:t>
            </a:r>
            <a:r>
              <a:rPr lang="en-US" dirty="0" err="1"/>
              <a:t>tsconfig.json</a:t>
            </a:r>
            <a:r>
              <a:rPr lang="en-US" dirty="0"/>
              <a:t> --</a:t>
            </a:r>
            <a:r>
              <a:rPr lang="en-US" dirty="0" err="1"/>
              <a:t>outDir</a:t>
            </a:r>
            <a:r>
              <a:rPr lang="en-US" dirty="0"/>
              <a:t> </a:t>
            </a:r>
            <a:r>
              <a:rPr lang="en-US" dirty="0" err="1"/>
              <a:t>wwwroot</a:t>
            </a:r>
            <a:endParaRPr lang="en-US" dirty="0"/>
          </a:p>
          <a:p>
            <a:r>
              <a:rPr lang="en-US" dirty="0"/>
              <a:t>Precache required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7C69B-9CDD-A54D-AE8D-43FEF158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FAD91-1D3B-6841-852D-598E73317F70}"/>
              </a:ext>
            </a:extLst>
          </p:cNvPr>
          <p:cNvSpPr txBox="1"/>
          <p:nvPr/>
        </p:nvSpPr>
        <p:spPr>
          <a:xfrm>
            <a:off x="0" y="3720192"/>
            <a:ext cx="429485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VERSION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"0.0.1"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CACHE_KEY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pwa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-v-'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VERSION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PRE_CACHE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[</a:t>
            </a:r>
          </a:p>
          <a:p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'.'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'/'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css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materialize.min.css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css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style.css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js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init.js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js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materialize.min.js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index.html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main.js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];</a:t>
            </a: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67341-E77D-CC40-8E55-1BCE7A8A626B}"/>
              </a:ext>
            </a:extLst>
          </p:cNvPr>
          <p:cNvSpPr txBox="1"/>
          <p:nvPr/>
        </p:nvSpPr>
        <p:spPr>
          <a:xfrm>
            <a:off x="5269831" y="3720193"/>
            <a:ext cx="6922169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self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addEventListener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'install'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((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: 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FetchEvent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'Service Worker v'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VERSION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 installed.’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waitUntil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caches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open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CACHE_KEY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).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then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function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cache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info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'PRE_CACHE loading started’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			return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addAll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PRE_CACHE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}).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then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(()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info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'PRE_CACHE loaded’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}).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catch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error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})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})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EventListener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195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60A1-96D5-4D40-87D3-D14910E4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SW - Activate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88519-A045-5248-8C4B-F28CBE3E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853248"/>
            <a:ext cx="8946541" cy="4195481"/>
          </a:xfrm>
        </p:spPr>
        <p:txBody>
          <a:bodyPr/>
          <a:lstStyle/>
          <a:p>
            <a:r>
              <a:rPr lang="en-US" dirty="0"/>
              <a:t>Clear old stuff from cache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FB834-9261-3242-96D5-89F70303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231DA-3EF1-6E4F-B25E-3091114B727E}"/>
              </a:ext>
            </a:extLst>
          </p:cNvPr>
          <p:cNvSpPr txBox="1"/>
          <p:nvPr/>
        </p:nvSpPr>
        <p:spPr>
          <a:xfrm>
            <a:off x="2788258" y="2670541"/>
            <a:ext cx="9403742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self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addEventListener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'activate'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((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: 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ExtendableEvent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'Service Worker v'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VERSION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 activated.’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400" dirty="0">
                <a:solidFill>
                  <a:srgbClr val="6A9955"/>
                </a:solidFill>
                <a:latin typeface="Menlo" panose="020B0609030804020204" pitchFamily="49" charset="0"/>
              </a:rPr>
              <a:t>	// clear cache of old stuff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event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waitUntil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caches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keys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().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then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((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cacheNames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	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Promise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all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		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cacheNames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map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			(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cacheName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						if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cacheName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!==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CACHE_KEY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					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info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'Removing outdated cache:'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cacheName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							return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caches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delete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cacheName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				}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			}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		)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	)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)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})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EventListener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152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17666</TotalTime>
  <Words>1544</Words>
  <Application>Microsoft Macintosh PowerPoint</Application>
  <PresentationFormat>Widescreen</PresentationFormat>
  <Paragraphs>214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Menlo</vt:lpstr>
      <vt:lpstr>Wingdings 3</vt:lpstr>
      <vt:lpstr>Ion</vt:lpstr>
      <vt:lpstr>Hybrid Mobile Applications - ICD0018</vt:lpstr>
      <vt:lpstr>PWA – packages, TS Config</vt:lpstr>
      <vt:lpstr>PWA – WebPack config</vt:lpstr>
      <vt:lpstr>PWA - Manifest</vt:lpstr>
      <vt:lpstr>PWA – Debugging</vt:lpstr>
      <vt:lpstr>PWA – Service Worker</vt:lpstr>
      <vt:lpstr>PWA – SW- register</vt:lpstr>
      <vt:lpstr>PWA – SW - install</vt:lpstr>
      <vt:lpstr>PWA – SW - Activate</vt:lpstr>
      <vt:lpstr>PWA – SW – Cache</vt:lpstr>
      <vt:lpstr>PWA - WorkBox</vt:lpstr>
      <vt:lpstr>PWA – Vue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255</cp:revision>
  <dcterms:created xsi:type="dcterms:W3CDTF">2015-10-15T12:35:18Z</dcterms:created>
  <dcterms:modified xsi:type="dcterms:W3CDTF">2019-11-29T11:11:49Z</dcterms:modified>
</cp:coreProperties>
</file>