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43" r:id="rId3"/>
    <p:sldId id="342" r:id="rId4"/>
    <p:sldId id="344" r:id="rId5"/>
    <p:sldId id="346" r:id="rId6"/>
    <p:sldId id="347" r:id="rId7"/>
    <p:sldId id="345" r:id="rId8"/>
    <p:sldId id="348" r:id="rId9"/>
    <p:sldId id="350" r:id="rId10"/>
    <p:sldId id="349" r:id="rId11"/>
    <p:sldId id="351" r:id="rId12"/>
    <p:sldId id="353" r:id="rId13"/>
    <p:sldId id="352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12.12.19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orun343/vue-property-decorat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Mobile Applications - ICD0018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2019-2020, Fall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HybridMobile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531F-E1DE-4848-987C-87110AD5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Vue props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14D9A-324E-8D45-B9B2-5D4FD0D3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0100B2-FC24-0B4B-B6FD-5DA7F11C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Sending data down to sub-component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Receiving data in subcomponent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14629-1A5B-CC41-811F-1A6ABAC3E464}"/>
              </a:ext>
            </a:extLst>
          </p:cNvPr>
          <p:cNvSpPr txBox="1"/>
          <p:nvPr/>
        </p:nvSpPr>
        <p:spPr>
          <a:xfrm>
            <a:off x="3359727" y="4860942"/>
            <a:ext cx="65712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default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HelloWorld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extends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Vue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	@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Prop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	private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msg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!: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A012D-B893-A74D-B17C-7F384D664393}"/>
              </a:ext>
            </a:extLst>
          </p:cNvPr>
          <p:cNvSpPr txBox="1"/>
          <p:nvPr/>
        </p:nvSpPr>
        <p:spPr>
          <a:xfrm>
            <a:off x="3359727" y="2658291"/>
            <a:ext cx="86452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template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	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div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"home"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		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HelloWorld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msg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"Welcome to Your 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Vue.js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 App"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/&gt;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6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38C5-0673-E04B-B4B5-9A55523C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class properties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46DF-EBB7-6847-8347-98C8BCD08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Declare your properties as regular class properties.</a:t>
            </a:r>
          </a:p>
          <a:p>
            <a:r>
              <a:rPr lang="en-US" dirty="0"/>
              <a:t>Declare methods as class methods. Don’t use =&gt; syntax when you need to reference ”this”.</a:t>
            </a:r>
            <a:br>
              <a:rPr lang="en-US" dirty="0"/>
            </a:br>
            <a:r>
              <a:rPr lang="en-US" dirty="0"/>
              <a:t>Arrow functions are bound to the parent context, and therefore this will not be the Vue instance (it will be Window instance)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B6D52-0667-1D43-8A38-F6EB9E2C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B6BC5-325B-F845-9AD4-F80228AA5A20}"/>
              </a:ext>
            </a:extLst>
          </p:cNvPr>
          <p:cNvSpPr txBox="1"/>
          <p:nvPr/>
        </p:nvSpPr>
        <p:spPr>
          <a:xfrm>
            <a:off x="6580909" y="4232563"/>
            <a:ext cx="5444836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@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Component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default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HelloWorld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extends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Vue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@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Prop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</a:t>
            </a:r>
          </a:p>
          <a:p>
            <a:pPr lvl="1"/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private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msg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!: 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lvl="1"/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private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alertMsg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: 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"Alert "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lvl="1"/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onClick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(): 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window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alert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alertMsg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msg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323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67FA-9F70-784A-9ECB-A33FB501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directives in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1460-8760-554F-B802-A7486DDD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Directives are using </a:t>
            </a:r>
            <a:r>
              <a:rPr lang="en-US" b="1" dirty="0"/>
              <a:t>v-</a:t>
            </a:r>
            <a:r>
              <a:rPr lang="en-US" dirty="0"/>
              <a:t> prefix. v-for, v-bind, v-on, v-if, etc.</a:t>
            </a:r>
          </a:p>
          <a:p>
            <a:r>
              <a:rPr lang="en-US" dirty="0"/>
              <a:t>Some directives take an argument, using colon</a:t>
            </a:r>
            <a:br>
              <a:rPr lang="en-US" dirty="0"/>
            </a:br>
            <a:r>
              <a:rPr lang="en-US" dirty="0" err="1"/>
              <a:t>v-on:click</a:t>
            </a:r>
            <a:r>
              <a:rPr lang="en-US" dirty="0"/>
              <a:t>=“</a:t>
            </a:r>
            <a:r>
              <a:rPr lang="en-US" dirty="0" err="1"/>
              <a:t>methodName</a:t>
            </a:r>
            <a:r>
              <a:rPr lang="en-US" dirty="0"/>
              <a:t>”</a:t>
            </a:r>
          </a:p>
          <a:p>
            <a:r>
              <a:rPr lang="en-US" dirty="0" err="1"/>
              <a:t>Shorthands</a:t>
            </a:r>
            <a:br>
              <a:rPr lang="en-US" dirty="0"/>
            </a:br>
            <a:r>
              <a:rPr lang="en-US" dirty="0"/>
              <a:t>v-bind  - &lt;a :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/>
              <a:t>url</a:t>
            </a:r>
            <a:r>
              <a:rPr lang="en-US" dirty="0"/>
              <a:t>"&gt; ... &lt;/a&gt;</a:t>
            </a:r>
            <a:br>
              <a:rPr lang="en-US" dirty="0"/>
            </a:br>
            <a:r>
              <a:rPr lang="en-US" dirty="0"/>
              <a:t>v-on - &lt;a @click="</a:t>
            </a:r>
            <a:r>
              <a:rPr lang="en-US" dirty="0" err="1"/>
              <a:t>doSomething</a:t>
            </a:r>
            <a:r>
              <a:rPr lang="en-US" dirty="0"/>
              <a:t>"&gt; ... &lt;/a&gt;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C5870-E7E5-544D-A806-580ED2C0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04D1-B4D4-5F4C-A871-B63782F8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Vue bindings in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84F1C-67FE-BB48-A4B6-70F6C7E8B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interpolation with {{</a:t>
            </a:r>
            <a:r>
              <a:rPr lang="en-US" dirty="0" err="1"/>
              <a:t>variableName</a:t>
            </a:r>
            <a:r>
              <a:rPr lang="en-US" dirty="0"/>
              <a:t>}}</a:t>
            </a:r>
            <a:br>
              <a:rPr lang="en-US" dirty="0"/>
            </a:br>
            <a:r>
              <a:rPr lang="en-US" dirty="0"/>
              <a:t>&lt;span&gt;Message: {{ msg }}&lt;/span&gt;</a:t>
            </a:r>
          </a:p>
          <a:p>
            <a:r>
              <a:rPr lang="en-US" dirty="0"/>
              <a:t>One-time interpolation with v-once</a:t>
            </a:r>
            <a:br>
              <a:rPr lang="en-US" dirty="0"/>
            </a:br>
            <a:r>
              <a:rPr lang="en-US" dirty="0"/>
              <a:t>&lt;span v-once&gt;This will never change: {{ msg }}&lt;/span&gt;</a:t>
            </a:r>
          </a:p>
          <a:p>
            <a:r>
              <a:rPr lang="en-US" dirty="0"/>
              <a:t>Raw-html binding with v-html=“</a:t>
            </a:r>
            <a:r>
              <a:rPr lang="en-US" dirty="0" err="1"/>
              <a:t>variableName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&lt;p&gt;Using v-html directive: &lt;span v-html="</a:t>
            </a:r>
            <a:r>
              <a:rPr lang="en-US" dirty="0" err="1"/>
              <a:t>rawHtml</a:t>
            </a:r>
            <a:r>
              <a:rPr lang="en-US" dirty="0"/>
              <a:t>"&gt;&lt;/span&gt;&lt;/p&gt;</a:t>
            </a:r>
          </a:p>
          <a:p>
            <a:r>
              <a:rPr lang="en-US" dirty="0"/>
              <a:t>Binding in html attributes with v-bind=“</a:t>
            </a:r>
            <a:r>
              <a:rPr lang="en-US" dirty="0" err="1"/>
              <a:t>variableName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&lt;div </a:t>
            </a:r>
            <a:r>
              <a:rPr lang="en-US" dirty="0" err="1"/>
              <a:t>v-bind:id</a:t>
            </a:r>
            <a:r>
              <a:rPr lang="en-US" dirty="0"/>
              <a:t>="</a:t>
            </a:r>
            <a:r>
              <a:rPr lang="en-US" dirty="0" err="1"/>
              <a:t>dynamicId</a:t>
            </a:r>
            <a:r>
              <a:rPr lang="en-US" dirty="0"/>
              <a:t>"&gt;&lt;/div&gt;</a:t>
            </a:r>
          </a:p>
          <a:p>
            <a:r>
              <a:rPr lang="en-US" dirty="0"/>
              <a:t>Vue supports JavaScript expressions inside all data bindings</a:t>
            </a:r>
            <a:br>
              <a:rPr lang="en-US" dirty="0"/>
            </a:br>
            <a:r>
              <a:rPr lang="en-US" dirty="0"/>
              <a:t>&lt;div </a:t>
            </a:r>
            <a:r>
              <a:rPr lang="en-US" dirty="0" err="1"/>
              <a:t>v-bind:id</a:t>
            </a:r>
            <a:r>
              <a:rPr lang="en-US" dirty="0"/>
              <a:t>=”`list-` + id"&gt;&lt;/div&gt;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82573-E17A-CA44-A232-54157F1E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2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C722-96DE-CF48-A7D5-7EFB0A84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Vue bindings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188C-378A-994C-91C6-584F6393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216343" cy="4195481"/>
          </a:xfrm>
        </p:spPr>
        <p:txBody>
          <a:bodyPr/>
          <a:lstStyle/>
          <a:p>
            <a:r>
              <a:rPr lang="en-US" dirty="0"/>
              <a:t>Conditional rendering – v-if, v-else, v-else-if</a:t>
            </a:r>
          </a:p>
          <a:p>
            <a:endParaRPr lang="en-US" dirty="0"/>
          </a:p>
          <a:p>
            <a:r>
              <a:rPr lang="en-US" dirty="0" err="1"/>
              <a:t>Hidding</a:t>
            </a:r>
            <a:r>
              <a:rPr lang="en-US" dirty="0"/>
              <a:t> element – v-show</a:t>
            </a:r>
            <a:br>
              <a:rPr lang="en-US" dirty="0"/>
            </a:br>
            <a:r>
              <a:rPr lang="en-US" dirty="0"/>
              <a:t>only toggles the display CSS property of the element.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FCA1-CA71-D24D-A104-FEA78EB4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9C309-B4D4-964B-9C1C-54AA71CA87E4}"/>
              </a:ext>
            </a:extLst>
          </p:cNvPr>
          <p:cNvSpPr txBox="1"/>
          <p:nvPr/>
        </p:nvSpPr>
        <p:spPr>
          <a:xfrm>
            <a:off x="8408089" y="2052918"/>
            <a:ext cx="3283527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&lt;div v-if=</a:t>
            </a:r>
            <a:r>
              <a:rPr lang="en-US" dirty="0">
                <a:solidFill>
                  <a:srgbClr val="42B983"/>
                </a:solidFill>
                <a:latin typeface="Roboto Mono"/>
              </a:rPr>
              <a:t>"type === 'A’”</a:t>
            </a:r>
            <a:r>
              <a:rPr lang="en-US" dirty="0">
                <a:solidFill>
                  <a:srgbClr val="2973B7"/>
                </a:solidFill>
                <a:latin typeface="Roboto Mono"/>
              </a:rPr>
              <a:t>&gt;</a:t>
            </a:r>
            <a:endParaRPr lang="en-US" dirty="0">
              <a:solidFill>
                <a:srgbClr val="525252"/>
              </a:solidFill>
              <a:latin typeface="Roboto Mono"/>
            </a:endParaRPr>
          </a:p>
          <a:p>
            <a:r>
              <a:rPr lang="en-US" dirty="0">
                <a:solidFill>
                  <a:srgbClr val="525252"/>
                </a:solidFill>
                <a:latin typeface="Roboto Mono"/>
              </a:rPr>
              <a:t>	A</a:t>
            </a:r>
          </a:p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&lt;/div&gt;</a:t>
            </a:r>
            <a:r>
              <a:rPr lang="en-US" dirty="0">
                <a:solidFill>
                  <a:srgbClr val="525252"/>
                </a:solidFill>
                <a:latin typeface="Roboto Mono"/>
              </a:rPr>
              <a:t> </a:t>
            </a:r>
          </a:p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&lt;div v-else-if=</a:t>
            </a:r>
            <a:r>
              <a:rPr lang="en-US" dirty="0">
                <a:solidFill>
                  <a:srgbClr val="42B983"/>
                </a:solidFill>
                <a:latin typeface="Roboto Mono"/>
              </a:rPr>
              <a:t>"type === 'B’”</a:t>
            </a:r>
            <a:r>
              <a:rPr lang="en-US" dirty="0">
                <a:solidFill>
                  <a:srgbClr val="2973B7"/>
                </a:solidFill>
                <a:latin typeface="Roboto Mono"/>
              </a:rPr>
              <a:t>&gt;</a:t>
            </a:r>
          </a:p>
          <a:p>
            <a:r>
              <a:rPr lang="en-US" dirty="0">
                <a:solidFill>
                  <a:srgbClr val="2973B7"/>
                </a:solidFill>
                <a:latin typeface="Roboto Mono"/>
              </a:rPr>
              <a:t>	</a:t>
            </a:r>
            <a:r>
              <a:rPr lang="en-US" dirty="0">
                <a:solidFill>
                  <a:srgbClr val="525252"/>
                </a:solidFill>
                <a:latin typeface="Roboto Mono"/>
              </a:rPr>
              <a:t>B</a:t>
            </a:r>
          </a:p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&lt;/div&gt;</a:t>
            </a:r>
            <a:r>
              <a:rPr lang="en-US" dirty="0">
                <a:solidFill>
                  <a:srgbClr val="525252"/>
                </a:solidFill>
                <a:latin typeface="Roboto Mono"/>
              </a:rPr>
              <a:t> </a:t>
            </a:r>
          </a:p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&lt;div v-else-if=</a:t>
            </a:r>
            <a:r>
              <a:rPr lang="en-US" dirty="0">
                <a:solidFill>
                  <a:srgbClr val="42B983"/>
                </a:solidFill>
                <a:latin typeface="Roboto Mono"/>
              </a:rPr>
              <a:t>"type === 'C’”</a:t>
            </a:r>
            <a:r>
              <a:rPr lang="en-US" dirty="0">
                <a:solidFill>
                  <a:srgbClr val="2973B7"/>
                </a:solidFill>
                <a:latin typeface="Roboto Mono"/>
              </a:rPr>
              <a:t>&gt;</a:t>
            </a:r>
            <a:r>
              <a:rPr lang="en-US" dirty="0">
                <a:solidFill>
                  <a:srgbClr val="525252"/>
                </a:solidFill>
                <a:latin typeface="Roboto Mono"/>
              </a:rPr>
              <a:t> </a:t>
            </a:r>
          </a:p>
          <a:p>
            <a:r>
              <a:rPr lang="en-US" dirty="0">
                <a:solidFill>
                  <a:srgbClr val="525252"/>
                </a:solidFill>
                <a:latin typeface="Roboto Mono"/>
              </a:rPr>
              <a:t>	C </a:t>
            </a:r>
          </a:p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&lt;/div&gt;</a:t>
            </a:r>
            <a:r>
              <a:rPr lang="en-US" dirty="0">
                <a:solidFill>
                  <a:srgbClr val="525252"/>
                </a:solidFill>
                <a:latin typeface="Roboto Mono"/>
              </a:rPr>
              <a:t> </a:t>
            </a:r>
          </a:p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&lt;div v-else&gt;</a:t>
            </a:r>
            <a:endParaRPr lang="en-US" dirty="0">
              <a:solidFill>
                <a:srgbClr val="525252"/>
              </a:solidFill>
              <a:latin typeface="Roboto Mono"/>
            </a:endParaRPr>
          </a:p>
          <a:p>
            <a:r>
              <a:rPr lang="en-US" dirty="0">
                <a:solidFill>
                  <a:srgbClr val="525252"/>
                </a:solidFill>
                <a:latin typeface="Roboto Mono"/>
              </a:rPr>
              <a:t>	Not A/B/C </a:t>
            </a:r>
          </a:p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&lt;/div&gt;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5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23E2-C8F1-394F-98BF-DB04E144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list rendering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DE39-2DE6-2841-98A2-8815A2EDF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v-for directive to render a list of items based on an array. The v-for directive requires a special syntax in the form of </a:t>
            </a:r>
            <a:r>
              <a:rPr lang="en-US" b="1" dirty="0"/>
              <a:t>item in items</a:t>
            </a:r>
            <a:r>
              <a:rPr lang="en-US" dirty="0"/>
              <a:t>, where </a:t>
            </a:r>
            <a:r>
              <a:rPr lang="en-US" b="1" dirty="0"/>
              <a:t>items</a:t>
            </a:r>
            <a:r>
              <a:rPr lang="en-US" dirty="0"/>
              <a:t> is the source data array and </a:t>
            </a:r>
            <a:r>
              <a:rPr lang="en-US" b="1" dirty="0"/>
              <a:t>item</a:t>
            </a:r>
            <a:r>
              <a:rPr lang="en-US" dirty="0"/>
              <a:t> is an alias for the array element being iterated on. Use (item, index) to get counter also.</a:t>
            </a:r>
          </a:p>
          <a:p>
            <a:r>
              <a:rPr lang="en-US" dirty="0"/>
              <a:t>Also use v-for to iterate through the properties of an object.</a:t>
            </a:r>
          </a:p>
          <a:p>
            <a:r>
              <a:rPr lang="en-US" dirty="0"/>
              <a:t>v-for can also take an integer. In this case it will repeat the template that many times.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6B295-C415-8E49-B0FB-FF7F9AFB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74F11-6118-1F43-8A1B-FA4BAC33043E}"/>
              </a:ext>
            </a:extLst>
          </p:cNvPr>
          <p:cNvSpPr txBox="1"/>
          <p:nvPr/>
        </p:nvSpPr>
        <p:spPr>
          <a:xfrm>
            <a:off x="3408217" y="5084943"/>
            <a:ext cx="8354291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&lt;ul id=</a:t>
            </a:r>
            <a:r>
              <a:rPr lang="en-US" dirty="0">
                <a:solidFill>
                  <a:srgbClr val="42B983"/>
                </a:solidFill>
                <a:latin typeface="Roboto Mono"/>
              </a:rPr>
              <a:t>"example-2"</a:t>
            </a:r>
            <a:r>
              <a:rPr lang="en-US" dirty="0">
                <a:solidFill>
                  <a:srgbClr val="2973B7"/>
                </a:solidFill>
                <a:latin typeface="Roboto Mono"/>
              </a:rPr>
              <a:t>&gt;</a:t>
            </a:r>
            <a:endParaRPr lang="en-US" dirty="0">
              <a:solidFill>
                <a:srgbClr val="525252"/>
              </a:solidFill>
              <a:latin typeface="Roboto Mono"/>
            </a:endParaRPr>
          </a:p>
          <a:p>
            <a:r>
              <a:rPr lang="en-US" dirty="0">
                <a:solidFill>
                  <a:srgbClr val="525252"/>
                </a:solidFill>
                <a:latin typeface="Roboto Mono"/>
              </a:rPr>
              <a:t>	</a:t>
            </a:r>
            <a:r>
              <a:rPr lang="en-US" dirty="0">
                <a:solidFill>
                  <a:srgbClr val="2973B7"/>
                </a:solidFill>
                <a:latin typeface="Roboto Mono"/>
              </a:rPr>
              <a:t>&lt;li v-for=</a:t>
            </a:r>
            <a:r>
              <a:rPr lang="en-US" dirty="0">
                <a:solidFill>
                  <a:srgbClr val="42B983"/>
                </a:solidFill>
                <a:latin typeface="Roboto Mono"/>
              </a:rPr>
              <a:t>"(item, index) in items"</a:t>
            </a:r>
            <a:r>
              <a:rPr lang="en-US" dirty="0">
                <a:solidFill>
                  <a:srgbClr val="2973B7"/>
                </a:solidFill>
                <a:latin typeface="Roboto Mono"/>
              </a:rPr>
              <a:t>&gt;</a:t>
            </a:r>
            <a:endParaRPr lang="en-US" dirty="0">
              <a:solidFill>
                <a:srgbClr val="525252"/>
              </a:solidFill>
              <a:latin typeface="Roboto Mono"/>
            </a:endParaRPr>
          </a:p>
          <a:p>
            <a:r>
              <a:rPr lang="en-US" dirty="0">
                <a:solidFill>
                  <a:srgbClr val="525252"/>
                </a:solidFill>
                <a:latin typeface="Roboto Mono"/>
              </a:rPr>
              <a:t>		{{ </a:t>
            </a:r>
            <a:r>
              <a:rPr lang="en-US" dirty="0" err="1">
                <a:solidFill>
                  <a:srgbClr val="525252"/>
                </a:solidFill>
                <a:latin typeface="Roboto Mono"/>
              </a:rPr>
              <a:t>parentMessage</a:t>
            </a:r>
            <a:r>
              <a:rPr lang="en-US" dirty="0">
                <a:solidFill>
                  <a:srgbClr val="525252"/>
                </a:solidFill>
                <a:latin typeface="Roboto Mono"/>
              </a:rPr>
              <a:t> }} - {{ index }} - {{ </a:t>
            </a:r>
            <a:r>
              <a:rPr lang="en-US" dirty="0" err="1">
                <a:solidFill>
                  <a:srgbClr val="525252"/>
                </a:solidFill>
                <a:latin typeface="Roboto Mono"/>
              </a:rPr>
              <a:t>item.message</a:t>
            </a:r>
            <a:r>
              <a:rPr lang="en-US" dirty="0">
                <a:solidFill>
                  <a:srgbClr val="525252"/>
                </a:solidFill>
                <a:latin typeface="Roboto Mono"/>
              </a:rPr>
              <a:t> }}</a:t>
            </a:r>
          </a:p>
          <a:p>
            <a:r>
              <a:rPr lang="en-US" dirty="0">
                <a:solidFill>
                  <a:srgbClr val="525252"/>
                </a:solidFill>
                <a:latin typeface="Roboto Mono"/>
              </a:rPr>
              <a:t>	</a:t>
            </a:r>
            <a:r>
              <a:rPr lang="en-US" dirty="0">
                <a:solidFill>
                  <a:srgbClr val="2973B7"/>
                </a:solidFill>
                <a:latin typeface="Roboto Mono"/>
              </a:rPr>
              <a:t>&lt;/li&gt;</a:t>
            </a:r>
            <a:r>
              <a:rPr lang="en-US" dirty="0">
                <a:solidFill>
                  <a:srgbClr val="525252"/>
                </a:solidFill>
                <a:latin typeface="Roboto Mono"/>
              </a:rPr>
              <a:t> </a:t>
            </a:r>
          </a:p>
          <a:p>
            <a:r>
              <a:rPr lang="en-US" dirty="0">
                <a:solidFill>
                  <a:srgbClr val="2973B7"/>
                </a:solidFill>
                <a:latin typeface="Roboto Mono"/>
              </a:rPr>
              <a:t>&lt;/ul&gt;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8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19BF-7D58-2B43-801F-26179DFB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event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08459-5C91-6044-8C84-380CD1E56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v-on directive to listen to DOM events and run some JavaScript when they’re triggered.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&lt;button </a:t>
            </a:r>
            <a:r>
              <a:rPr lang="en-US" dirty="0" err="1"/>
              <a:t>v-on:click</a:t>
            </a:r>
            <a:r>
              <a:rPr lang="en-US" dirty="0"/>
              <a:t>="counter += 1"&gt;Add 1&lt;/button&gt;</a:t>
            </a:r>
            <a:br>
              <a:rPr lang="en-US" dirty="0"/>
            </a:br>
            <a:r>
              <a:rPr lang="en-US" dirty="0"/>
              <a:t>&lt;button </a:t>
            </a:r>
            <a:r>
              <a:rPr lang="en-US" dirty="0" err="1"/>
              <a:t>v-on:click</a:t>
            </a:r>
            <a:r>
              <a:rPr lang="en-US" dirty="0"/>
              <a:t>="greet"&gt;Greet&lt;/button&gt;</a:t>
            </a:r>
            <a:br>
              <a:rPr lang="en-US" dirty="0"/>
            </a:br>
            <a:r>
              <a:rPr lang="en-US" dirty="0"/>
              <a:t>&lt;button </a:t>
            </a:r>
            <a:r>
              <a:rPr lang="en-US" dirty="0" err="1"/>
              <a:t>v-on:click</a:t>
            </a:r>
            <a:r>
              <a:rPr lang="en-US" dirty="0"/>
              <a:t>="say('what')"&gt;Say what&lt;/button&gt;</a:t>
            </a:r>
          </a:p>
          <a:p>
            <a:endParaRPr lang="en-US" dirty="0"/>
          </a:p>
          <a:p>
            <a:r>
              <a:rPr lang="en-US" dirty="0"/>
              <a:t>Sometimes we also need to access the original DOM event in an inline statement handler. You can pass it into a method using the special $event variable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&lt;button </a:t>
            </a:r>
            <a:r>
              <a:rPr lang="en-US" dirty="0" err="1"/>
              <a:t>v-on:click</a:t>
            </a:r>
            <a:r>
              <a:rPr lang="en-US" dirty="0"/>
              <a:t>="warn(Denied!', $event)"&gt;Submit&lt;/button&gt;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9F334-3F6C-524C-BD88-2FEEF985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9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9107-FEA4-7943-8FCD-AC45011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form bindings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91920-DABA-2543-9541-243754DC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v-model directive to create two-way data bindings on form input, </a:t>
            </a:r>
            <a:r>
              <a:rPr lang="en-US" dirty="0" err="1"/>
              <a:t>textarea</a:t>
            </a:r>
            <a:r>
              <a:rPr lang="en-US" dirty="0"/>
              <a:t>, and select elements. It automatically picks the correct way to update the element based on the input type.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&lt;input v-model="message" placeholder="edit me"&gt;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47F2E-E875-D042-8434-1D340B88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3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7C2F-BF02-C84A-801E-0D5AC3F6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lifecycle</a:t>
            </a:r>
          </a:p>
        </p:txBody>
      </p:sp>
      <p:pic>
        <p:nvPicPr>
          <p:cNvPr id="6" name="Content Placeholder 5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82FAF5E8-4EE4-EC43-BE6D-67BF595E3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507" y="1234702"/>
            <a:ext cx="4687271" cy="56232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02FE3-174D-5645-B4E7-17D5CB88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F4475D9-86CA-FE49-B3C3-764C599DD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48" y="0"/>
            <a:ext cx="5776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9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2882-2D48-3C4E-ADB0-0522ECF3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526F1-4693-BD41-9870-333022CA5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643852" cy="4195481"/>
          </a:xfrm>
        </p:spPr>
        <p:txBody>
          <a:bodyPr/>
          <a:lstStyle/>
          <a:p>
            <a:r>
              <a:rPr lang="en-US" dirty="0"/>
              <a:t>Lifecycle methods, add as regular class component 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94C74-3A8D-1D4D-B603-A049F93D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A1BA2-8BF5-514A-B0F4-EEC15505D109}"/>
              </a:ext>
            </a:extLst>
          </p:cNvPr>
          <p:cNvSpPr txBox="1"/>
          <p:nvPr/>
        </p:nvSpPr>
        <p:spPr>
          <a:xfrm>
            <a:off x="6864926" y="1379577"/>
            <a:ext cx="5327073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A9955"/>
                </a:solidFill>
                <a:latin typeface="Menlo" panose="020B0609030804020204" pitchFamily="49" charset="0"/>
              </a:rPr>
              <a:t>// ============ Lifecycle methods ==========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beforeCreate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():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beforeCreate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created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():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'created'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beforeMount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():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beforeMount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mounted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():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'mounted'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beforeUpdate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():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beforeUpdate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updated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():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'updated'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beforeDestroy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():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beforeDestroy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destroyed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():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	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console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log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'destroyed'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22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2DA0-3BBF-624C-B8D6-3C97B237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Vue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4458-06B7-894C-8804-CD14446B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773786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Vue?</a:t>
            </a:r>
          </a:p>
          <a:p>
            <a:r>
              <a:rPr lang="en-US" dirty="0"/>
              <a:t>I figured, what if I could just extract the part that I really liked about React and build something really lightweight without all the extra concepts involved? I was also curious as to how its internal implementation worked. I started this experiment just trying to replicate this minimal feature set, like declarative data binding. That was basically how Vue started. - Evan You </a:t>
            </a:r>
          </a:p>
          <a:p>
            <a:r>
              <a:rPr lang="en-US" dirty="0"/>
              <a:t>Like </a:t>
            </a:r>
            <a:r>
              <a:rPr lang="en-US" dirty="0" err="1"/>
              <a:t>React.js</a:t>
            </a:r>
            <a:r>
              <a:rPr lang="en-US" dirty="0"/>
              <a:t> – but simplified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CEA2F-8006-0A44-ADC5-D1ABDFB3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991D37-451F-7048-BD9A-1CD71C63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15" y="1426697"/>
            <a:ext cx="6243385" cy="54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9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A4FA-4E10-7543-9904-5CC3A736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Vue – simple state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20C0-E2A8-1B4E-A198-D0F16977B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approach</a:t>
            </a:r>
          </a:p>
          <a:p>
            <a:r>
              <a:rPr lang="en-US" dirty="0"/>
              <a:t>Props to send data down</a:t>
            </a:r>
          </a:p>
          <a:p>
            <a:r>
              <a:rPr lang="en-US" dirty="0"/>
              <a:t>Events to send data up</a:t>
            </a:r>
          </a:p>
          <a:p>
            <a:endParaRPr lang="en-US" dirty="0"/>
          </a:p>
          <a:p>
            <a:r>
              <a:rPr lang="en-US" dirty="0"/>
              <a:t>In child component</a:t>
            </a:r>
            <a:br>
              <a:rPr lang="en-US" dirty="0"/>
            </a:br>
            <a:r>
              <a:rPr lang="en-US" dirty="0" err="1"/>
              <a:t>this.$emit</a:t>
            </a:r>
            <a:r>
              <a:rPr lang="en-US" dirty="0"/>
              <a:t>('</a:t>
            </a:r>
            <a:r>
              <a:rPr lang="en-US" dirty="0" err="1"/>
              <a:t>update:title</a:t>
            </a:r>
            <a:r>
              <a:rPr lang="en-US" dirty="0"/>
              <a:t>', </a:t>
            </a:r>
            <a:r>
              <a:rPr lang="en-US" dirty="0" err="1"/>
              <a:t>newTitle</a:t>
            </a:r>
            <a:r>
              <a:rPr lang="en-US" dirty="0"/>
              <a:t>)</a:t>
            </a:r>
          </a:p>
          <a:p>
            <a:r>
              <a:rPr lang="en-US" dirty="0"/>
              <a:t>In parent component</a:t>
            </a:r>
            <a:br>
              <a:rPr lang="en-US" dirty="0"/>
            </a:br>
            <a:r>
              <a:rPr lang="en-US" dirty="0"/>
              <a:t>&lt;text-document  </a:t>
            </a:r>
            <a:br>
              <a:rPr lang="en-US" dirty="0"/>
            </a:br>
            <a:r>
              <a:rPr lang="en-US" dirty="0" err="1"/>
              <a:t>v-bind:title</a:t>
            </a:r>
            <a:r>
              <a:rPr lang="en-US" dirty="0"/>
              <a:t>="</a:t>
            </a:r>
            <a:r>
              <a:rPr lang="en-US" dirty="0" err="1"/>
              <a:t>doc.title</a:t>
            </a:r>
            <a:r>
              <a:rPr lang="en-US" dirty="0"/>
              <a:t>"  </a:t>
            </a:r>
            <a:br>
              <a:rPr lang="en-US" dirty="0"/>
            </a:br>
            <a:r>
              <a:rPr lang="en-US" dirty="0" err="1"/>
              <a:t>v-on:update:title</a:t>
            </a:r>
            <a:r>
              <a:rPr lang="en-US" dirty="0"/>
              <a:t>="</a:t>
            </a:r>
            <a:r>
              <a:rPr lang="en-US" dirty="0" err="1"/>
              <a:t>doc.title</a:t>
            </a:r>
            <a:r>
              <a:rPr lang="en-US" dirty="0"/>
              <a:t> = $event"&gt;&lt;/text-document&gt;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076E5-EF75-8548-9305-C3BC68ED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9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967C-645E-C742-8782-6A617DC5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Vue state management - VUEX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2110C-96DD-3B4E-BBC6-E201D5B9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BF846-28DA-4B4E-93AE-2FC5B501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2052918"/>
            <a:ext cx="4890094" cy="4195481"/>
          </a:xfrm>
        </p:spPr>
        <p:txBody>
          <a:bodyPr/>
          <a:lstStyle/>
          <a:p>
            <a:r>
              <a:rPr lang="en-US" dirty="0"/>
              <a:t>State management pattern + library</a:t>
            </a:r>
          </a:p>
          <a:p>
            <a:r>
              <a:rPr lang="en-US" dirty="0"/>
              <a:t>It serves as a centralized store for all the components in an application, with rules ensuring that the state can only be mutated in a predictable fashion.</a:t>
            </a:r>
          </a:p>
          <a:p>
            <a:r>
              <a:rPr lang="en-US" dirty="0"/>
              <a:t>Flux, Redux,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33599A7-3DA3-7748-A618-2D4EBC0F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603" y="1379913"/>
            <a:ext cx="6969398" cy="54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2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3D0D-0A0B-9C4C-8041-F752B56A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state management VUEX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A916C-AAF5-CA45-AF68-AB944933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6" y="2052918"/>
            <a:ext cx="5922818" cy="4195481"/>
          </a:xfrm>
        </p:spPr>
        <p:txBody>
          <a:bodyPr>
            <a:normAutofit/>
          </a:bodyPr>
          <a:lstStyle/>
          <a:p>
            <a:r>
              <a:rPr lang="en-US" dirty="0"/>
              <a:t>State: initial state object</a:t>
            </a:r>
          </a:p>
          <a:p>
            <a:r>
              <a:rPr lang="en-US" dirty="0"/>
              <a:t>Getters: computed properties, cached. Will receive state and other getters as params</a:t>
            </a:r>
          </a:p>
          <a:p>
            <a:r>
              <a:rPr lang="en-US" dirty="0"/>
              <a:t>Mutations: sync state modifiers. State as first param. Payload as second param.</a:t>
            </a:r>
          </a:p>
          <a:p>
            <a:r>
              <a:rPr lang="en-US" dirty="0"/>
              <a:t>Actions: commit mutations, can contain arbitrary async operations. Context as first parameter (store like object).</a:t>
            </a:r>
          </a:p>
          <a:p>
            <a:r>
              <a:rPr lang="en-US" dirty="0"/>
              <a:t>Modules – when store grows too big.</a:t>
            </a:r>
          </a:p>
          <a:p>
            <a:r>
              <a:rPr lang="en-US" dirty="0"/>
              <a:t>Strict: monitor direct state access.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C4328-32AA-1A4F-A340-70D992E6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86C51-0FBB-784E-BB8D-2375FE7068AC}"/>
              </a:ext>
            </a:extLst>
          </p:cNvPr>
          <p:cNvSpPr txBox="1"/>
          <p:nvPr/>
        </p:nvSpPr>
        <p:spPr>
          <a:xfrm>
            <a:off x="6317673" y="2241352"/>
            <a:ext cx="5874327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default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new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Vuex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Store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({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strict: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process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env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NODE_ENV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!==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'production'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state: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count: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B5CEA8"/>
                </a:solidFill>
                <a:latin typeface="Menlo" panose="020B0609030804020204" pitchFamily="49" charset="0"/>
              </a:rPr>
              <a:t>0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},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getters: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	message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getters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'Count is 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+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count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toString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},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mutations: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2"/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increment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count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++,</a:t>
            </a:r>
          </a:p>
          <a:p>
            <a:pPr lvl="2"/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decrement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count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--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},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actions: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	increment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(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context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 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		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context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commit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'increment'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},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modules: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005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A866-CF0B-8B4F-B3DB-0B05810C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VUEX using in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BABC-0A22-CD4D-80EA-83D88CD4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2918"/>
            <a:ext cx="5257801" cy="4195481"/>
          </a:xfrm>
        </p:spPr>
        <p:txBody>
          <a:bodyPr/>
          <a:lstStyle/>
          <a:p>
            <a:r>
              <a:rPr lang="en-US" dirty="0"/>
              <a:t>Computed properties via get</a:t>
            </a:r>
          </a:p>
          <a:p>
            <a:r>
              <a:rPr lang="en-US" dirty="0" err="1"/>
              <a:t>Store.commit</a:t>
            </a:r>
            <a:r>
              <a:rPr lang="en-US" dirty="0"/>
              <a:t> – call actions</a:t>
            </a:r>
          </a:p>
          <a:p>
            <a:r>
              <a:rPr lang="en-US" dirty="0" err="1"/>
              <a:t>Store.dispatch</a:t>
            </a:r>
            <a:r>
              <a:rPr lang="en-US" dirty="0"/>
              <a:t> – call mutations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024F-BCB7-034C-88A8-46ED9F40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4EE4A-6C8E-C14E-AE0D-BE76FF7413C9}"/>
              </a:ext>
            </a:extLst>
          </p:cNvPr>
          <p:cNvSpPr txBox="1"/>
          <p:nvPr/>
        </p:nvSpPr>
        <p:spPr>
          <a:xfrm>
            <a:off x="5486400" y="3158093"/>
            <a:ext cx="67056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store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"../store"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@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Component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default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HelloWorld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extends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Vue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get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count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():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number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	return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store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count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lvl="1"/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onClick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():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void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store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commit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'increment'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store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dispatch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'increment'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9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0765-46A2-FC45-8DC1-41DE929A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VUE – reactive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AE6D-8688-1D4B-A738-903B0AD1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95961" cy="4195481"/>
          </a:xfrm>
        </p:spPr>
        <p:txBody>
          <a:bodyPr>
            <a:normAutofit/>
          </a:bodyPr>
          <a:lstStyle/>
          <a:p>
            <a:r>
              <a:rPr lang="en-US" dirty="0"/>
              <a:t>Vue has no possibility to monitor some data changes</a:t>
            </a:r>
          </a:p>
          <a:p>
            <a:r>
              <a:rPr lang="en-US" dirty="0"/>
              <a:t>When adding new properties to an Object, you should either:</a:t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 err="1"/>
              <a:t>Vue.set</a:t>
            </a:r>
            <a:r>
              <a:rPr lang="en-US" dirty="0"/>
              <a:t>(obj, '</a:t>
            </a:r>
            <a:r>
              <a:rPr lang="en-US" dirty="0" err="1"/>
              <a:t>newProp</a:t>
            </a:r>
            <a:r>
              <a:rPr lang="en-US" dirty="0"/>
              <a:t>', 123), or</a:t>
            </a:r>
            <a:br>
              <a:rPr lang="en-US" dirty="0"/>
            </a:br>
            <a:r>
              <a:rPr lang="en-US" dirty="0"/>
              <a:t>Replace that Object with a fresh one. For example, using the object spread syntax we can write it like this:</a:t>
            </a:r>
            <a:br>
              <a:rPr lang="en-US" dirty="0"/>
            </a:br>
            <a:r>
              <a:rPr lang="en-US" dirty="0" err="1"/>
              <a:t>state.obj</a:t>
            </a:r>
            <a:r>
              <a:rPr lang="en-US" dirty="0"/>
              <a:t> = { ...</a:t>
            </a:r>
            <a:r>
              <a:rPr lang="en-US" dirty="0" err="1"/>
              <a:t>state.obj</a:t>
            </a:r>
            <a:r>
              <a:rPr lang="en-US" dirty="0"/>
              <a:t>, </a:t>
            </a:r>
            <a:r>
              <a:rPr lang="en-US" dirty="0" err="1"/>
              <a:t>newProp</a:t>
            </a:r>
            <a:r>
              <a:rPr lang="en-US" dirty="0"/>
              <a:t>: 123 }</a:t>
            </a:r>
          </a:p>
          <a:p>
            <a:r>
              <a:rPr lang="en-US" dirty="0"/>
              <a:t>Array change detection: push(), pop(), shift(), unshift(), splice(), sort(), reverse()</a:t>
            </a:r>
            <a:br>
              <a:rPr lang="en-US" dirty="0"/>
            </a:br>
            <a:r>
              <a:rPr lang="en-US" dirty="0"/>
              <a:t>Bad: </a:t>
            </a:r>
            <a:r>
              <a:rPr lang="en-US" dirty="0" err="1"/>
              <a:t>vm.items</a:t>
            </a:r>
            <a:r>
              <a:rPr lang="en-US" dirty="0"/>
              <a:t>[</a:t>
            </a:r>
            <a:r>
              <a:rPr lang="en-US" dirty="0" err="1"/>
              <a:t>indexOfItem</a:t>
            </a:r>
            <a:r>
              <a:rPr lang="en-US" dirty="0"/>
              <a:t>] = </a:t>
            </a:r>
            <a:r>
              <a:rPr lang="en-US" dirty="0" err="1"/>
              <a:t>newValue</a:t>
            </a:r>
            <a:br>
              <a:rPr lang="en-US" dirty="0"/>
            </a:br>
            <a:r>
              <a:rPr lang="en-US" dirty="0"/>
              <a:t>Use instead:</a:t>
            </a:r>
            <a:br>
              <a:rPr lang="en-US" dirty="0"/>
            </a:br>
            <a:r>
              <a:rPr lang="en-US" dirty="0" err="1"/>
              <a:t>Vue.set</a:t>
            </a:r>
            <a:r>
              <a:rPr lang="en-US" dirty="0"/>
              <a:t>(</a:t>
            </a:r>
            <a:r>
              <a:rPr lang="en-US" dirty="0" err="1"/>
              <a:t>vm.items</a:t>
            </a:r>
            <a:r>
              <a:rPr lang="en-US" dirty="0"/>
              <a:t>, </a:t>
            </a:r>
            <a:r>
              <a:rPr lang="en-US" dirty="0" err="1"/>
              <a:t>indexOfItem</a:t>
            </a:r>
            <a:r>
              <a:rPr lang="en-US" dirty="0"/>
              <a:t>, </a:t>
            </a:r>
            <a:r>
              <a:rPr lang="en-US" dirty="0" err="1"/>
              <a:t>newValue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vm.items.splice</a:t>
            </a:r>
            <a:r>
              <a:rPr lang="en-US" dirty="0"/>
              <a:t>(</a:t>
            </a:r>
            <a:r>
              <a:rPr lang="en-US" dirty="0" err="1"/>
              <a:t>indexOfItem</a:t>
            </a:r>
            <a:r>
              <a:rPr lang="en-US" dirty="0"/>
              <a:t>, 1, </a:t>
            </a:r>
            <a:r>
              <a:rPr lang="en-US" dirty="0" err="1"/>
              <a:t>newValue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3352D-06A6-8C4E-ADEC-46B38B64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084C-4E2D-114F-AC2D-0BAE073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0298-849C-6141-A5DB-F702E010B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83" y="1446089"/>
            <a:ext cx="8946541" cy="4195481"/>
          </a:xfrm>
        </p:spPr>
        <p:txBody>
          <a:bodyPr/>
          <a:lstStyle/>
          <a:p>
            <a:r>
              <a:rPr lang="en-US" dirty="0"/>
              <a:t>Install VUE cli (</a:t>
            </a:r>
            <a:r>
              <a:rPr lang="en-US" dirty="0" err="1"/>
              <a:t>cli.vuejs.org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&gt;</a:t>
            </a:r>
            <a:r>
              <a:rPr lang="en-US" dirty="0" err="1"/>
              <a:t>npm</a:t>
            </a:r>
            <a:r>
              <a:rPr lang="en-US" dirty="0"/>
              <a:t> install -g @</a:t>
            </a:r>
            <a:r>
              <a:rPr lang="en-US" dirty="0" err="1"/>
              <a:t>vue</a:t>
            </a:r>
            <a:r>
              <a:rPr lang="en-US" dirty="0"/>
              <a:t>/cli</a:t>
            </a:r>
          </a:p>
          <a:p>
            <a:r>
              <a:rPr lang="en-US" dirty="0"/>
              <a:t>Create new project with</a:t>
            </a:r>
            <a:br>
              <a:rPr lang="en-US" dirty="0"/>
            </a:br>
            <a:r>
              <a:rPr lang="en-US" dirty="0"/>
              <a:t>&gt;</a:t>
            </a:r>
            <a:r>
              <a:rPr lang="en-US" dirty="0" err="1"/>
              <a:t>vue</a:t>
            </a:r>
            <a:r>
              <a:rPr lang="en-US" dirty="0"/>
              <a:t> create &lt;</a:t>
            </a:r>
            <a:r>
              <a:rPr lang="en-US" dirty="0" err="1"/>
              <a:t>projectname</a:t>
            </a:r>
            <a:r>
              <a:rPr lang="en-US" dirty="0"/>
              <a:t>&gt;</a:t>
            </a:r>
          </a:p>
          <a:p>
            <a:r>
              <a:rPr lang="en-US" dirty="0"/>
              <a:t>Select typescript, babel, </a:t>
            </a:r>
            <a:r>
              <a:rPr lang="en-US" dirty="0" err="1"/>
              <a:t>vuex</a:t>
            </a:r>
            <a:r>
              <a:rPr lang="en-US" dirty="0"/>
              <a:t>, router, </a:t>
            </a:r>
            <a:r>
              <a:rPr lang="en-US" dirty="0" err="1"/>
              <a:t>pwa</a:t>
            </a:r>
            <a:r>
              <a:rPr lang="en-US" dirty="0"/>
              <a:t>,….</a:t>
            </a:r>
          </a:p>
          <a:p>
            <a:r>
              <a:rPr lang="en-US" dirty="0"/>
              <a:t>Change to project directory and </a:t>
            </a:r>
            <a:r>
              <a:rPr lang="en-US" dirty="0" err="1"/>
              <a:t>lauch</a:t>
            </a:r>
            <a:r>
              <a:rPr lang="en-US" dirty="0"/>
              <a:t> VS Code</a:t>
            </a:r>
          </a:p>
          <a:p>
            <a:r>
              <a:rPr lang="en-US" dirty="0"/>
              <a:t>Install Vue plugins for VS Code (</a:t>
            </a:r>
            <a:r>
              <a:rPr lang="en-US" dirty="0" err="1"/>
              <a:t>Vetur</a:t>
            </a:r>
            <a:r>
              <a:rPr lang="en-US" dirty="0"/>
              <a:t>)</a:t>
            </a:r>
          </a:p>
          <a:p>
            <a:r>
              <a:rPr lang="en-US" dirty="0"/>
              <a:t>Launch dev website</a:t>
            </a:r>
            <a:br>
              <a:rPr lang="en-US" dirty="0"/>
            </a:br>
            <a:r>
              <a:rPr lang="en-US" dirty="0"/>
              <a:t>&gt; </a:t>
            </a:r>
            <a:r>
              <a:rPr lang="en-US" dirty="0" err="1"/>
              <a:t>npm</a:t>
            </a:r>
            <a:r>
              <a:rPr lang="en-US" dirty="0"/>
              <a:t> serve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1A34-A926-F047-ABAB-19B2B583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6FE442-97BB-D248-9D14-CBF4F8F4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82" y="4753175"/>
            <a:ext cx="8947150" cy="19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5AF1-0E96-8140-8439-8B34A6E3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Vue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3454-7E23-384B-B78F-A398B7022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94" y="1491809"/>
            <a:ext cx="3974379" cy="5193009"/>
          </a:xfrm>
        </p:spPr>
        <p:txBody>
          <a:bodyPr>
            <a:normAutofit/>
          </a:bodyPr>
          <a:lstStyle/>
          <a:p>
            <a:r>
              <a:rPr lang="en-US" dirty="0"/>
              <a:t>Everything is component once again (almost)</a:t>
            </a:r>
          </a:p>
          <a:p>
            <a:r>
              <a:rPr lang="en-US" dirty="0"/>
              <a:t>3 main parts</a:t>
            </a:r>
            <a:br>
              <a:rPr lang="en-US" dirty="0"/>
            </a:br>
            <a:r>
              <a:rPr lang="en-US" dirty="0"/>
              <a:t>Template, Script, Style</a:t>
            </a:r>
          </a:p>
          <a:p>
            <a:r>
              <a:rPr lang="en-US" dirty="0"/>
              <a:t>Template can contain only single root level element!</a:t>
            </a:r>
          </a:p>
          <a:p>
            <a:endParaRPr lang="en-US" dirty="0"/>
          </a:p>
          <a:p>
            <a:r>
              <a:rPr lang="en-US" dirty="0"/>
              <a:t>We will use TypeScript for everything. And property decorators.</a:t>
            </a:r>
          </a:p>
          <a:p>
            <a:r>
              <a:rPr lang="en-US" dirty="0">
                <a:hlinkClick r:id="rId2"/>
              </a:rPr>
              <a:t>https://github.com/kaorun343/vue-property-decorator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2C348-16FD-644F-B44D-924A4661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3C7B8-1939-7B40-AF0D-1189F005BAC2}"/>
              </a:ext>
            </a:extLst>
          </p:cNvPr>
          <p:cNvSpPr txBox="1"/>
          <p:nvPr/>
        </p:nvSpPr>
        <p:spPr>
          <a:xfrm>
            <a:off x="4260273" y="1225689"/>
            <a:ext cx="7931727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template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	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div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"hello"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		Hello, world!</a:t>
            </a: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	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template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script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lang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ts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{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Component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Vue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} 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vue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-property-decorator'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@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Component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default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HelloWorld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extends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Vue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script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style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scoped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1"/>
            <a:r>
              <a:rPr lang="en-US" dirty="0">
                <a:solidFill>
                  <a:srgbClr val="D7BA7D"/>
                </a:solidFill>
                <a:latin typeface="Menlo" panose="020B0609030804020204" pitchFamily="49" charset="0"/>
              </a:rPr>
              <a:t>.hello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	color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#F00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pPr lvl="1"/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style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1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1772-6517-7248-B0F4-19A58FA0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app entry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93EC-3D03-AC48-ABCB-1BFF5AA1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Main.ts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6981E-1DA6-CA40-95D9-A8DA6753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E0743-1153-F04E-B23D-301BD5BA5813}"/>
              </a:ext>
            </a:extLst>
          </p:cNvPr>
          <p:cNvSpPr txBox="1"/>
          <p:nvPr/>
        </p:nvSpPr>
        <p:spPr>
          <a:xfrm>
            <a:off x="3061855" y="2887682"/>
            <a:ext cx="9130145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Vue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vue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App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'./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App.vue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'./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registerServiceWorker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router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'./router'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store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'./store'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6A9955"/>
                </a:solidFill>
                <a:latin typeface="Menlo" panose="020B0609030804020204" pitchFamily="49" charset="0"/>
              </a:rPr>
              <a:t>// </a:t>
            </a:r>
            <a:r>
              <a:rPr lang="en-US" dirty="0" err="1">
                <a:solidFill>
                  <a:srgbClr val="6A9955"/>
                </a:solidFill>
                <a:latin typeface="Menlo" panose="020B0609030804020204" pitchFamily="49" charset="0"/>
              </a:rPr>
              <a:t>diables</a:t>
            </a:r>
            <a:r>
              <a:rPr lang="en-US" dirty="0">
                <a:solidFill>
                  <a:srgbClr val="6A9955"/>
                </a:solidFill>
                <a:latin typeface="Menlo" panose="020B0609030804020204" pitchFamily="49" charset="0"/>
              </a:rPr>
              <a:t> warning ("You are running Vue in development mode.")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Vue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config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productionTip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false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new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Vue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({</a:t>
            </a:r>
          </a:p>
          <a:p>
            <a:pPr lvl="1"/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router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store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render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h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h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App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}).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$mount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'#app'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094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FFD7-A3F8-4B48-92DB-80EE977A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Vue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6BA7-398A-C14E-A2D8-F635D1095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App.vue</a:t>
            </a:r>
            <a:r>
              <a:rPr lang="en-US" dirty="0"/>
              <a:t> component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61304-A7F6-EF4D-81DE-0A6F3079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72407-771A-114C-8525-D48AE1D1E79A}"/>
              </a:ext>
            </a:extLst>
          </p:cNvPr>
          <p:cNvSpPr txBox="1"/>
          <p:nvPr/>
        </p:nvSpPr>
        <p:spPr>
          <a:xfrm>
            <a:off x="3941618" y="3429000"/>
            <a:ext cx="825038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template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1"/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div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id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"app"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2"/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div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id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"nav"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3"/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router-link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to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"/"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Home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router-link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|</a:t>
            </a:r>
          </a:p>
          <a:p>
            <a:pPr lvl="3"/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router-link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to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"/about"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About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router-link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</a:p>
          <a:p>
            <a:pPr lvl="2"/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2"/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router-view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/&gt;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1"/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div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template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style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style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8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3B10-280C-E649-B6BD-1C061BBF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- Vue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A4B38-1678-6948-99FB-5575B0AC8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navigation between different sections in app are provided Router component - </a:t>
            </a:r>
            <a:r>
              <a:rPr lang="en-US" dirty="0" err="1"/>
              <a:t>src</a:t>
            </a:r>
            <a:r>
              <a:rPr lang="en-US" dirty="0"/>
              <a:t>/router/</a:t>
            </a:r>
            <a:r>
              <a:rPr lang="en-US" dirty="0" err="1"/>
              <a:t>index.ts</a:t>
            </a:r>
            <a:endParaRPr lang="en-US" dirty="0"/>
          </a:p>
          <a:p>
            <a:r>
              <a:rPr lang="en-US" dirty="0"/>
              <a:t>Selected component is </a:t>
            </a:r>
            <a:r>
              <a:rPr lang="en-US" dirty="0" err="1"/>
              <a:t>renderd</a:t>
            </a:r>
            <a:r>
              <a:rPr lang="en-US" dirty="0"/>
              <a:t> to</a:t>
            </a:r>
            <a:br>
              <a:rPr lang="en-US" dirty="0"/>
            </a:br>
            <a:r>
              <a:rPr lang="en-US" dirty="0"/>
              <a:t>&lt;router-view/&gt;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8F693-340F-D443-98B9-6DEFE071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1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B750-B606-AB42-A241-FB039F29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38" y="475194"/>
            <a:ext cx="9404723" cy="1400530"/>
          </a:xfrm>
        </p:spPr>
        <p:txBody>
          <a:bodyPr/>
          <a:lstStyle/>
          <a:p>
            <a:r>
              <a:rPr lang="en-US" dirty="0"/>
              <a:t>PWA – Vue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7150-5B7F-0342-AF3D-D8629D25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73" y="1935155"/>
            <a:ext cx="3080761" cy="4195481"/>
          </a:xfrm>
        </p:spPr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/router/</a:t>
            </a:r>
            <a:r>
              <a:rPr lang="en-US" dirty="0" err="1"/>
              <a:t>index.ts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1DE6C-A28F-374C-BB61-4FE24977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9F3CA-50D5-3E47-A563-B483B640D779}"/>
              </a:ext>
            </a:extLst>
          </p:cNvPr>
          <p:cNvSpPr txBox="1"/>
          <p:nvPr/>
        </p:nvSpPr>
        <p:spPr>
          <a:xfrm>
            <a:off x="5181600" y="733246"/>
            <a:ext cx="7010400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Vue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vue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VueRouter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vue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-router'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Home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'../views/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Home.vue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Vue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use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VueRouter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routes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[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{</a:t>
            </a:r>
          </a:p>
          <a:p>
            <a:pPr lvl="2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path: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'/'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2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name: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'home'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2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component: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Home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},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{</a:t>
            </a:r>
          </a:p>
          <a:p>
            <a:pPr lvl="2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path: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'/about'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2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name: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'about'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2"/>
            <a:r>
              <a:rPr lang="en-US" sz="1400" dirty="0">
                <a:solidFill>
                  <a:srgbClr val="6A9955"/>
                </a:solidFill>
                <a:latin typeface="Menlo" panose="020B0609030804020204" pitchFamily="49" charset="0"/>
              </a:rPr>
              <a:t>// route level code-splitting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2"/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component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()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import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>
                <a:solidFill>
                  <a:srgbClr val="6A9955"/>
                </a:solidFill>
                <a:latin typeface="Menlo" panose="020B0609030804020204" pitchFamily="49" charset="0"/>
              </a:rPr>
              <a:t>/* </a:t>
            </a:r>
            <a:r>
              <a:rPr lang="en-US" sz="1400" dirty="0" err="1">
                <a:solidFill>
                  <a:srgbClr val="6A9955"/>
                </a:solidFill>
                <a:latin typeface="Menlo" panose="020B0609030804020204" pitchFamily="49" charset="0"/>
              </a:rPr>
              <a:t>webpackChunkName</a:t>
            </a:r>
            <a:r>
              <a:rPr lang="en-US" sz="1400" dirty="0">
                <a:solidFill>
                  <a:srgbClr val="6A9955"/>
                </a:solidFill>
                <a:latin typeface="Menlo" panose="020B0609030804020204" pitchFamily="49" charset="0"/>
              </a:rPr>
              <a:t>: "about" */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'../views/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About.vue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</a:t>
            </a: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},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]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const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router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=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new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VueRouter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({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mode: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'history'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base: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process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env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BASE_URL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routes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})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default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router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9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51AC-2FF1-9142-92CD-3D06B5D1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– Vue child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DB0A-8F19-AE47-8124-5A3D0783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40" y="1768900"/>
            <a:ext cx="4740514" cy="4195481"/>
          </a:xfrm>
        </p:spPr>
        <p:txBody>
          <a:bodyPr/>
          <a:lstStyle/>
          <a:p>
            <a:r>
              <a:rPr lang="en-US" dirty="0"/>
              <a:t>Using child components</a:t>
            </a:r>
          </a:p>
          <a:p>
            <a:endParaRPr lang="en-US" dirty="0"/>
          </a:p>
          <a:p>
            <a:r>
              <a:rPr lang="en-US" dirty="0"/>
              <a:t>Don’t forget to register imported components!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B514-1594-5341-B32C-0FCC3A5A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AAC69-9A67-154B-9BA0-3558772C21A3}"/>
              </a:ext>
            </a:extLst>
          </p:cNvPr>
          <p:cNvSpPr txBox="1"/>
          <p:nvPr/>
        </p:nvSpPr>
        <p:spPr>
          <a:xfrm>
            <a:off x="5164953" y="2668916"/>
            <a:ext cx="7027047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template</a:t>
            </a:r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div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"home"</a:t>
            </a:r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	&lt;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HelloWorld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msg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"Welcome to Your 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Vue.js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 App"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/&gt;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div</a:t>
            </a:r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template</a:t>
            </a:r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script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 err="1">
                <a:solidFill>
                  <a:srgbClr val="9CDCFE"/>
                </a:solidFill>
                <a:latin typeface="Menlo" panose="020B0609030804020204" pitchFamily="49" charset="0"/>
              </a:rPr>
              <a:t>lang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ts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Component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Prop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Vue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}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vue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-property-decorator"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6A9955"/>
                </a:solidFill>
                <a:latin typeface="Menlo" panose="020B0609030804020204" pitchFamily="49" charset="0"/>
              </a:rPr>
              <a:t>// @ is an alias to /</a:t>
            </a:r>
            <a:r>
              <a:rPr lang="en-US" sz="1400" dirty="0" err="1">
                <a:solidFill>
                  <a:srgbClr val="6A9955"/>
                </a:solidFill>
                <a:latin typeface="Menlo" panose="020B0609030804020204" pitchFamily="49" charset="0"/>
              </a:rPr>
              <a:t>src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import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HelloWorld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from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"../components/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HelloWorld.vue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@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Component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({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components: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</a:t>
            </a:r>
          </a:p>
          <a:p>
            <a:pPr lvl="1"/>
            <a:r>
              <a:rPr lang="en-US" sz="1400" dirty="0">
                <a:solidFill>
                  <a:srgbClr val="9CDCFE"/>
                </a:solidFill>
                <a:latin typeface="Menlo" panose="020B0609030804020204" pitchFamily="49" charset="0"/>
              </a:rPr>
              <a:t>	HelloWorld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pPr lvl="1"/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})</a:t>
            </a:r>
          </a:p>
          <a:p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default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Home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extends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Vue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 {}</a:t>
            </a:r>
          </a:p>
          <a:p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script</a:t>
            </a:r>
            <a:r>
              <a:rPr lang="en-US" sz="1400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sz="1400" dirty="0">
              <a:solidFill>
                <a:srgbClr val="D4D4D4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27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18476</TotalTime>
  <Words>2049</Words>
  <Application>Microsoft Macintosh PowerPoint</Application>
  <PresentationFormat>Widescreen</PresentationFormat>
  <Paragraphs>288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Menlo</vt:lpstr>
      <vt:lpstr>Roboto Mono</vt:lpstr>
      <vt:lpstr>Wingdings 3</vt:lpstr>
      <vt:lpstr>Ion</vt:lpstr>
      <vt:lpstr>Hybrid Mobile Applications - ICD0018</vt:lpstr>
      <vt:lpstr>PWA - Vue</vt:lpstr>
      <vt:lpstr>PWA – Vue</vt:lpstr>
      <vt:lpstr>PWA - Vue</vt:lpstr>
      <vt:lpstr>PWA – Vue app entry </vt:lpstr>
      <vt:lpstr>PWA - Vue </vt:lpstr>
      <vt:lpstr>PWA - Vue router</vt:lpstr>
      <vt:lpstr>PWA – Vue router</vt:lpstr>
      <vt:lpstr>PWA – Vue child components</vt:lpstr>
      <vt:lpstr>PWA - Vue props</vt:lpstr>
      <vt:lpstr>PWA – Vue class properties and methods</vt:lpstr>
      <vt:lpstr>PWA – Vue directives in templates</vt:lpstr>
      <vt:lpstr>PWA - Vue bindings in template</vt:lpstr>
      <vt:lpstr>PWA - Vue bindings</vt:lpstr>
      <vt:lpstr>PWA – Vue list rendering</vt:lpstr>
      <vt:lpstr>PWA – Vue event handling</vt:lpstr>
      <vt:lpstr>PWA – Vue form bindings</vt:lpstr>
      <vt:lpstr>PWA – Vue lifecycle</vt:lpstr>
      <vt:lpstr>PWA – Vue lifecycle</vt:lpstr>
      <vt:lpstr>Vue – simple state management</vt:lpstr>
      <vt:lpstr>PWA - Vue state management - VUEX</vt:lpstr>
      <vt:lpstr>PWA – Vue state management VUEX</vt:lpstr>
      <vt:lpstr>PWA – VUEX using in components</vt:lpstr>
      <vt:lpstr>VUE – reactive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277</cp:revision>
  <dcterms:created xsi:type="dcterms:W3CDTF">2015-10-15T12:35:18Z</dcterms:created>
  <dcterms:modified xsi:type="dcterms:W3CDTF">2019-12-13T11:16:04Z</dcterms:modified>
</cp:coreProperties>
</file>