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 autoAdjust="0"/>
    <p:restoredTop sz="92836" autoAdjust="0"/>
  </p:normalViewPr>
  <p:slideViewPr>
    <p:cSldViewPr snapToGrid="0">
      <p:cViewPr varScale="1">
        <p:scale>
          <a:sx n="147" d="100"/>
          <a:sy n="147" d="100"/>
        </p:scale>
        <p:origin x="17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04.04.19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FD2-F1B0-5943-9FA1-3BE3C9DD321D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D633-5493-CA4F-B632-BCD2FD8AE23E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6275-107E-6046-9B8E-09082F4C5C3F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5F5E-2E12-9242-91CB-BCDE465E7656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D15-4314-EB46-92B6-FFE34E79F985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60D8-F5D8-6744-8C64-450A07060B40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98D9-9910-0E4B-8591-8BCFFB39C1F1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C465-7249-C74D-8084-FB50E1688A49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8A3B-3173-B642-8B8A-7B9DBDD8D06D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8906-D6E1-654E-8970-31E9B49DF7F6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9F9B-0B25-1646-A0CD-947B5AE0C16E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A5A-2DFB-C04D-A564-C22F83C533FE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A8B9-1D3A-0049-9E7A-7E6C0469921A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DFB3-175A-3A42-90EA-B6F433F4414D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B569-59C9-CF41-939E-9909F50DA2D3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CD53-71FB-C84A-8CD3-2F67008AFD3D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FED-844D-1341-870D-154DDCF932AD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0379E1-7D06-4C45-AF2F-C6F02CA14F32}" type="datetime1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Native Mobile Applications - ICD0017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err="1"/>
              <a:t>TalTech</a:t>
            </a:r>
            <a:r>
              <a:rPr lang="en-US" cap="none" dirty="0"/>
              <a:t> IT College, Andres Käver, 2018-2019, Spring semester</a:t>
            </a:r>
          </a:p>
          <a:p>
            <a:r>
              <a:rPr lang="en-US" cap="none" dirty="0"/>
              <a:t>Web: http://</a:t>
            </a:r>
            <a:r>
              <a:rPr lang="en-US" cap="none" dirty="0" err="1"/>
              <a:t>enos.Itcollege.ee</a:t>
            </a:r>
            <a:r>
              <a:rPr lang="en-US" cap="none" dirty="0"/>
              <a:t>/~</a:t>
            </a:r>
            <a:r>
              <a:rPr lang="en-US" cap="none" dirty="0" err="1"/>
              <a:t>akaver</a:t>
            </a:r>
            <a:r>
              <a:rPr lang="en-US" cap="none" dirty="0"/>
              <a:t>/</a:t>
            </a:r>
            <a:r>
              <a:rPr lang="en-US" cap="none" dirty="0" err="1"/>
              <a:t>MobileApps</a:t>
            </a:r>
            <a:endParaRPr lang="en-US" cap="none" dirty="0"/>
          </a:p>
          <a:p>
            <a:r>
              <a:rPr lang="en-US" cap="none" dirty="0"/>
              <a:t>Skype: </a:t>
            </a:r>
            <a:r>
              <a:rPr lang="en-US" cap="none" dirty="0" err="1"/>
              <a:t>akaver</a:t>
            </a:r>
            <a:r>
              <a:rPr lang="en-US" cap="none" dirty="0"/>
              <a:t>   Email: </a:t>
            </a:r>
            <a:r>
              <a:rPr lang="en-US" cap="none" dirty="0">
                <a:hlinkClick r:id="rId2"/>
              </a:rPr>
              <a:t>akaver@itcollege.ee</a:t>
            </a:r>
            <a:endParaRPr lang="en-US" cap="none" dirty="0"/>
          </a:p>
          <a:p>
            <a:endParaRPr lang="en-US" cap="non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7248" y="-561978"/>
            <a:ext cx="5142857" cy="38571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6AB63E-7A98-9F4F-AAC2-33E8893A9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6500" y="4521200"/>
            <a:ext cx="2095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78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For-In Loop </a:t>
            </a:r>
            <a:r>
              <a:rPr lang="mr-IN" dirty="0"/>
              <a:t>–</a:t>
            </a:r>
            <a:r>
              <a:rPr lang="en-US" dirty="0"/>
              <a:t> Array &amp; Dictionary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544222"/>
            <a:ext cx="8415306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mr-IN" dirty="0" err="1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ages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= [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mr-IN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mr-IN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]</a:t>
            </a:r>
            <a:endParaRPr lang="et-EE" dirty="0">
              <a:solidFill>
                <a:srgbClr val="000000"/>
              </a:solidFill>
              <a:latin typeface="Menlo" charset="0"/>
            </a:endParaRPr>
          </a:p>
          <a:p>
            <a:endParaRPr lang="mr-IN" dirty="0">
              <a:solidFill>
                <a:srgbClr val="000000"/>
              </a:solidFill>
              <a:latin typeface="Menlo" charset="0"/>
            </a:endParaRPr>
          </a:p>
          <a:p>
            <a:r>
              <a:rPr lang="mr-IN" dirty="0" err="1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name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age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) </a:t>
            </a:r>
            <a:r>
              <a:rPr lang="mr-IN" dirty="0" err="1">
                <a:solidFill>
                  <a:srgbClr val="BA2DA2"/>
                </a:solidFill>
                <a:latin typeface="Menlo" charset="0"/>
              </a:rPr>
              <a:t>in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mr-IN" dirty="0" err="1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mr-IN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mr-IN" dirty="0" err="1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name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) - 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age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mr-IN" dirty="0">
                <a:solidFill>
                  <a:srgbClr val="000000"/>
                </a:solidFill>
                <a:latin typeface="Menlo" charset="0"/>
              </a:rPr>
              <a:t>}</a:t>
            </a:r>
            <a:endParaRPr lang="mr-IN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94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Append multiple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Replace multiple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488940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9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 err="1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8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0148" y="4219291"/>
            <a:ext cx="60960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contentsOf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-5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0148" y="5545473"/>
            <a:ext cx="60960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3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...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] = [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]</a:t>
            </a:r>
            <a:endParaRPr lang="pt-BR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80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</a:t>
            </a:r>
            <a:r>
              <a:rPr lang="en-US" dirty="0" err="1"/>
              <a:t>Optionals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value is not there?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Checking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8037" y="2507107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090" y="2554137"/>
            <a:ext cx="3136900" cy="876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8037" y="3965992"/>
            <a:ext cx="60960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?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8037" y="5032304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nil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"Age not found."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724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</a:t>
            </a:r>
            <a:r>
              <a:rPr lang="mr-IN" dirty="0"/>
              <a:t>–</a:t>
            </a:r>
            <a:r>
              <a:rPr lang="en-US" dirty="0"/>
              <a:t> If-Let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If-Let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85647" y="2538166"/>
            <a:ext cx="7640185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 =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Kalle's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age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9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7860" y="2580997"/>
            <a:ext cx="9892879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90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switch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”First year done"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...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19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”Teenager is hard period!"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decade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decade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”Congrats on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decade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)*10 years"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default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”regular birthday"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677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Switch over multiple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0590" y="2754750"/>
            <a:ext cx="9184371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userName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passwordIsValid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switch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userName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passwordIsValid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):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 you are"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"guest"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):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"guests not allowed"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let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?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 area granted"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"DENIED"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454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Func</a:t>
            </a:r>
            <a:r>
              <a:rPr lang="en-US" dirty="0"/>
              <a:t> keyword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94977" y="2704008"/>
            <a:ext cx="7058846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”Hello!"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</a:t>
            </a:r>
            <a:endParaRPr lang="en-US" dirty="0">
              <a:solidFill>
                <a:srgbClr val="31595D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90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475454"/>
            <a:ext cx="9135926" cy="23083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”Hello!"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message = 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0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parameters (argument, label)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Better to read in usage, bad in function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94813" y="2555737"/>
            <a:ext cx="9269150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”Hello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(recipient: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4813" y="4735554"/>
            <a:ext cx="8185192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”Hello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to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014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2699513"/>
            <a:ext cx="6096000" cy="2585323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 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Tere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88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Swift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20550" cy="41954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SWIFT</a:t>
            </a:r>
          </a:p>
          <a:p>
            <a:pPr lvl="1"/>
            <a:r>
              <a:rPr lang="en-US" dirty="0"/>
              <a:t>Started in July 2010 </a:t>
            </a:r>
            <a:r>
              <a:rPr lang="mr-IN" dirty="0"/>
              <a:t>–</a:t>
            </a:r>
            <a:r>
              <a:rPr lang="en-US" dirty="0"/>
              <a:t> Chris </a:t>
            </a:r>
            <a:r>
              <a:rPr lang="en-US" dirty="0" err="1"/>
              <a:t>Lattner</a:t>
            </a:r>
            <a:endParaRPr lang="en-US" dirty="0"/>
          </a:p>
          <a:p>
            <a:pPr lvl="1"/>
            <a:r>
              <a:rPr lang="en-US" dirty="0"/>
              <a:t>1.0 Sept 9, 2014</a:t>
            </a:r>
          </a:p>
          <a:p>
            <a:pPr lvl="1"/>
            <a:r>
              <a:rPr lang="en-US" dirty="0"/>
              <a:t>2.0 WWDC 2015</a:t>
            </a:r>
          </a:p>
          <a:p>
            <a:pPr lvl="1"/>
            <a:r>
              <a:rPr lang="en-US" dirty="0"/>
              <a:t>2.2 Open Source (</a:t>
            </a:r>
            <a:r>
              <a:rPr lang="en-US" dirty="0" err="1"/>
              <a:t>swift.org</a:t>
            </a:r>
            <a:r>
              <a:rPr lang="en-US" dirty="0"/>
              <a:t>) Dec 3, 2015</a:t>
            </a:r>
          </a:p>
          <a:p>
            <a:pPr lvl="1"/>
            <a:r>
              <a:rPr lang="en-US" dirty="0"/>
              <a:t>3.0 Sept 13, 2016</a:t>
            </a:r>
          </a:p>
          <a:p>
            <a:pPr lvl="1"/>
            <a:r>
              <a:rPr lang="en-US" dirty="0"/>
              <a:t>4.0 Sept 19 2017, 4.1 March 2018, 4.2 Sept 2018</a:t>
            </a:r>
          </a:p>
          <a:p>
            <a:pPr lvl="1"/>
            <a:r>
              <a:rPr lang="en-US" dirty="0"/>
              <a:t>5.0 March 3 2019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2015 </a:t>
            </a:r>
            <a:r>
              <a:rPr lang="mr-IN" dirty="0"/>
              <a:t>–</a:t>
            </a:r>
            <a:r>
              <a:rPr lang="en-US" dirty="0"/>
              <a:t> Most loved programming language </a:t>
            </a:r>
            <a:r>
              <a:rPr lang="mr-IN" dirty="0"/>
              <a:t>–</a:t>
            </a:r>
            <a:r>
              <a:rPr lang="en-US" dirty="0"/>
              <a:t> first place (Stack Overflow)</a:t>
            </a:r>
          </a:p>
          <a:p>
            <a:pPr lvl="1"/>
            <a:r>
              <a:rPr lang="en-US" dirty="0"/>
              <a:t>2016 </a:t>
            </a:r>
            <a:r>
              <a:rPr lang="mr-IN" dirty="0"/>
              <a:t>–</a:t>
            </a:r>
            <a:r>
              <a:rPr lang="en-US" dirty="0"/>
              <a:t> Second place</a:t>
            </a:r>
          </a:p>
          <a:p>
            <a:pPr lvl="1"/>
            <a:r>
              <a:rPr lang="en-US" dirty="0"/>
              <a:t>2017-2018 In top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26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Parameters </a:t>
            </a:r>
            <a:r>
              <a:rPr lang="mr-IN" dirty="0"/>
              <a:t>–</a:t>
            </a:r>
            <a:r>
              <a:rPr lang="en-US" dirty="0"/>
              <a:t> using underscore </a:t>
            </a:r>
            <a:r>
              <a:rPr lang="mr-IN" dirty="0"/>
              <a:t>–</a:t>
            </a:r>
            <a:r>
              <a:rPr lang="en-US" dirty="0"/>
              <a:t> no label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3311" y="2483070"/>
            <a:ext cx="10535607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 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message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),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3311" y="4545840"/>
            <a:ext cx="10602220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 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message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),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177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5590" y="2639858"/>
            <a:ext cx="11346111" cy="286232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firstString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havingPrefix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prefix: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in strings: [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?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string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strings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string.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hasPrefix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(prefix){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string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nil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"Result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firstString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havingPrefix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in: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Jüri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])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59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33154" cy="4195481"/>
          </a:xfrm>
        </p:spPr>
        <p:txBody>
          <a:bodyPr/>
          <a:lstStyle/>
          <a:p>
            <a:r>
              <a:rPr lang="en-US" dirty="0"/>
              <a:t>Function type</a:t>
            </a:r>
            <a:br>
              <a:rPr lang="en-US" dirty="0"/>
            </a:br>
            <a:r>
              <a:rPr lang="en-US" dirty="0"/>
              <a:t>(parameter types) -&gt; return type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func</a:t>
            </a:r>
            <a:r>
              <a:rPr lang="en-US" dirty="0"/>
              <a:t> </a:t>
            </a:r>
            <a:r>
              <a:rPr lang="en-US" dirty="0" err="1"/>
              <a:t>sendMessage</a:t>
            </a:r>
            <a:r>
              <a:rPr lang="en-US" dirty="0"/>
              <a:t>() {}</a:t>
            </a:r>
            <a:br>
              <a:rPr lang="en-US" dirty="0"/>
            </a:br>
            <a:r>
              <a:rPr lang="en-US" dirty="0"/>
              <a:t>() -&gt; Void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func</a:t>
            </a:r>
            <a:r>
              <a:rPr lang="en-US" dirty="0"/>
              <a:t> </a:t>
            </a:r>
            <a:r>
              <a:rPr lang="en-US" dirty="0" err="1"/>
              <a:t>firstString</a:t>
            </a:r>
            <a:r>
              <a:rPr lang="en-US" dirty="0"/>
              <a:t>(</a:t>
            </a:r>
            <a:r>
              <a:rPr lang="en-US" dirty="0" err="1"/>
              <a:t>havingPrefix</a:t>
            </a:r>
            <a:r>
              <a:rPr lang="en-US" dirty="0"/>
              <a:t> prefix: String, in strings: [String]) -&gt; String? {}</a:t>
            </a:r>
            <a:br>
              <a:rPr lang="en-US" dirty="0"/>
            </a:br>
            <a:r>
              <a:rPr lang="en-US" dirty="0"/>
              <a:t>(String, [String]) -&gt; String?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46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589" y="1362576"/>
            <a:ext cx="8946541" cy="4195481"/>
          </a:xfrm>
        </p:spPr>
        <p:txBody>
          <a:bodyPr/>
          <a:lstStyle/>
          <a:p>
            <a:r>
              <a:rPr lang="en-US" dirty="0"/>
              <a:t>Functions as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7233" y="1853248"/>
            <a:ext cx="11202913" cy="480131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numbers: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includeNumber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(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result: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[]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includeNumber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(number)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result.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(number)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divisibleByTwo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divisibleByTwo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31595D"/>
              </a:solidFill>
              <a:latin typeface="Menlo" charset="0"/>
            </a:endParaRP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968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Closure expression </a:t>
            </a:r>
            <a:r>
              <a:rPr lang="mr-IN" dirty="0"/>
              <a:t>–</a:t>
            </a:r>
            <a:r>
              <a:rPr lang="en-US" dirty="0"/>
              <a:t> inline function definitions (not named functions)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52752" y="2626845"/>
            <a:ext cx="10613499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divisibleByTwo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	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(number: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63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– Closures - 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6111" y="2136110"/>
            <a:ext cx="11390639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numbers: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includeNumber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(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{……}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(number: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endParaRPr lang="en-US" dirty="0">
              <a:solidFill>
                <a:srgbClr val="008400"/>
              </a:solidFill>
              <a:latin typeface="Menlo" charset="0"/>
            </a:endParaRP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can be inferred from </a:t>
            </a:r>
            <a:r>
              <a:rPr lang="en-US" dirty="0" err="1">
                <a:solidFill>
                  <a:srgbClr val="008400"/>
                </a:solidFill>
                <a:latin typeface="Menlo" charset="0"/>
              </a:rPr>
              <a:t>filterIntents</a:t>
            </a:r>
            <a:r>
              <a:rPr lang="en-US" dirty="0">
                <a:solidFill>
                  <a:srgbClr val="008400"/>
                </a:solidFill>
                <a:latin typeface="Menlo" charset="0"/>
              </a:rPr>
              <a:t> declaration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endParaRPr lang="en-US" dirty="0">
              <a:solidFill>
                <a:srgbClr val="008400"/>
              </a:solidFill>
              <a:latin typeface="Menlo" charset="0"/>
            </a:endParaRP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if its single liner, no need for return keyword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endParaRPr lang="en-US" dirty="0">
              <a:solidFill>
                <a:srgbClr val="008400"/>
              </a:solidFill>
              <a:latin typeface="Menlo" charset="0"/>
            </a:endParaRP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implicit arguments, no need for in keyword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{$0 %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endParaRPr lang="en-US" dirty="0">
              <a:solidFill>
                <a:srgbClr val="008400"/>
              </a:solidFill>
              <a:latin typeface="Menlo" charset="0"/>
            </a:endParaRP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if closure is last argument, you can write as trailing closure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{$0 %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 )</a:t>
            </a:r>
          </a:p>
        </p:txBody>
      </p:sp>
    </p:spTree>
    <p:extLst>
      <p:ext uri="{BB962C8B-B14F-4D97-AF65-F5344CB8AC3E}">
        <p14:creationId xmlns:p14="http://schemas.microsoft.com/office/powerpoint/2010/main" val="3914914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Generics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0528" y="1449671"/>
            <a:ext cx="11158506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"kala"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br>
              <a:rPr lang="en-US" dirty="0">
                <a:solidFill>
                  <a:srgbClr val="BA2DA2"/>
                </a:solidFill>
                <a:latin typeface="Menlo" charset="0"/>
              </a:rPr>
            </a:br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filter&lt;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TElement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&gt;(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source: [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TElement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],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						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TElement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[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TElement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result: [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TElement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[]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elem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source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elem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result.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elem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	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31595D"/>
                </a:solidFill>
                <a:latin typeface="Menlo" charset="0"/>
              </a:rPr>
              <a:t>filter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 $0 %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}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31595D"/>
                </a:solidFill>
                <a:latin typeface="Menlo" charset="0"/>
              </a:rPr>
              <a:t>filter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 name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name.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21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</a:t>
            </a:r>
            <a:r>
              <a:rPr lang="mr-IN" dirty="0"/>
              <a:t>–</a:t>
            </a:r>
            <a:r>
              <a:rPr lang="en-US" dirty="0"/>
              <a:t> Map,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Closures and generics are widely used in Swift libraries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3258" y="2759245"/>
            <a:ext cx="10231995" cy="258532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"Lily"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"Santiago"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Aadya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"Jack"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"Anna"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"Andrés"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filter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 name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name.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}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capitalizedShortNames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shortNames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map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 name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name.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}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capitalizedShortNames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68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Swift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Swift Playgrounds</a:t>
            </a:r>
          </a:p>
          <a:p>
            <a:pPr lvl="1"/>
            <a:r>
              <a:rPr lang="en-US" dirty="0"/>
              <a:t>iPad app, 3D video game-like interface</a:t>
            </a:r>
          </a:p>
          <a:p>
            <a:pPr lvl="1"/>
            <a:r>
              <a:rPr lang="en-US" dirty="0" err="1"/>
              <a:t>Xcode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Web based - http://</a:t>
            </a:r>
            <a:r>
              <a:rPr lang="en-US" dirty="0" err="1"/>
              <a:t>online.swiftplayground.run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1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4226768"/>
          </a:xfrm>
        </p:spPr>
        <p:txBody>
          <a:bodyPr>
            <a:normAutofit/>
          </a:bodyPr>
          <a:lstStyle/>
          <a:p>
            <a:r>
              <a:rPr lang="en-US" dirty="0"/>
              <a:t>Constants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Type inference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88593" y="2507031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TalTech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IT College"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founded: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2000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isAwesome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88593" y="4287462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TalTech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IT College"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founded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2000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isAwesome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8593" y="5987534"/>
            <a:ext cx="6174724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16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Concatenation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Interpolation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Full </a:t>
            </a:r>
            <a:r>
              <a:rPr lang="en-US" dirty="0" err="1"/>
              <a:t>unicode</a:t>
            </a:r>
            <a:r>
              <a:rPr lang="en-US" dirty="0"/>
              <a:t>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6204" y="2471554"/>
            <a:ext cx="6096000" cy="646331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TalTech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IT College"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"Hello, 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school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+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"!"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97759" y="3827492"/>
            <a:ext cx="6096000" cy="646331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”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TalTech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IT College"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"Hello,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school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7759" y="5127635"/>
            <a:ext cx="5993949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000000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000000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õäüöžš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ب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ت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جث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endParaRPr lang="en-US" dirty="0">
              <a:solidFill>
                <a:srgbClr val="D12F1B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06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Characters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7087" y="2567664"/>
            <a:ext cx="10595334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000000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000000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õäüöžš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ب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ت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جث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4F8187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4F8187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4F8187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4F8187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chars long"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charset="0"/>
              </a:rPr>
              <a:t>\\ 16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9371" y="4272416"/>
            <a:ext cx="8754421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000000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000000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õäüöžš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ب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ت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جث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character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4F8187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4F8187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(character)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08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and Dictionary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97759" y="2470773"/>
            <a:ext cx="7991412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names: [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Jüri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"Mari"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458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and Repeat-While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2314" y="2450450"/>
            <a:ext cx="10917112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"test"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703DAA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"At 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pos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startIndex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offsetBy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)]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+=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2314" y="4520697"/>
            <a:ext cx="10917112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repeat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"At 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pos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startIndex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offsetBy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)]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+=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endParaRPr lang="en-US" dirty="0">
              <a:solidFill>
                <a:srgbClr val="703DAA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2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 -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For-In Loop </a:t>
            </a:r>
            <a:r>
              <a:rPr lang="mr-IN" dirty="0"/>
              <a:t>–</a:t>
            </a:r>
            <a:r>
              <a:rPr lang="en-US" dirty="0"/>
              <a:t> closed ranges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Half closed ranges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513162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...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(number)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5819" y="4391968"/>
            <a:ext cx="8221526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9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maxCount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index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..&lt;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maxCount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[index])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26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8780</TotalTime>
  <Words>1115</Words>
  <Application>Microsoft Macintosh PowerPoint</Application>
  <PresentationFormat>Widescreen</PresentationFormat>
  <Paragraphs>331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PingFang SC</vt:lpstr>
      <vt:lpstr>Arial</vt:lpstr>
      <vt:lpstr>Calibri</vt:lpstr>
      <vt:lpstr>Century Gothic</vt:lpstr>
      <vt:lpstr>Courier New</vt:lpstr>
      <vt:lpstr>Menlo</vt:lpstr>
      <vt:lpstr>Wingdings 3</vt:lpstr>
      <vt:lpstr>Ion</vt:lpstr>
      <vt:lpstr>Native Mobile Applications - ICD0017</vt:lpstr>
      <vt:lpstr>iOS - Swift</vt:lpstr>
      <vt:lpstr>iOS - Swift</vt:lpstr>
      <vt:lpstr>iOS – Swift - variables</vt:lpstr>
      <vt:lpstr>iOS – Swift - Strings</vt:lpstr>
      <vt:lpstr>iOS – Swift - Strings</vt:lpstr>
      <vt:lpstr>iOS – Swift - Collections</vt:lpstr>
      <vt:lpstr>iOS – Swift - Loops</vt:lpstr>
      <vt:lpstr>iOS – Swift - Loops</vt:lpstr>
      <vt:lpstr>iOS – Swift - Loops</vt:lpstr>
      <vt:lpstr>iOS – Swift - Array</vt:lpstr>
      <vt:lpstr>iOS – Swift - Optionals</vt:lpstr>
      <vt:lpstr>iOS – Swift – If-Let</vt:lpstr>
      <vt:lpstr>iOS – Swift - Switch</vt:lpstr>
      <vt:lpstr>iOS – Swift - Switch</vt:lpstr>
      <vt:lpstr>iOS – Swift - Functions</vt:lpstr>
      <vt:lpstr>iOS – Swift - functions</vt:lpstr>
      <vt:lpstr>iOS – Swift - functions</vt:lpstr>
      <vt:lpstr>iOS – Swift - functions</vt:lpstr>
      <vt:lpstr>iOS – Swift - Functions</vt:lpstr>
      <vt:lpstr>iOS – Swift - Functions</vt:lpstr>
      <vt:lpstr>iOS – Swift - Closures</vt:lpstr>
      <vt:lpstr>iOS – Swift - Closures</vt:lpstr>
      <vt:lpstr>iOS – Swift - Closures</vt:lpstr>
      <vt:lpstr>iOS – Swift – Closures - definition</vt:lpstr>
      <vt:lpstr>iOS – Swift - Generics</vt:lpstr>
      <vt:lpstr>iOS – Swift – Map, Filter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158</cp:revision>
  <dcterms:created xsi:type="dcterms:W3CDTF">2015-10-15T12:35:18Z</dcterms:created>
  <dcterms:modified xsi:type="dcterms:W3CDTF">2019-04-05T19:15:03Z</dcterms:modified>
</cp:coreProperties>
</file>