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98" r:id="rId2"/>
    <p:sldId id="293" r:id="rId3"/>
    <p:sldId id="257" r:id="rId4"/>
    <p:sldId id="258" r:id="rId5"/>
    <p:sldId id="259" r:id="rId6"/>
    <p:sldId id="260" r:id="rId7"/>
    <p:sldId id="261" r:id="rId8"/>
    <p:sldId id="299" r:id="rId9"/>
    <p:sldId id="300" r:id="rId10"/>
    <p:sldId id="262" r:id="rId11"/>
    <p:sldId id="263" r:id="rId12"/>
    <p:sldId id="276" r:id="rId13"/>
    <p:sldId id="264" r:id="rId14"/>
    <p:sldId id="301" r:id="rId15"/>
    <p:sldId id="274" r:id="rId16"/>
    <p:sldId id="275" r:id="rId17"/>
    <p:sldId id="277" r:id="rId18"/>
    <p:sldId id="278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9" autoAdjust="0"/>
    <p:restoredTop sz="93132" autoAdjust="0"/>
  </p:normalViewPr>
  <p:slideViewPr>
    <p:cSldViewPr snapToGrid="0">
      <p:cViewPr varScale="1">
        <p:scale>
          <a:sx n="80" d="100"/>
          <a:sy n="80" d="100"/>
        </p:scale>
        <p:origin x="10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B3F81-E054-8141-B0D7-64DA5E36E265}" type="datetimeFigureOut">
              <a:rPr lang="en-GB" smtClean="0"/>
              <a:t>25/04/2019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B07CD-32E9-E14D-B824-009BD872B1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835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58F15-0E18-4F6A-B9F3-564C7228F6E2}" type="datetimeFigureOut">
              <a:rPr lang="et-EE" smtClean="0"/>
              <a:t>25.04.19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2EAB4-ED3B-407C-8199-EAC6E751E16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28559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AFD2-F1B0-5943-9FA1-3BE3C9DD321D}" type="datetime1">
              <a:rPr lang="en-US" smtClean="0"/>
              <a:t>4/25/19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4D633-5493-CA4F-B632-BCD2FD8AE23E}" type="datetime1">
              <a:rPr lang="en-US" smtClean="0"/>
              <a:t>4/25/19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6275-107E-6046-9B8E-09082F4C5C3F}" type="datetime1">
              <a:rPr lang="en-US" smtClean="0"/>
              <a:t>4/25/19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95F5E-2E12-9242-91CB-BCDE465E7656}" type="datetime1">
              <a:rPr lang="en-US" smtClean="0"/>
              <a:t>4/25/19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0D15-4314-EB46-92B6-FFE34E79F985}" type="datetime1">
              <a:rPr lang="en-US" smtClean="0"/>
              <a:t>4/25/19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60D8-F5D8-6744-8C64-450A07060B40}" type="datetime1">
              <a:rPr lang="en-US" smtClean="0"/>
              <a:t>4/25/19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98D9-9910-0E4B-8591-8BCFFB39C1F1}" type="datetime1">
              <a:rPr lang="en-US" smtClean="0"/>
              <a:t>4/25/19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C465-7249-C74D-8084-FB50E1688A49}" type="datetime1">
              <a:rPr lang="en-US" smtClean="0"/>
              <a:t>4/25/19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D8A3B-3173-B642-8B8A-7B9DBDD8D06D}" type="datetime1">
              <a:rPr lang="en-US" smtClean="0"/>
              <a:t>4/25/19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8906-D6E1-654E-8970-31E9B49DF7F6}" type="datetime1">
              <a:rPr lang="en-US" smtClean="0"/>
              <a:t>4/25/19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9F9B-0B25-1646-A0CD-947B5AE0C16E}" type="datetime1">
              <a:rPr lang="en-US" smtClean="0"/>
              <a:t>4/25/19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7A5A-2DFB-C04D-A564-C22F83C533FE}" type="datetime1">
              <a:rPr lang="en-US" smtClean="0"/>
              <a:t>4/25/19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DA8B9-1D3A-0049-9E7A-7E6C0469921A}" type="datetime1">
              <a:rPr lang="en-US" smtClean="0"/>
              <a:t>4/25/19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BDFB3-175A-3A42-90EA-B6F433F4414D}" type="datetime1">
              <a:rPr lang="en-US" smtClean="0"/>
              <a:t>4/25/19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B569-59C9-CF41-939E-9909F50DA2D3}" type="datetime1">
              <a:rPr lang="en-US" smtClean="0"/>
              <a:t>4/25/19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ACD53-71FB-C84A-8CD3-2F67008AFD3D}" type="datetime1">
              <a:rPr lang="en-US" smtClean="0"/>
              <a:t>4/25/19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55FED-844D-1341-870D-154DDCF932AD}" type="datetime1">
              <a:rPr lang="en-US" smtClean="0"/>
              <a:t>4/25/19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0379E1-7D06-4C45-AF2F-C6F02CA14F32}" type="datetime1">
              <a:rPr lang="en-US" smtClean="0"/>
              <a:t>4/25/19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akaver@itcollege.e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Native Mobile Applications - ICD0017</a:t>
            </a:r>
            <a:endParaRPr lang="et-EE" dirty="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176232"/>
          </a:xfrm>
        </p:spPr>
        <p:txBody>
          <a:bodyPr>
            <a:normAutofit fontScale="92500" lnSpcReduction="10000"/>
          </a:bodyPr>
          <a:lstStyle/>
          <a:p>
            <a:r>
              <a:rPr lang="en-US" cap="none" dirty="0" err="1"/>
              <a:t>TalTech</a:t>
            </a:r>
            <a:r>
              <a:rPr lang="en-US" cap="none" dirty="0"/>
              <a:t> IT College, Andres Käver, 2018-2019, Spring semester</a:t>
            </a:r>
          </a:p>
          <a:p>
            <a:r>
              <a:rPr lang="en-US" cap="none" dirty="0"/>
              <a:t>Web: http://</a:t>
            </a:r>
            <a:r>
              <a:rPr lang="en-US" cap="none" dirty="0" err="1"/>
              <a:t>enos.Itcollege.ee</a:t>
            </a:r>
            <a:r>
              <a:rPr lang="en-US" cap="none" dirty="0"/>
              <a:t>/~</a:t>
            </a:r>
            <a:r>
              <a:rPr lang="en-US" cap="none" dirty="0" err="1"/>
              <a:t>akaver</a:t>
            </a:r>
            <a:r>
              <a:rPr lang="en-US" cap="none" dirty="0"/>
              <a:t>/</a:t>
            </a:r>
            <a:r>
              <a:rPr lang="en-US" cap="none" dirty="0" err="1"/>
              <a:t>MobileApps</a:t>
            </a:r>
            <a:endParaRPr lang="en-US" cap="none" dirty="0"/>
          </a:p>
          <a:p>
            <a:r>
              <a:rPr lang="en-US" cap="none" dirty="0"/>
              <a:t>Skype: </a:t>
            </a:r>
            <a:r>
              <a:rPr lang="en-US" cap="none" dirty="0" err="1"/>
              <a:t>akaver</a:t>
            </a:r>
            <a:r>
              <a:rPr lang="en-US" cap="none" dirty="0"/>
              <a:t>   Email: </a:t>
            </a:r>
            <a:r>
              <a:rPr lang="en-US" cap="none" dirty="0">
                <a:hlinkClick r:id="rId2"/>
              </a:rPr>
              <a:t>akaver@itcollege.ee</a:t>
            </a:r>
            <a:endParaRPr lang="en-US" cap="none" dirty="0"/>
          </a:p>
          <a:p>
            <a:endParaRPr lang="en-US" cap="non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248" y="-561978"/>
            <a:ext cx="5142857" cy="3857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6AB63E-7A98-9F4F-AAC2-33E8893A9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00" y="4521200"/>
            <a:ext cx="20955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31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Segues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699260"/>
            <a:ext cx="10677208" cy="4549139"/>
          </a:xfrm>
        </p:spPr>
        <p:txBody>
          <a:bodyPr>
            <a:normAutofit/>
          </a:bodyPr>
          <a:lstStyle/>
          <a:p>
            <a:r>
              <a:rPr lang="en-US" dirty="0"/>
              <a:t>When one MVC causes other MVC to appear </a:t>
            </a:r>
            <a:r>
              <a:rPr lang="mr-IN" dirty="0"/>
              <a:t>–</a:t>
            </a:r>
            <a:r>
              <a:rPr lang="en-US" dirty="0"/>
              <a:t> it’s called “SEGUE”</a:t>
            </a:r>
          </a:p>
          <a:p>
            <a:r>
              <a:rPr lang="en-US" dirty="0"/>
              <a:t>Possible segues are</a:t>
            </a:r>
          </a:p>
          <a:p>
            <a:pPr lvl="1"/>
            <a:r>
              <a:rPr lang="en-US" dirty="0"/>
              <a:t>Show Segue (push in Navigation, else Modal)</a:t>
            </a:r>
          </a:p>
          <a:p>
            <a:pPr lvl="1"/>
            <a:r>
              <a:rPr lang="en-US" dirty="0"/>
              <a:t>Show Detail Segue (shows Detail in Split or push in Navigation) </a:t>
            </a:r>
          </a:p>
          <a:p>
            <a:pPr lvl="1"/>
            <a:r>
              <a:rPr lang="en-US" dirty="0"/>
              <a:t>Modal Segue (full screen takeover, no way back)</a:t>
            </a:r>
          </a:p>
          <a:p>
            <a:pPr lvl="1"/>
            <a:r>
              <a:rPr lang="en-US" dirty="0"/>
              <a:t>Popover Segue (modal little popover window)</a:t>
            </a:r>
          </a:p>
          <a:p>
            <a:endParaRPr lang="en-US" dirty="0"/>
          </a:p>
          <a:p>
            <a:r>
              <a:rPr lang="en-US" dirty="0"/>
              <a:t>Segues always create a </a:t>
            </a:r>
            <a:r>
              <a:rPr lang="en-US" b="1" dirty="0"/>
              <a:t>new</a:t>
            </a:r>
            <a:r>
              <a:rPr lang="en-US" dirty="0"/>
              <a:t> instance of an MVC</a:t>
            </a:r>
          </a:p>
          <a:p>
            <a:r>
              <a:rPr lang="en-US" dirty="0"/>
              <a:t>Adding or removing MVCs from </a:t>
            </a:r>
            <a:r>
              <a:rPr lang="en-US" dirty="0" err="1"/>
              <a:t>UINavigationController</a:t>
            </a:r>
            <a:endParaRPr lang="en-US" dirty="0"/>
          </a:p>
          <a:p>
            <a:pPr lvl="1"/>
            <a:r>
              <a:rPr lang="en-US" dirty="0" err="1"/>
              <a:t>Func</a:t>
            </a:r>
            <a:r>
              <a:rPr lang="en-US" dirty="0"/>
              <a:t> </a:t>
            </a:r>
            <a:r>
              <a:rPr lang="en-US" dirty="0" err="1"/>
              <a:t>pushViewController</a:t>
            </a:r>
            <a:r>
              <a:rPr lang="en-US" dirty="0"/>
              <a:t>(_ </a:t>
            </a:r>
            <a:r>
              <a:rPr lang="en-US" dirty="0" err="1"/>
              <a:t>vc</a:t>
            </a:r>
            <a:r>
              <a:rPr lang="en-US" dirty="0"/>
              <a:t>: </a:t>
            </a:r>
            <a:r>
              <a:rPr lang="en-US" dirty="0" err="1"/>
              <a:t>UIViewController</a:t>
            </a:r>
            <a:r>
              <a:rPr lang="en-US" dirty="0"/>
              <a:t>, animated: Bool)</a:t>
            </a:r>
          </a:p>
          <a:p>
            <a:pPr lvl="1"/>
            <a:r>
              <a:rPr lang="en-US" dirty="0" err="1"/>
              <a:t>Func</a:t>
            </a:r>
            <a:r>
              <a:rPr lang="en-US" dirty="0"/>
              <a:t> </a:t>
            </a:r>
            <a:r>
              <a:rPr lang="en-US" dirty="0" err="1"/>
              <a:t>popViewController</a:t>
            </a:r>
            <a:r>
              <a:rPr lang="en-US" dirty="0"/>
              <a:t>(animated: Bool)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520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</a:t>
            </a:r>
            <a:r>
              <a:rPr lang="mr-IN" dirty="0"/>
              <a:t>–</a:t>
            </a:r>
            <a:r>
              <a:rPr lang="en-US" dirty="0"/>
              <a:t> wiring up the Segues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interface builder ctrl-drag from button to some other MVC</a:t>
            </a:r>
          </a:p>
          <a:p>
            <a:r>
              <a:rPr lang="en-US" dirty="0"/>
              <a:t>Inspect the new segue and give it an Identifier (string) </a:t>
            </a:r>
            <a:r>
              <a:rPr lang="mr-IN" dirty="0"/>
              <a:t>–</a:t>
            </a:r>
            <a:r>
              <a:rPr lang="en-US" dirty="0"/>
              <a:t> used later in the code</a:t>
            </a:r>
          </a:p>
          <a:p>
            <a:endParaRPr lang="en-US" dirty="0"/>
          </a:p>
          <a:p>
            <a:r>
              <a:rPr lang="en-US" dirty="0"/>
              <a:t>Preparing for a segue</a:t>
            </a:r>
          </a:p>
          <a:p>
            <a:pPr lvl="1"/>
            <a:r>
              <a:rPr lang="en-US" dirty="0"/>
              <a:t>New MVC needs to be configured (Model and display properties)</a:t>
            </a:r>
          </a:p>
          <a:p>
            <a:endParaRPr lang="en-US" dirty="0"/>
          </a:p>
          <a:p>
            <a:r>
              <a:rPr lang="en-US" dirty="0"/>
              <a:t>Invoke segue from code (rarely used)</a:t>
            </a:r>
            <a:br>
              <a:rPr lang="en-US" dirty="0"/>
            </a:br>
            <a:r>
              <a:rPr lang="en-US" dirty="0" err="1"/>
              <a:t>func</a:t>
            </a:r>
            <a:r>
              <a:rPr lang="en-US" dirty="0"/>
              <a:t> </a:t>
            </a:r>
            <a:r>
              <a:rPr lang="en-US" dirty="0" err="1"/>
              <a:t>performSegue</a:t>
            </a:r>
            <a:r>
              <a:rPr lang="en-US" dirty="0"/>
              <a:t>(</a:t>
            </a:r>
            <a:r>
              <a:rPr lang="en-US" dirty="0" err="1"/>
              <a:t>withIdentifier</a:t>
            </a:r>
            <a:r>
              <a:rPr lang="en-US" dirty="0"/>
              <a:t>: String, sender: Any?)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973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– Segues - naming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Click on segue in storyboard</a:t>
            </a:r>
          </a:p>
          <a:p>
            <a:r>
              <a:rPr lang="en-US" dirty="0"/>
              <a:t>set identifier (name for the segue)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064" y="1452705"/>
            <a:ext cx="32766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24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</a:t>
            </a:r>
            <a:r>
              <a:rPr lang="mr-IN" dirty="0"/>
              <a:t>–</a:t>
            </a:r>
            <a:r>
              <a:rPr lang="en-US" dirty="0"/>
              <a:t> preparing for Segue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599342"/>
          </a:xfrm>
        </p:spPr>
        <p:txBody>
          <a:bodyPr>
            <a:normAutofit/>
          </a:bodyPr>
          <a:lstStyle/>
          <a:p>
            <a:r>
              <a:rPr lang="en-US" dirty="0"/>
              <a:t>Most important </a:t>
            </a:r>
            <a:r>
              <a:rPr lang="en-US" dirty="0" err="1"/>
              <a:t>func</a:t>
            </a:r>
            <a:r>
              <a:rPr lang="en-US" dirty="0"/>
              <a:t> in whole Multi MVC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vc.someOutlet</a:t>
            </a:r>
            <a:r>
              <a:rPr lang="en-US" dirty="0"/>
              <a:t> – its not set yet! Do not access any outlets!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4077" y="2627164"/>
            <a:ext cx="11570289" cy="304698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1600" dirty="0" err="1">
                <a:solidFill>
                  <a:srgbClr val="AA0D91"/>
                </a:solidFill>
                <a:latin typeface="Menlo-Regular" charset="0"/>
              </a:rPr>
              <a:t>func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prepare(for segue: </a:t>
            </a:r>
            <a:r>
              <a:rPr lang="en-US" sz="1600" dirty="0" err="1">
                <a:solidFill>
                  <a:srgbClr val="5C2699"/>
                </a:solidFill>
                <a:latin typeface="Menlo-Regular" charset="0"/>
              </a:rPr>
              <a:t>UIStoryboardSegue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, sender: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Any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?) {</a:t>
            </a:r>
          </a:p>
          <a:p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      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let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identifier = </a:t>
            </a:r>
            <a:r>
              <a:rPr lang="en-US" sz="1600" dirty="0" err="1">
                <a:solidFill>
                  <a:srgbClr val="000000"/>
                </a:solidFill>
                <a:latin typeface="Menlo-Regular" charset="0"/>
              </a:rPr>
              <a:t>segue.</a:t>
            </a:r>
            <a:r>
              <a:rPr lang="en-US" sz="1600" dirty="0" err="1">
                <a:solidFill>
                  <a:srgbClr val="5C2699"/>
                </a:solidFill>
                <a:latin typeface="Menlo-Regular" charset="0"/>
              </a:rPr>
              <a:t>identifier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{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    </a:t>
            </a:r>
            <a:r>
              <a:rPr lang="mr-IN" sz="1600" dirty="0" err="1">
                <a:solidFill>
                  <a:srgbClr val="AA0D91"/>
                </a:solidFill>
                <a:latin typeface="Menlo-Regular" charset="0"/>
              </a:rPr>
              <a:t>switch</a:t>
            </a:r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mr-IN" sz="1600" dirty="0" err="1">
                <a:solidFill>
                  <a:srgbClr val="000000"/>
                </a:solidFill>
                <a:latin typeface="Menlo-Regular" charset="0"/>
              </a:rPr>
              <a:t>identifier</a:t>
            </a:r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{</a:t>
            </a:r>
          </a:p>
          <a:p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          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case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1600" dirty="0">
                <a:solidFill>
                  <a:srgbClr val="C41A16"/>
                </a:solidFill>
                <a:latin typeface="Menlo-Regular" charset="0"/>
              </a:rPr>
              <a:t>"</a:t>
            </a:r>
            <a:r>
              <a:rPr lang="en-US" sz="1600" dirty="0" err="1">
                <a:solidFill>
                  <a:srgbClr val="C41A16"/>
                </a:solidFill>
                <a:latin typeface="Menlo-Regular" charset="0"/>
              </a:rPr>
              <a:t>SegueIdentifierFromStoryboard</a:t>
            </a:r>
            <a:r>
              <a:rPr lang="en-US" sz="1600" dirty="0">
                <a:solidFill>
                  <a:srgbClr val="C41A16"/>
                </a:solidFill>
                <a:latin typeface="Menlo-Regular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:</a:t>
            </a:r>
          </a:p>
          <a:p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              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let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Menlo-Regular" charset="0"/>
              </a:rPr>
              <a:t>vc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Menlo-Regular" charset="0"/>
              </a:rPr>
              <a:t>segue.destinationViewController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sz="1600" dirty="0">
                <a:solidFill>
                  <a:srgbClr val="AA0D91"/>
                </a:solidFill>
                <a:latin typeface="Menlo-Regular" charset="0"/>
              </a:rPr>
              <a:t>as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? </a:t>
            </a:r>
            <a:r>
              <a:rPr lang="en-US" sz="1600" dirty="0" err="1">
                <a:solidFill>
                  <a:srgbClr val="5C2699"/>
                </a:solidFill>
                <a:latin typeface="Menlo-Regular" charset="0"/>
              </a:rPr>
              <a:t>SomeViewController</a:t>
            </a:r>
            <a:r>
              <a:rPr lang="en-US" sz="1600" dirty="0">
                <a:solidFill>
                  <a:srgbClr val="000000"/>
                </a:solidFill>
                <a:latin typeface="Menlo-Regular" charset="0"/>
              </a:rPr>
              <a:t> {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            </a:t>
            </a:r>
            <a:r>
              <a:rPr lang="mr-IN" sz="1600" dirty="0" err="1">
                <a:solidFill>
                  <a:srgbClr val="000000"/>
                </a:solidFill>
                <a:latin typeface="Menlo-Regular" charset="0"/>
              </a:rPr>
              <a:t>vc.someproperty</a:t>
            </a:r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= ...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            </a:t>
            </a:r>
            <a:r>
              <a:rPr lang="mr-IN" sz="1600" dirty="0" err="1">
                <a:solidFill>
                  <a:srgbClr val="000000"/>
                </a:solidFill>
                <a:latin typeface="Menlo-Regular" charset="0"/>
              </a:rPr>
              <a:t>vc.setUp</a:t>
            </a:r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(...)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        }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    </a:t>
            </a:r>
            <a:r>
              <a:rPr lang="mr-IN" sz="1600" dirty="0" err="1">
                <a:solidFill>
                  <a:srgbClr val="AA0D91"/>
                </a:solidFill>
                <a:latin typeface="Menlo-Regular" charset="0"/>
              </a:rPr>
              <a:t>default</a:t>
            </a:r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: </a:t>
            </a:r>
            <a:r>
              <a:rPr lang="mr-IN" sz="1600" dirty="0" err="1">
                <a:solidFill>
                  <a:srgbClr val="AA0D91"/>
                </a:solidFill>
                <a:latin typeface="Menlo-Regular" charset="0"/>
              </a:rPr>
              <a:t>break</a:t>
            </a:r>
            <a:endParaRPr lang="mr-IN" sz="1600" dirty="0">
              <a:solidFill>
                <a:srgbClr val="000000"/>
              </a:solidFill>
              <a:latin typeface="Menlo-Regular" charset="0"/>
            </a:endParaRP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    }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    }</a:t>
            </a:r>
          </a:p>
          <a:p>
            <a:r>
              <a:rPr lang="mr-IN" sz="1600" dirty="0">
                <a:solidFill>
                  <a:srgbClr val="000000"/>
                </a:solidFill>
                <a:latin typeface="Menlo-Regular" charset="0"/>
              </a:rPr>
              <a:t>    }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8486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4E53A-98C9-B34F-8EFE-C0CFDB5AE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– renaming </a:t>
            </a:r>
            <a:r>
              <a:rPr lang="en-US" dirty="0" err="1"/>
              <a:t>viewcontrollers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7E8C3-C82F-C94A-BD03-7CA64BCDD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7210108" cy="4195481"/>
          </a:xfrm>
        </p:spPr>
        <p:txBody>
          <a:bodyPr/>
          <a:lstStyle/>
          <a:p>
            <a:r>
              <a:rPr lang="en-US" dirty="0"/>
              <a:t>CMD-Click on </a:t>
            </a:r>
            <a:r>
              <a:rPr lang="en-US" dirty="0" err="1"/>
              <a:t>ViewController</a:t>
            </a:r>
            <a:r>
              <a:rPr lang="en-US" dirty="0"/>
              <a:t> class name</a:t>
            </a:r>
          </a:p>
          <a:p>
            <a:r>
              <a:rPr lang="en-US" dirty="0"/>
              <a:t>Choose Rename</a:t>
            </a:r>
          </a:p>
          <a:p>
            <a:r>
              <a:rPr lang="en-US" dirty="0"/>
              <a:t>Rename it to better name</a:t>
            </a:r>
          </a:p>
          <a:p>
            <a:r>
              <a:rPr lang="en-US" dirty="0" err="1"/>
              <a:t>Xcode</a:t>
            </a:r>
            <a:r>
              <a:rPr lang="en-US" dirty="0"/>
              <a:t> updates all the references (in storyboard also)</a:t>
            </a:r>
          </a:p>
          <a:p>
            <a:pPr lvl="1"/>
            <a:r>
              <a:rPr lang="en-US" dirty="0"/>
              <a:t>And filename gets also updated</a:t>
            </a:r>
          </a:p>
          <a:p>
            <a:pPr lvl="1"/>
            <a:endParaRPr lang="en-US" dirty="0"/>
          </a:p>
          <a:p>
            <a:r>
              <a:rPr lang="en-US" dirty="0"/>
              <a:t>New </a:t>
            </a:r>
            <a:r>
              <a:rPr lang="en-US" dirty="0" err="1"/>
              <a:t>viewcontrollers</a:t>
            </a:r>
            <a:r>
              <a:rPr lang="en-US" dirty="0"/>
              <a:t> – you need to set up the controllers </a:t>
            </a:r>
            <a:r>
              <a:rPr lang="en-US" dirty="0" err="1"/>
              <a:t>manualy</a:t>
            </a:r>
            <a:r>
              <a:rPr lang="en-US" dirty="0"/>
              <a:t> in storyboard inspector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113BE-2734-AB41-81F4-D13AFAFB6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C988C-6A57-EA40-BC64-CD9649A25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537" y="1204913"/>
            <a:ext cx="3166652" cy="32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95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Segues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Ctrl-drag in a storyboard from an instigator (like a button) to the MVC to segue to</a:t>
            </a:r>
          </a:p>
          <a:p>
            <a:r>
              <a:rPr lang="en-US" dirty="0"/>
              <a:t>Can be done also in code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03312" y="3537528"/>
            <a:ext cx="9735433" cy="203132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@</a:t>
            </a:r>
            <a:r>
              <a:rPr lang="en-US" dirty="0" err="1">
                <a:solidFill>
                  <a:srgbClr val="AA0D91"/>
                </a:solidFill>
                <a:latin typeface="Menlo-Regular" charset="0"/>
              </a:rPr>
              <a:t>IBAction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dirty="0" err="1">
                <a:solidFill>
                  <a:srgbClr val="AA0D91"/>
                </a:solidFill>
                <a:latin typeface="Menlo-Regular" charset="0"/>
              </a:rPr>
              <a:t>func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Action2Clicked(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_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sender: </a:t>
            </a:r>
            <a:r>
              <a:rPr lang="en-US" dirty="0" err="1">
                <a:solidFill>
                  <a:srgbClr val="5C2699"/>
                </a:solidFill>
                <a:latin typeface="Menlo-Regular" charset="0"/>
              </a:rPr>
              <a:t>UIButton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) {</a:t>
            </a:r>
          </a:p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       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let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storyboard = </a:t>
            </a:r>
            <a:r>
              <a:rPr lang="en-US" dirty="0" err="1">
                <a:solidFill>
                  <a:srgbClr val="5C2699"/>
                </a:solidFill>
                <a:latin typeface="Menlo-Regular" charset="0"/>
              </a:rPr>
              <a:t>UIStoryboard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(name: </a:t>
            </a:r>
            <a:r>
              <a:rPr lang="en-US" dirty="0">
                <a:solidFill>
                  <a:srgbClr val="C41A16"/>
                </a:solidFill>
                <a:latin typeface="Menlo-Regular" charset="0"/>
              </a:rPr>
              <a:t>"Main"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, bundle: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nil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       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let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nlo-Regular" charset="0"/>
              </a:rPr>
              <a:t>vc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Menlo-Regular" charset="0"/>
              </a:rPr>
              <a:t>storyboard.</a:t>
            </a:r>
            <a:r>
              <a:rPr lang="en-US" dirty="0" err="1">
                <a:solidFill>
                  <a:srgbClr val="2E0D6E"/>
                </a:solidFill>
                <a:latin typeface="Menlo-Regular" charset="0"/>
              </a:rPr>
              <a:t>instantiateViewController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Menlo-Regular" charset="0"/>
              </a:rPr>
              <a:t>withIdentifier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: </a:t>
            </a:r>
            <a:r>
              <a:rPr lang="en-US" dirty="0">
                <a:solidFill>
                  <a:srgbClr val="C41A16"/>
                </a:solidFill>
                <a:latin typeface="Menlo-Regular" charset="0"/>
              </a:rPr>
              <a:t>"Child2ViewController"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)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! </a:t>
            </a:r>
            <a:r>
              <a:rPr lang="en-US" dirty="0">
                <a:solidFill>
                  <a:srgbClr val="3F6E74"/>
                </a:solidFill>
                <a:latin typeface="Menlo-Regular" charset="0"/>
              </a:rPr>
              <a:t>Child2ViewController</a:t>
            </a:r>
            <a:endParaRPr lang="en-US" dirty="0">
              <a:solidFill>
                <a:srgbClr val="000000"/>
              </a:solidFill>
              <a:latin typeface="Menlo-Regular" charset="0"/>
            </a:endParaRPr>
          </a:p>
          <a:p>
            <a:endParaRPr lang="en-US" dirty="0">
              <a:solidFill>
                <a:srgbClr val="000000"/>
              </a:solidFill>
              <a:latin typeface="Menlo-Regular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        </a:t>
            </a:r>
            <a:r>
              <a:rPr lang="en-US" dirty="0">
                <a:solidFill>
                  <a:srgbClr val="2E0D6E"/>
                </a:solidFill>
                <a:latin typeface="Menlo-Regular" charset="0"/>
              </a:rPr>
              <a:t>present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Menlo-Regular" charset="0"/>
              </a:rPr>
              <a:t>vc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, animated: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false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, completion: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nil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)</a:t>
            </a:r>
          </a:p>
          <a:p>
            <a:r>
              <a:rPr lang="de-DE" dirty="0">
                <a:solidFill>
                  <a:srgbClr val="000000"/>
                </a:solidFill>
                <a:latin typeface="Menlo-Regular" charset="0"/>
              </a:rPr>
              <a:t>    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542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Segues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Close </a:t>
            </a:r>
            <a:r>
              <a:rPr lang="en-US" dirty="0" err="1"/>
              <a:t>viewcontroller</a:t>
            </a:r>
            <a:r>
              <a:rPr lang="en-US" dirty="0"/>
              <a:t> (navigate back to caller)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31311" y="2809293"/>
            <a:ext cx="9626431" cy="175432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@</a:t>
            </a:r>
            <a:r>
              <a:rPr lang="en-US" dirty="0" err="1">
                <a:solidFill>
                  <a:srgbClr val="AA0D91"/>
                </a:solidFill>
                <a:latin typeface="Menlo-Regular" charset="0"/>
              </a:rPr>
              <a:t>IBAction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dirty="0" err="1">
                <a:solidFill>
                  <a:srgbClr val="AA0D91"/>
                </a:solidFill>
                <a:latin typeface="Menlo-Regular" charset="0"/>
              </a:rPr>
              <a:t>func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nlo-Regular" charset="0"/>
              </a:rPr>
              <a:t>CloseClicked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(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_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sender: </a:t>
            </a:r>
            <a:r>
              <a:rPr lang="en-US" dirty="0" err="1">
                <a:solidFill>
                  <a:srgbClr val="5C2699"/>
                </a:solidFill>
                <a:latin typeface="Menlo-Regular" charset="0"/>
              </a:rPr>
              <a:t>UIButton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) {</a:t>
            </a:r>
          </a:p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       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((</a:t>
            </a:r>
            <a:r>
              <a:rPr lang="en-US" dirty="0" err="1">
                <a:solidFill>
                  <a:srgbClr val="AA0D91"/>
                </a:solidFill>
                <a:latin typeface="Menlo-Regular" charset="0"/>
              </a:rPr>
              <a:t>self</a:t>
            </a:r>
            <a:r>
              <a:rPr lang="en-US" dirty="0" err="1">
                <a:solidFill>
                  <a:srgbClr val="000000"/>
                </a:solidFill>
                <a:latin typeface="Menlo-Regular" charset="0"/>
              </a:rPr>
              <a:t>.</a:t>
            </a:r>
            <a:r>
              <a:rPr lang="en-US" dirty="0" err="1">
                <a:solidFill>
                  <a:srgbClr val="5C2699"/>
                </a:solidFill>
                <a:latin typeface="Menlo-Regular" charset="0"/>
              </a:rPr>
              <a:t>presentingViewController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) !=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nil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){</a:t>
            </a:r>
          </a:p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            </a:t>
            </a:r>
            <a:r>
              <a:rPr lang="en-US" dirty="0" err="1">
                <a:solidFill>
                  <a:srgbClr val="AA0D91"/>
                </a:solidFill>
                <a:latin typeface="Menlo-Regular" charset="0"/>
              </a:rPr>
              <a:t>self</a:t>
            </a:r>
            <a:r>
              <a:rPr lang="en-US" dirty="0" err="1">
                <a:solidFill>
                  <a:srgbClr val="000000"/>
                </a:solidFill>
                <a:latin typeface="Menlo-Regular" charset="0"/>
              </a:rPr>
              <a:t>.</a:t>
            </a:r>
            <a:r>
              <a:rPr lang="en-US" dirty="0" err="1">
                <a:solidFill>
                  <a:srgbClr val="2E0D6E"/>
                </a:solidFill>
                <a:latin typeface="Menlo-Regular" charset="0"/>
              </a:rPr>
              <a:t>dismiss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(animated: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false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, completion: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nil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            </a:t>
            </a:r>
            <a:r>
              <a:rPr lang="en-US" dirty="0">
                <a:solidFill>
                  <a:srgbClr val="2E0D6E"/>
                </a:solidFill>
                <a:latin typeface="Menlo-Regular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(</a:t>
            </a:r>
            <a:r>
              <a:rPr lang="en-US" dirty="0">
                <a:solidFill>
                  <a:srgbClr val="C41A16"/>
                </a:solidFill>
                <a:latin typeface="Menlo-Regular" charset="0"/>
              </a:rPr>
              <a:t>"close"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)</a:t>
            </a:r>
          </a:p>
          <a:p>
            <a:r>
              <a:rPr lang="de-DE" dirty="0">
                <a:solidFill>
                  <a:srgbClr val="000000"/>
                </a:solidFill>
                <a:latin typeface="Menlo-Regular" charset="0"/>
              </a:rPr>
              <a:t>        }</a:t>
            </a:r>
          </a:p>
          <a:p>
            <a:r>
              <a:rPr lang="de-DE" dirty="0">
                <a:solidFill>
                  <a:srgbClr val="000000"/>
                </a:solidFill>
                <a:latin typeface="Menlo-Regular" charset="0"/>
              </a:rPr>
              <a:t>    }</a:t>
            </a:r>
          </a:p>
        </p:txBody>
      </p:sp>
    </p:spTree>
    <p:extLst>
      <p:ext uri="{BB962C8B-B14F-4D97-AF65-F5344CB8AC3E}">
        <p14:creationId xmlns:p14="http://schemas.microsoft.com/office/powerpoint/2010/main" val="860785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– Segue - declining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Maybe you don</a:t>
            </a:r>
            <a:r>
              <a:rPr lang="uk-UA" dirty="0"/>
              <a:t>’</a:t>
            </a:r>
            <a:r>
              <a:rPr lang="en-US" dirty="0"/>
              <a:t>t want to do a segue?</a:t>
            </a:r>
            <a:br>
              <a:rPr lang="en-US" dirty="0"/>
            </a:br>
            <a:r>
              <a:rPr lang="en-US" dirty="0"/>
              <a:t>Return true for segue to happen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38129" y="2950329"/>
            <a:ext cx="8968387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override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dirty="0" err="1">
                <a:solidFill>
                  <a:srgbClr val="AA0D91"/>
                </a:solidFill>
                <a:latin typeface="Menlo-Regular" charset="0"/>
              </a:rPr>
              <a:t>func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nlo-Regular" charset="0"/>
              </a:rPr>
              <a:t>shouldPerformSegue</a:t>
            </a:r>
            <a:endParaRPr lang="en-US" dirty="0">
              <a:solidFill>
                <a:srgbClr val="000000"/>
              </a:solidFill>
              <a:latin typeface="Menlo-Regular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	(</a:t>
            </a:r>
            <a:r>
              <a:rPr lang="en-US" dirty="0" err="1">
                <a:solidFill>
                  <a:srgbClr val="000000"/>
                </a:solidFill>
                <a:latin typeface="Menlo-Regular" charset="0"/>
              </a:rPr>
              <a:t>withIdentifier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identifier: </a:t>
            </a:r>
            <a:r>
              <a:rPr lang="en-US" dirty="0">
                <a:solidFill>
                  <a:srgbClr val="5C2699"/>
                </a:solidFill>
                <a:latin typeface="Menlo-Regular" charset="0"/>
              </a:rPr>
              <a:t>String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, sender: </a:t>
            </a:r>
            <a:r>
              <a:rPr lang="en-US" dirty="0">
                <a:solidFill>
                  <a:srgbClr val="AA0D91"/>
                </a:solidFill>
                <a:latin typeface="Menlo-Regular" charset="0"/>
              </a:rPr>
              <a:t>Any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?) -&gt; </a:t>
            </a:r>
            <a:r>
              <a:rPr lang="en-US" dirty="0">
                <a:solidFill>
                  <a:srgbClr val="5C2699"/>
                </a:solidFill>
                <a:latin typeface="Menlo-Regular" charset="0"/>
              </a:rPr>
              <a:t>Bool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{</a:t>
            </a:r>
          </a:p>
          <a:p>
            <a:r>
              <a:rPr lang="en-US" dirty="0">
                <a:solidFill>
                  <a:srgbClr val="000000"/>
                </a:solidFill>
                <a:latin typeface="Menlo-Regular" charset="0"/>
              </a:rPr>
              <a:t>        &lt;#code#&gt;</a:t>
            </a:r>
          </a:p>
          <a:p>
            <a:r>
              <a:rPr lang="de-DE" dirty="0">
                <a:solidFill>
                  <a:srgbClr val="000000"/>
                </a:solidFill>
                <a:latin typeface="Menlo-Regular" charset="0"/>
              </a:rPr>
              <a:t>    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689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– </a:t>
            </a:r>
            <a:r>
              <a:rPr lang="en-US" dirty="0" err="1"/>
              <a:t>UINavigationController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 root view title in Navigation Item</a:t>
            </a:r>
          </a:p>
          <a:p>
            <a:r>
              <a:rPr lang="en-US" dirty="0"/>
              <a:t>Make segues to other MVCs</a:t>
            </a:r>
          </a:p>
          <a:p>
            <a:r>
              <a:rPr lang="en-US" dirty="0"/>
              <a:t>Set their title in </a:t>
            </a:r>
            <a:r>
              <a:rPr lang="en-US" dirty="0" err="1"/>
              <a:t>ViewController</a:t>
            </a:r>
            <a:r>
              <a:rPr lang="en-US" dirty="0"/>
              <a:t>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662" y="1263087"/>
            <a:ext cx="5420777" cy="2615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16" y="3878827"/>
            <a:ext cx="6399342" cy="264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81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DECDC-CEFA-5A46-BBB6-BB6505BAAE8B}"/>
              </a:ext>
            </a:extLst>
          </p:cNvPr>
          <p:cNvSpPr txBox="1"/>
          <p:nvPr/>
        </p:nvSpPr>
        <p:spPr>
          <a:xfrm>
            <a:off x="258623" y="1431043"/>
            <a:ext cx="11788997" cy="480131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B2393"/>
                </a:solidFill>
                <a:latin typeface="Menlo-Bold" panose="020B0609030804020204" pitchFamily="49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UIKit</a:t>
            </a:r>
            <a:r>
              <a:rPr lang="en-US" b="1" dirty="0" err="1">
                <a:solidFill>
                  <a:srgbClr val="9B2393"/>
                </a:solidFill>
                <a:latin typeface="Menlo-Bold" panose="020B0609030804020204" pitchFamily="49" charset="0"/>
              </a:rPr>
              <a:t>class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</a:p>
          <a:p>
            <a:endParaRPr lang="en-US" dirty="0">
              <a:solidFill>
                <a:srgbClr val="000000"/>
              </a:solidFill>
              <a:latin typeface="Menlo-Regular" panose="020B0609030804020204" pitchFamily="49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SplitViewController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: </a:t>
            </a:r>
            <a:r>
              <a:rPr lang="en-US" dirty="0" err="1">
                <a:solidFill>
                  <a:srgbClr val="5C2699"/>
                </a:solidFill>
                <a:latin typeface="Menlo-Regular" panose="020B0609030804020204" pitchFamily="49" charset="0"/>
              </a:rPr>
              <a:t>UISplitViewController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, </a:t>
            </a:r>
            <a:r>
              <a:rPr lang="en-US" dirty="0" err="1">
                <a:solidFill>
                  <a:srgbClr val="5C2699"/>
                </a:solidFill>
                <a:latin typeface="Menlo-Regular" panose="020B0609030804020204" pitchFamily="49" charset="0"/>
              </a:rPr>
              <a:t>UISplitViewControllerDelegate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{</a:t>
            </a: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   </a:t>
            </a:r>
            <a:r>
              <a:rPr lang="en-US" b="1" dirty="0">
                <a:solidFill>
                  <a:srgbClr val="9B2393"/>
                </a:solidFill>
                <a:latin typeface="Menlo-Bold" panose="020B0609030804020204" pitchFamily="49" charset="0"/>
              </a:rPr>
              <a:t>override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b="1" dirty="0" err="1">
                <a:solidFill>
                  <a:srgbClr val="9B2393"/>
                </a:solidFill>
                <a:latin typeface="Menlo-Bold" panose="020B0609030804020204" pitchFamily="49" charset="0"/>
              </a:rPr>
              <a:t>func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viewDidLoad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() {</a:t>
            </a: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       </a:t>
            </a:r>
            <a:r>
              <a:rPr lang="en-US" b="1" dirty="0" err="1">
                <a:solidFill>
                  <a:srgbClr val="9B2393"/>
                </a:solidFill>
                <a:latin typeface="Menlo-Bold" panose="020B0609030804020204" pitchFamily="49" charset="0"/>
              </a:rPr>
              <a:t>super</a:t>
            </a:r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.</a:t>
            </a:r>
            <a:r>
              <a:rPr lang="en-US" dirty="0" err="1">
                <a:solidFill>
                  <a:srgbClr val="3900A0"/>
                </a:solidFill>
                <a:latin typeface="Menlo-Regular" panose="020B0609030804020204" pitchFamily="49" charset="0"/>
              </a:rPr>
              <a:t>viewDidLoad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()</a:t>
            </a: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       </a:t>
            </a:r>
            <a:r>
              <a:rPr lang="en-US" i="1" dirty="0">
                <a:solidFill>
                  <a:srgbClr val="536579"/>
                </a:solidFill>
                <a:latin typeface="Menlo-Italic" panose="020B0609030804020204" pitchFamily="49" charset="0"/>
              </a:rPr>
              <a:t>// Do any additional setup after loading the view.</a:t>
            </a: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       </a:t>
            </a:r>
            <a:r>
              <a:rPr lang="en-US" b="1" dirty="0" err="1">
                <a:solidFill>
                  <a:srgbClr val="9B2393"/>
                </a:solidFill>
                <a:latin typeface="Menlo-Bold" panose="020B0609030804020204" pitchFamily="49" charset="0"/>
              </a:rPr>
              <a:t>self</a:t>
            </a:r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.</a:t>
            </a:r>
            <a:r>
              <a:rPr lang="en-US" dirty="0" err="1">
                <a:solidFill>
                  <a:srgbClr val="5C2699"/>
                </a:solidFill>
                <a:latin typeface="Menlo-Regular" panose="020B0609030804020204" pitchFamily="49" charset="0"/>
              </a:rPr>
              <a:t>delegate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= </a:t>
            </a:r>
            <a:r>
              <a:rPr lang="en-US" b="1" dirty="0">
                <a:solidFill>
                  <a:srgbClr val="9B2393"/>
                </a:solidFill>
                <a:latin typeface="Menlo-Bold" panose="020B0609030804020204" pitchFamily="49" charset="0"/>
              </a:rPr>
              <a:t>self</a:t>
            </a: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       </a:t>
            </a:r>
            <a:r>
              <a:rPr lang="en-US" b="1" dirty="0" err="1">
                <a:solidFill>
                  <a:srgbClr val="9B2393"/>
                </a:solidFill>
                <a:latin typeface="Menlo-Bold" panose="020B0609030804020204" pitchFamily="49" charset="0"/>
              </a:rPr>
              <a:t>self</a:t>
            </a:r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.</a:t>
            </a:r>
            <a:r>
              <a:rPr lang="en-US" dirty="0" err="1">
                <a:solidFill>
                  <a:srgbClr val="5C2699"/>
                </a:solidFill>
                <a:latin typeface="Menlo-Regular" panose="020B0609030804020204" pitchFamily="49" charset="0"/>
              </a:rPr>
              <a:t>preferredDisplayMode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= .</a:t>
            </a:r>
            <a:r>
              <a:rPr lang="en-US" dirty="0" err="1">
                <a:solidFill>
                  <a:srgbClr val="3900A0"/>
                </a:solidFill>
                <a:latin typeface="Menlo-Regular" panose="020B0609030804020204" pitchFamily="49" charset="0"/>
              </a:rPr>
              <a:t>allVisible</a:t>
            </a:r>
            <a:endParaRPr lang="en-US" dirty="0">
              <a:solidFill>
                <a:srgbClr val="3900A0"/>
              </a:solidFill>
              <a:latin typeface="Menlo-Regular" panose="020B060903080402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   }</a:t>
            </a:r>
          </a:p>
          <a:p>
            <a:endParaRPr lang="en-US" dirty="0">
              <a:solidFill>
                <a:srgbClr val="000000"/>
              </a:solidFill>
              <a:latin typeface="Menlo-Regular" panose="020B060903080402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   </a:t>
            </a: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   </a:t>
            </a:r>
            <a:r>
              <a:rPr lang="en-US" b="1" dirty="0" err="1">
                <a:solidFill>
                  <a:srgbClr val="9B2393"/>
                </a:solidFill>
                <a:latin typeface="Menlo-Bold" panose="020B0609030804020204" pitchFamily="49" charset="0"/>
              </a:rPr>
              <a:t>func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splitViewController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(</a:t>
            </a:r>
            <a:r>
              <a:rPr lang="en-US" b="1" dirty="0">
                <a:solidFill>
                  <a:srgbClr val="9B2393"/>
                </a:solidFill>
                <a:latin typeface="Menlo-Bold" panose="020B0609030804020204" pitchFamily="49" charset="0"/>
              </a:rPr>
              <a:t>_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splitViewController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: </a:t>
            </a:r>
            <a:r>
              <a:rPr lang="en-US" dirty="0" err="1">
                <a:solidFill>
                  <a:srgbClr val="5C2699"/>
                </a:solidFill>
                <a:latin typeface="Menlo-Regular" panose="020B0609030804020204" pitchFamily="49" charset="0"/>
              </a:rPr>
              <a:t>UISplitViewController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collapseSecondary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secondaryViewController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: </a:t>
            </a:r>
            <a:r>
              <a:rPr lang="en-US" dirty="0" err="1">
                <a:solidFill>
                  <a:srgbClr val="5C2699"/>
                </a:solidFill>
                <a:latin typeface="Menlo-Regular" panose="020B0609030804020204" pitchFamily="49" charset="0"/>
              </a:rPr>
              <a:t>UIViewController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, onto </a:t>
            </a:r>
            <a:r>
              <a:rPr lang="en-US" dirty="0" err="1">
                <a:solidFill>
                  <a:srgbClr val="000000"/>
                </a:solidFill>
                <a:latin typeface="Menlo-Regular" panose="020B0609030804020204" pitchFamily="49" charset="0"/>
              </a:rPr>
              <a:t>primaryViewController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: </a:t>
            </a:r>
            <a:r>
              <a:rPr lang="en-US" dirty="0" err="1">
                <a:solidFill>
                  <a:srgbClr val="5C2699"/>
                </a:solidFill>
                <a:latin typeface="Menlo-Regular" panose="020B0609030804020204" pitchFamily="49" charset="0"/>
              </a:rPr>
              <a:t>UIViewController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) -&gt; </a:t>
            </a:r>
            <a:r>
              <a:rPr lang="en-US" dirty="0">
                <a:solidFill>
                  <a:srgbClr val="5C2699"/>
                </a:solidFill>
                <a:latin typeface="Menlo-Regular" panose="020B06090308040202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{</a:t>
            </a: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       </a:t>
            </a:r>
            <a:r>
              <a:rPr lang="en-US" b="1" dirty="0">
                <a:solidFill>
                  <a:srgbClr val="9B2393"/>
                </a:solidFill>
                <a:latin typeface="Menlo-Bold" panose="020B06090308040202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</a:t>
            </a:r>
            <a:r>
              <a:rPr lang="en-US" b="1" dirty="0">
                <a:solidFill>
                  <a:srgbClr val="9B2393"/>
                </a:solidFill>
                <a:latin typeface="Menlo-Bold" panose="020B0609030804020204" pitchFamily="49" charset="0"/>
              </a:rPr>
              <a:t>true</a:t>
            </a: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    }</a:t>
            </a:r>
          </a:p>
          <a:p>
            <a:r>
              <a:rPr lang="en-US" dirty="0">
                <a:solidFill>
                  <a:srgbClr val="000000"/>
                </a:solidFill>
                <a:latin typeface="Menlo-Regular" panose="020B0609030804020204" pitchFamily="49" charset="0"/>
              </a:rPr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74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MVC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D71E51-B587-0243-A6E2-35635ED11491}"/>
              </a:ext>
            </a:extLst>
          </p:cNvPr>
          <p:cNvGrpSpPr/>
          <p:nvPr/>
        </p:nvGrpSpPr>
        <p:grpSpPr>
          <a:xfrm>
            <a:off x="1605722" y="-530278"/>
            <a:ext cx="8478483" cy="4016555"/>
            <a:chOff x="1368323" y="1527343"/>
            <a:chExt cx="8478483" cy="4016555"/>
          </a:xfrm>
        </p:grpSpPr>
        <p:sp>
          <p:nvSpPr>
            <p:cNvPr id="5" name="Terminator 4"/>
            <p:cNvSpPr/>
            <p:nvPr/>
          </p:nvSpPr>
          <p:spPr>
            <a:xfrm>
              <a:off x="2116103" y="4158568"/>
              <a:ext cx="2505889" cy="1171977"/>
            </a:xfrm>
            <a:prstGeom prst="flowChartTerminator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MODEL</a:t>
              </a:r>
            </a:p>
          </p:txBody>
        </p:sp>
        <p:sp>
          <p:nvSpPr>
            <p:cNvPr id="6" name="Terminator 5"/>
            <p:cNvSpPr/>
            <p:nvPr/>
          </p:nvSpPr>
          <p:spPr>
            <a:xfrm>
              <a:off x="4554403" y="1767612"/>
              <a:ext cx="2505889" cy="1171977"/>
            </a:xfrm>
            <a:prstGeom prst="flowChartTerminator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CONTROLLER</a:t>
              </a:r>
            </a:p>
          </p:txBody>
        </p:sp>
        <p:sp>
          <p:nvSpPr>
            <p:cNvPr id="7" name="Terminator 6"/>
            <p:cNvSpPr/>
            <p:nvPr/>
          </p:nvSpPr>
          <p:spPr>
            <a:xfrm>
              <a:off x="7340917" y="4158567"/>
              <a:ext cx="2505889" cy="1171977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VIEW</a:t>
              </a:r>
            </a:p>
          </p:txBody>
        </p:sp>
        <p:sp>
          <p:nvSpPr>
            <p:cNvPr id="38" name="Oval 37"/>
            <p:cNvSpPr/>
            <p:nvPr/>
          </p:nvSpPr>
          <p:spPr>
            <a:xfrm>
              <a:off x="7521820" y="4919343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7624412" y="444205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8530425" y="4282988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8052081" y="495014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9230294" y="4934673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522858" y="438593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2528325" y="498442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909819" y="4881478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428871" y="4226746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3736323" y="3033870"/>
              <a:ext cx="2071025" cy="9628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875251" y="2821923"/>
              <a:ext cx="2084631" cy="11747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837626" y="4010174"/>
              <a:ext cx="0" cy="1533724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785773" y="2986431"/>
              <a:ext cx="2071025" cy="96284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862137" y="2752463"/>
              <a:ext cx="2084631" cy="117479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4026993" y="2974319"/>
              <a:ext cx="878067" cy="1095064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848917" y="2939589"/>
              <a:ext cx="968900" cy="115401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 rot="2841469">
              <a:off x="6712941" y="2897827"/>
              <a:ext cx="908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92D050"/>
                  </a:solidFill>
                </a:rPr>
                <a:t>outlet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6848412" y="2014282"/>
              <a:ext cx="382136" cy="38213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623313" y="1667764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target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 flipV="1">
              <a:off x="7230548" y="2396418"/>
              <a:ext cx="1363313" cy="1993913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 rot="3389953">
              <a:off x="7838824" y="3522381"/>
              <a:ext cx="921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action</a:t>
              </a:r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5875251" y="1836882"/>
              <a:ext cx="343409" cy="343409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 flipH="1" flipV="1">
              <a:off x="6062015" y="2037096"/>
              <a:ext cx="1616564" cy="2515087"/>
            </a:xfrm>
            <a:prstGeom prst="line">
              <a:avLst/>
            </a:prstGeom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736793" y="1527343"/>
              <a:ext cx="22769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will</a:t>
              </a:r>
            </a:p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should       did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3475860">
              <a:off x="6723562" y="3654585"/>
              <a:ext cx="1248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delegate</a:t>
              </a:r>
            </a:p>
          </p:txBody>
        </p:sp>
        <p:sp>
          <p:nvSpPr>
            <p:cNvPr id="48" name="5-Point Star 47"/>
            <p:cNvSpPr/>
            <p:nvPr/>
          </p:nvSpPr>
          <p:spPr>
            <a:xfrm>
              <a:off x="5324701" y="2490794"/>
              <a:ext cx="343409" cy="343409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H="1" flipV="1">
              <a:off x="5485099" y="2662498"/>
              <a:ext cx="2085145" cy="2363674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4353322" y="2497113"/>
              <a:ext cx="2276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</a:rPr>
                <a:t>data at       count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909407">
              <a:off x="5703940" y="3529545"/>
              <a:ext cx="18141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data source</a:t>
              </a:r>
            </a:p>
          </p:txBody>
        </p:sp>
        <p:sp>
          <p:nvSpPr>
            <p:cNvPr id="52" name="Line Callout 2 51"/>
            <p:cNvSpPr/>
            <p:nvPr/>
          </p:nvSpPr>
          <p:spPr>
            <a:xfrm rot="18489453">
              <a:off x="4069749" y="1554167"/>
              <a:ext cx="197643" cy="178328"/>
            </a:xfrm>
            <a:prstGeom prst="borderCallout2">
              <a:avLst>
                <a:gd name="adj1" fmla="val 98065"/>
                <a:gd name="adj2" fmla="val 42991"/>
                <a:gd name="adj3" fmla="val 106203"/>
                <a:gd name="adj4" fmla="val 53459"/>
                <a:gd name="adj5" fmla="val 368420"/>
                <a:gd name="adj6" fmla="val 50547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loud Callout 52"/>
            <p:cNvSpPr/>
            <p:nvPr/>
          </p:nvSpPr>
          <p:spPr>
            <a:xfrm>
              <a:off x="2256292" y="3455741"/>
              <a:ext cx="454172" cy="325354"/>
            </a:xfrm>
            <a:prstGeom prst="cloudCallout">
              <a:avLst>
                <a:gd name="adj1" fmla="val 8500"/>
                <a:gd name="adj2" fmla="val 163007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368323" y="3016693"/>
              <a:ext cx="1552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C000"/>
                  </a:solidFill>
                </a:rPr>
                <a:t>Notification &amp; KVO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AE08D94-5FD8-AC46-9E1C-32E93DFFAE42}"/>
              </a:ext>
            </a:extLst>
          </p:cNvPr>
          <p:cNvGrpSpPr/>
          <p:nvPr/>
        </p:nvGrpSpPr>
        <p:grpSpPr>
          <a:xfrm>
            <a:off x="5637670" y="3695343"/>
            <a:ext cx="8478483" cy="4016555"/>
            <a:chOff x="1368323" y="1527343"/>
            <a:chExt cx="8478483" cy="4016555"/>
          </a:xfrm>
        </p:grpSpPr>
        <p:sp>
          <p:nvSpPr>
            <p:cNvPr id="56" name="Terminator 55">
              <a:extLst>
                <a:ext uri="{FF2B5EF4-FFF2-40B4-BE49-F238E27FC236}">
                  <a16:creationId xmlns:a16="http://schemas.microsoft.com/office/drawing/2014/main" id="{C03CB87A-72AE-DA42-9B00-05C3083E38B4}"/>
                </a:ext>
              </a:extLst>
            </p:cNvPr>
            <p:cNvSpPr/>
            <p:nvPr/>
          </p:nvSpPr>
          <p:spPr>
            <a:xfrm>
              <a:off x="2116103" y="4158568"/>
              <a:ext cx="2505889" cy="1171977"/>
            </a:xfrm>
            <a:prstGeom prst="flowChartTerminator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MODEL</a:t>
              </a:r>
            </a:p>
          </p:txBody>
        </p:sp>
        <p:sp>
          <p:nvSpPr>
            <p:cNvPr id="57" name="Terminator 56">
              <a:extLst>
                <a:ext uri="{FF2B5EF4-FFF2-40B4-BE49-F238E27FC236}">
                  <a16:creationId xmlns:a16="http://schemas.microsoft.com/office/drawing/2014/main" id="{8E07F337-A7A1-8247-8130-89CA18F5F08B}"/>
                </a:ext>
              </a:extLst>
            </p:cNvPr>
            <p:cNvSpPr/>
            <p:nvPr/>
          </p:nvSpPr>
          <p:spPr>
            <a:xfrm>
              <a:off x="4554403" y="1767612"/>
              <a:ext cx="2505889" cy="1171977"/>
            </a:xfrm>
            <a:prstGeom prst="flowChartTerminator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CONTROLLER</a:t>
              </a:r>
            </a:p>
          </p:txBody>
        </p:sp>
        <p:sp>
          <p:nvSpPr>
            <p:cNvPr id="58" name="Terminator 57">
              <a:extLst>
                <a:ext uri="{FF2B5EF4-FFF2-40B4-BE49-F238E27FC236}">
                  <a16:creationId xmlns:a16="http://schemas.microsoft.com/office/drawing/2014/main" id="{000C1E84-2887-EC4B-AD38-1E2B704C325F}"/>
                </a:ext>
              </a:extLst>
            </p:cNvPr>
            <p:cNvSpPr/>
            <p:nvPr/>
          </p:nvSpPr>
          <p:spPr>
            <a:xfrm>
              <a:off x="7340917" y="4158567"/>
              <a:ext cx="2505889" cy="1171977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VIEW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22CEBF6-7467-8246-88D8-60812871DAAF}"/>
                </a:ext>
              </a:extLst>
            </p:cNvPr>
            <p:cNvSpPr/>
            <p:nvPr/>
          </p:nvSpPr>
          <p:spPr>
            <a:xfrm>
              <a:off x="7521820" y="4919343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D198A5B-D805-094B-AA94-46EBD4EFA786}"/>
                </a:ext>
              </a:extLst>
            </p:cNvPr>
            <p:cNvSpPr/>
            <p:nvPr/>
          </p:nvSpPr>
          <p:spPr>
            <a:xfrm>
              <a:off x="7624412" y="444205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E2DC69B-047C-E146-A0DE-BEA6C43113DF}"/>
                </a:ext>
              </a:extLst>
            </p:cNvPr>
            <p:cNvSpPr/>
            <p:nvPr/>
          </p:nvSpPr>
          <p:spPr>
            <a:xfrm>
              <a:off x="8530425" y="4282988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B670E0F-F54D-E643-97E3-84C5CFD313F1}"/>
                </a:ext>
              </a:extLst>
            </p:cNvPr>
            <p:cNvSpPr/>
            <p:nvPr/>
          </p:nvSpPr>
          <p:spPr>
            <a:xfrm>
              <a:off x="8052081" y="495014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B77AED2-D80B-1045-A7B1-3F179DB31121}"/>
                </a:ext>
              </a:extLst>
            </p:cNvPr>
            <p:cNvSpPr/>
            <p:nvPr/>
          </p:nvSpPr>
          <p:spPr>
            <a:xfrm>
              <a:off x="9230294" y="4934673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9B1DD20-55AF-6347-B671-BBF0738F995E}"/>
                </a:ext>
              </a:extLst>
            </p:cNvPr>
            <p:cNvSpPr/>
            <p:nvPr/>
          </p:nvSpPr>
          <p:spPr>
            <a:xfrm>
              <a:off x="2522858" y="438593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A123E28-E525-7545-BCD1-F7E2CBA7F5B7}"/>
                </a:ext>
              </a:extLst>
            </p:cNvPr>
            <p:cNvSpPr/>
            <p:nvPr/>
          </p:nvSpPr>
          <p:spPr>
            <a:xfrm>
              <a:off x="2528325" y="498442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D6230F2-9A66-DC4F-95A0-182948D97825}"/>
                </a:ext>
              </a:extLst>
            </p:cNvPr>
            <p:cNvSpPr/>
            <p:nvPr/>
          </p:nvSpPr>
          <p:spPr>
            <a:xfrm>
              <a:off x="3909819" y="4881478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9921522-6C20-F54E-B5DB-F089B8BEF9BE}"/>
                </a:ext>
              </a:extLst>
            </p:cNvPr>
            <p:cNvSpPr/>
            <p:nvPr/>
          </p:nvSpPr>
          <p:spPr>
            <a:xfrm>
              <a:off x="3428871" y="4226746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12821F3-85CD-9945-908B-2A879DDBA363}"/>
                </a:ext>
              </a:extLst>
            </p:cNvPr>
            <p:cNvCxnSpPr/>
            <p:nvPr/>
          </p:nvCxnSpPr>
          <p:spPr>
            <a:xfrm>
              <a:off x="3736323" y="3033870"/>
              <a:ext cx="2071025" cy="9628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ED324D7-253D-EE49-A91A-FE983A83F3BD}"/>
                </a:ext>
              </a:extLst>
            </p:cNvPr>
            <p:cNvCxnSpPr/>
            <p:nvPr/>
          </p:nvCxnSpPr>
          <p:spPr>
            <a:xfrm flipV="1">
              <a:off x="5875251" y="2821923"/>
              <a:ext cx="2084631" cy="11747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3E85792-6D0D-7A4A-A68E-98E07F55555D}"/>
                </a:ext>
              </a:extLst>
            </p:cNvPr>
            <p:cNvCxnSpPr/>
            <p:nvPr/>
          </p:nvCxnSpPr>
          <p:spPr>
            <a:xfrm>
              <a:off x="5837626" y="4010174"/>
              <a:ext cx="0" cy="1533724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D69F1FF-14D8-0341-8814-D5D97B20E938}"/>
                </a:ext>
              </a:extLst>
            </p:cNvPr>
            <p:cNvCxnSpPr/>
            <p:nvPr/>
          </p:nvCxnSpPr>
          <p:spPr>
            <a:xfrm>
              <a:off x="3785773" y="2986431"/>
              <a:ext cx="2071025" cy="96284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7F35A2F-500F-E847-A6F7-E346DA0B1069}"/>
                </a:ext>
              </a:extLst>
            </p:cNvPr>
            <p:cNvCxnSpPr/>
            <p:nvPr/>
          </p:nvCxnSpPr>
          <p:spPr>
            <a:xfrm flipV="1">
              <a:off x="5862137" y="2752463"/>
              <a:ext cx="2084631" cy="117479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43E113F1-5783-BC4B-AD65-4C4E84575C2D}"/>
                </a:ext>
              </a:extLst>
            </p:cNvPr>
            <p:cNvCxnSpPr/>
            <p:nvPr/>
          </p:nvCxnSpPr>
          <p:spPr>
            <a:xfrm flipH="1">
              <a:off x="4026993" y="2974319"/>
              <a:ext cx="878067" cy="1095064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FC181F1-18B6-3349-B8DC-B2A72235DDAF}"/>
                </a:ext>
              </a:extLst>
            </p:cNvPr>
            <p:cNvCxnSpPr/>
            <p:nvPr/>
          </p:nvCxnSpPr>
          <p:spPr>
            <a:xfrm>
              <a:off x="6848917" y="2939589"/>
              <a:ext cx="968900" cy="115401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35E4551-56E4-1C4E-878A-189808B91F46}"/>
                </a:ext>
              </a:extLst>
            </p:cNvPr>
            <p:cNvSpPr txBox="1"/>
            <p:nvPr/>
          </p:nvSpPr>
          <p:spPr>
            <a:xfrm rot="2841469">
              <a:off x="6712941" y="2897827"/>
              <a:ext cx="908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92D050"/>
                  </a:solidFill>
                </a:rPr>
                <a:t>outlet</a:t>
              </a: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3743567A-DDAB-714E-A971-5CEF7E3E1646}"/>
                </a:ext>
              </a:extLst>
            </p:cNvPr>
            <p:cNvSpPr/>
            <p:nvPr/>
          </p:nvSpPr>
          <p:spPr>
            <a:xfrm>
              <a:off x="6848412" y="2014282"/>
              <a:ext cx="382136" cy="38213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AE4C400-DE60-9042-9C67-063DF186E48A}"/>
                </a:ext>
              </a:extLst>
            </p:cNvPr>
            <p:cNvSpPr txBox="1"/>
            <p:nvPr/>
          </p:nvSpPr>
          <p:spPr>
            <a:xfrm>
              <a:off x="6623313" y="1667764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target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9348EDBA-06B5-2C40-9DF6-4FAD81B4621A}"/>
                </a:ext>
              </a:extLst>
            </p:cNvPr>
            <p:cNvCxnSpPr/>
            <p:nvPr/>
          </p:nvCxnSpPr>
          <p:spPr>
            <a:xfrm flipH="1" flipV="1">
              <a:off x="7230548" y="2396418"/>
              <a:ext cx="1363313" cy="1993913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A7397DB-48E9-8543-B07E-237443AB3F22}"/>
                </a:ext>
              </a:extLst>
            </p:cNvPr>
            <p:cNvSpPr txBox="1"/>
            <p:nvPr/>
          </p:nvSpPr>
          <p:spPr>
            <a:xfrm rot="3389953">
              <a:off x="7838824" y="3522381"/>
              <a:ext cx="921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action</a:t>
              </a:r>
            </a:p>
          </p:txBody>
        </p:sp>
        <p:sp>
          <p:nvSpPr>
            <p:cNvPr id="80" name="5-Point Star 79">
              <a:extLst>
                <a:ext uri="{FF2B5EF4-FFF2-40B4-BE49-F238E27FC236}">
                  <a16:creationId xmlns:a16="http://schemas.microsoft.com/office/drawing/2014/main" id="{26718A62-0B50-0A41-80EA-C9373CB62094}"/>
                </a:ext>
              </a:extLst>
            </p:cNvPr>
            <p:cNvSpPr/>
            <p:nvPr/>
          </p:nvSpPr>
          <p:spPr>
            <a:xfrm>
              <a:off x="5875251" y="1836882"/>
              <a:ext cx="343409" cy="343409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02B1E1C-DFFD-AD4B-867D-5C3B53580F38}"/>
                </a:ext>
              </a:extLst>
            </p:cNvPr>
            <p:cNvCxnSpPr/>
            <p:nvPr/>
          </p:nvCxnSpPr>
          <p:spPr>
            <a:xfrm flipH="1" flipV="1">
              <a:off x="6062015" y="2037096"/>
              <a:ext cx="1616564" cy="2515087"/>
            </a:xfrm>
            <a:prstGeom prst="line">
              <a:avLst/>
            </a:prstGeom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C26CDB8-997A-9143-A0D8-304E44F4D0B7}"/>
                </a:ext>
              </a:extLst>
            </p:cNvPr>
            <p:cNvSpPr txBox="1"/>
            <p:nvPr/>
          </p:nvSpPr>
          <p:spPr>
            <a:xfrm>
              <a:off x="4736793" y="1527343"/>
              <a:ext cx="22769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will</a:t>
              </a:r>
            </a:p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should       did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2EBE032-1292-0A40-BC0F-3944EBB43DF7}"/>
                </a:ext>
              </a:extLst>
            </p:cNvPr>
            <p:cNvSpPr txBox="1"/>
            <p:nvPr/>
          </p:nvSpPr>
          <p:spPr>
            <a:xfrm rot="3475860">
              <a:off x="6723562" y="3654585"/>
              <a:ext cx="1248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delegate</a:t>
              </a:r>
            </a:p>
          </p:txBody>
        </p:sp>
        <p:sp>
          <p:nvSpPr>
            <p:cNvPr id="84" name="5-Point Star 83">
              <a:extLst>
                <a:ext uri="{FF2B5EF4-FFF2-40B4-BE49-F238E27FC236}">
                  <a16:creationId xmlns:a16="http://schemas.microsoft.com/office/drawing/2014/main" id="{15562CCB-4307-D544-BAC5-E230740A6E50}"/>
                </a:ext>
              </a:extLst>
            </p:cNvPr>
            <p:cNvSpPr/>
            <p:nvPr/>
          </p:nvSpPr>
          <p:spPr>
            <a:xfrm>
              <a:off x="5324701" y="2490794"/>
              <a:ext cx="343409" cy="343409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46EEE37B-79A4-1447-8121-62E7C9757B24}"/>
                </a:ext>
              </a:extLst>
            </p:cNvPr>
            <p:cNvCxnSpPr/>
            <p:nvPr/>
          </p:nvCxnSpPr>
          <p:spPr>
            <a:xfrm flipH="1" flipV="1">
              <a:off x="5485099" y="2662498"/>
              <a:ext cx="2085145" cy="2363674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C4462B0-2CC8-2648-8658-360D65E72DC9}"/>
                </a:ext>
              </a:extLst>
            </p:cNvPr>
            <p:cNvSpPr txBox="1"/>
            <p:nvPr/>
          </p:nvSpPr>
          <p:spPr>
            <a:xfrm>
              <a:off x="4353322" y="2497113"/>
              <a:ext cx="2276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</a:rPr>
                <a:t>data at       count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655D86C-E0B8-BD4B-B18B-40827E45727B}"/>
                </a:ext>
              </a:extLst>
            </p:cNvPr>
            <p:cNvSpPr txBox="1"/>
            <p:nvPr/>
          </p:nvSpPr>
          <p:spPr>
            <a:xfrm rot="2909407">
              <a:off x="5703940" y="3529545"/>
              <a:ext cx="18141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data source</a:t>
              </a:r>
            </a:p>
          </p:txBody>
        </p:sp>
        <p:sp>
          <p:nvSpPr>
            <p:cNvPr id="88" name="Line Callout 2 87">
              <a:extLst>
                <a:ext uri="{FF2B5EF4-FFF2-40B4-BE49-F238E27FC236}">
                  <a16:creationId xmlns:a16="http://schemas.microsoft.com/office/drawing/2014/main" id="{976A18A5-83F7-034B-9C27-729BE020326C}"/>
                </a:ext>
              </a:extLst>
            </p:cNvPr>
            <p:cNvSpPr/>
            <p:nvPr/>
          </p:nvSpPr>
          <p:spPr>
            <a:xfrm rot="18489453">
              <a:off x="4069749" y="1554167"/>
              <a:ext cx="197643" cy="178328"/>
            </a:xfrm>
            <a:prstGeom prst="borderCallout2">
              <a:avLst>
                <a:gd name="adj1" fmla="val 98065"/>
                <a:gd name="adj2" fmla="val 42991"/>
                <a:gd name="adj3" fmla="val 106203"/>
                <a:gd name="adj4" fmla="val 53459"/>
                <a:gd name="adj5" fmla="val 368420"/>
                <a:gd name="adj6" fmla="val 50547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loud Callout 88">
              <a:extLst>
                <a:ext uri="{FF2B5EF4-FFF2-40B4-BE49-F238E27FC236}">
                  <a16:creationId xmlns:a16="http://schemas.microsoft.com/office/drawing/2014/main" id="{0F19B328-4C2E-DE49-B532-6954B7073F35}"/>
                </a:ext>
              </a:extLst>
            </p:cNvPr>
            <p:cNvSpPr/>
            <p:nvPr/>
          </p:nvSpPr>
          <p:spPr>
            <a:xfrm>
              <a:off x="2256292" y="3455741"/>
              <a:ext cx="454172" cy="325354"/>
            </a:xfrm>
            <a:prstGeom prst="cloudCallout">
              <a:avLst>
                <a:gd name="adj1" fmla="val 8500"/>
                <a:gd name="adj2" fmla="val 163007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D5DD12F-B0D7-2947-846E-8C8AC5A1885C}"/>
                </a:ext>
              </a:extLst>
            </p:cNvPr>
            <p:cNvSpPr txBox="1"/>
            <p:nvPr/>
          </p:nvSpPr>
          <p:spPr>
            <a:xfrm>
              <a:off x="1368323" y="3016693"/>
              <a:ext cx="1552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C000"/>
                  </a:solidFill>
                </a:rPr>
                <a:t>Notification &amp; KVO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6C60BFF-BD3A-1B4C-8A6F-EC4D659B7725}"/>
              </a:ext>
            </a:extLst>
          </p:cNvPr>
          <p:cNvGrpSpPr/>
          <p:nvPr/>
        </p:nvGrpSpPr>
        <p:grpSpPr>
          <a:xfrm>
            <a:off x="-2724508" y="3585077"/>
            <a:ext cx="8478483" cy="4016555"/>
            <a:chOff x="1368323" y="1527343"/>
            <a:chExt cx="8478483" cy="4016555"/>
          </a:xfrm>
        </p:grpSpPr>
        <p:sp>
          <p:nvSpPr>
            <p:cNvPr id="92" name="Terminator 91">
              <a:extLst>
                <a:ext uri="{FF2B5EF4-FFF2-40B4-BE49-F238E27FC236}">
                  <a16:creationId xmlns:a16="http://schemas.microsoft.com/office/drawing/2014/main" id="{CCC81AAD-A656-9F4B-ACCD-1B405E3E53CA}"/>
                </a:ext>
              </a:extLst>
            </p:cNvPr>
            <p:cNvSpPr/>
            <p:nvPr/>
          </p:nvSpPr>
          <p:spPr>
            <a:xfrm>
              <a:off x="2116103" y="4158568"/>
              <a:ext cx="2505889" cy="1171977"/>
            </a:xfrm>
            <a:prstGeom prst="flowChartTerminator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MODEL</a:t>
              </a:r>
            </a:p>
          </p:txBody>
        </p:sp>
        <p:sp>
          <p:nvSpPr>
            <p:cNvPr id="93" name="Terminator 92">
              <a:extLst>
                <a:ext uri="{FF2B5EF4-FFF2-40B4-BE49-F238E27FC236}">
                  <a16:creationId xmlns:a16="http://schemas.microsoft.com/office/drawing/2014/main" id="{3E82BEF0-7C08-164F-8D7E-4DC1BC428F97}"/>
                </a:ext>
              </a:extLst>
            </p:cNvPr>
            <p:cNvSpPr/>
            <p:nvPr/>
          </p:nvSpPr>
          <p:spPr>
            <a:xfrm>
              <a:off x="4554403" y="1767612"/>
              <a:ext cx="2505889" cy="1171977"/>
            </a:xfrm>
            <a:prstGeom prst="flowChartTerminator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CONTROLLER</a:t>
              </a:r>
            </a:p>
          </p:txBody>
        </p:sp>
        <p:sp>
          <p:nvSpPr>
            <p:cNvPr id="94" name="Terminator 93">
              <a:extLst>
                <a:ext uri="{FF2B5EF4-FFF2-40B4-BE49-F238E27FC236}">
                  <a16:creationId xmlns:a16="http://schemas.microsoft.com/office/drawing/2014/main" id="{9498034B-F9A9-124D-BC8C-6D83977A08C9}"/>
                </a:ext>
              </a:extLst>
            </p:cNvPr>
            <p:cNvSpPr/>
            <p:nvPr/>
          </p:nvSpPr>
          <p:spPr>
            <a:xfrm>
              <a:off x="7340917" y="4158567"/>
              <a:ext cx="2505889" cy="1171977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VIEW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B9CB4FC-ADF6-1044-B293-C718261641F3}"/>
                </a:ext>
              </a:extLst>
            </p:cNvPr>
            <p:cNvSpPr/>
            <p:nvPr/>
          </p:nvSpPr>
          <p:spPr>
            <a:xfrm>
              <a:off x="7521820" y="4919343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8C58C4F0-99B6-1E48-A4DB-B9A09F0EBF31}"/>
                </a:ext>
              </a:extLst>
            </p:cNvPr>
            <p:cNvSpPr/>
            <p:nvPr/>
          </p:nvSpPr>
          <p:spPr>
            <a:xfrm>
              <a:off x="7624412" y="444205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7C04BC0-EA2F-324E-A224-50D2560C8C05}"/>
                </a:ext>
              </a:extLst>
            </p:cNvPr>
            <p:cNvSpPr/>
            <p:nvPr/>
          </p:nvSpPr>
          <p:spPr>
            <a:xfrm>
              <a:off x="8530425" y="4282988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28CD0D0-A415-E44A-B31B-2C0012BA7385}"/>
                </a:ext>
              </a:extLst>
            </p:cNvPr>
            <p:cNvSpPr/>
            <p:nvPr/>
          </p:nvSpPr>
          <p:spPr>
            <a:xfrm>
              <a:off x="8052081" y="495014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AAA051E-2CB9-7D41-978D-FFD0664B18E6}"/>
                </a:ext>
              </a:extLst>
            </p:cNvPr>
            <p:cNvSpPr/>
            <p:nvPr/>
          </p:nvSpPr>
          <p:spPr>
            <a:xfrm>
              <a:off x="9230294" y="4934673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EA9A06A8-75BF-F14F-86F4-3DC9567F12AE}"/>
                </a:ext>
              </a:extLst>
            </p:cNvPr>
            <p:cNvSpPr/>
            <p:nvPr/>
          </p:nvSpPr>
          <p:spPr>
            <a:xfrm>
              <a:off x="2522858" y="438593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103FD47-6390-E044-937C-96FEB8E025FF}"/>
                </a:ext>
              </a:extLst>
            </p:cNvPr>
            <p:cNvSpPr/>
            <p:nvPr/>
          </p:nvSpPr>
          <p:spPr>
            <a:xfrm>
              <a:off x="2528325" y="4984424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6C7B398-8DBC-C44C-844E-0366CD691335}"/>
                </a:ext>
              </a:extLst>
            </p:cNvPr>
            <p:cNvSpPr/>
            <p:nvPr/>
          </p:nvSpPr>
          <p:spPr>
            <a:xfrm>
              <a:off x="3909819" y="4881478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1F150F5-BA94-BD40-B6BE-99368391A0F4}"/>
                </a:ext>
              </a:extLst>
            </p:cNvPr>
            <p:cNvSpPr/>
            <p:nvPr/>
          </p:nvSpPr>
          <p:spPr>
            <a:xfrm>
              <a:off x="3428871" y="4226746"/>
              <a:ext cx="205184" cy="20589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FAF28E8-00C1-C44A-8A5B-470B9BADAD76}"/>
                </a:ext>
              </a:extLst>
            </p:cNvPr>
            <p:cNvCxnSpPr/>
            <p:nvPr/>
          </p:nvCxnSpPr>
          <p:spPr>
            <a:xfrm>
              <a:off x="3736323" y="3033870"/>
              <a:ext cx="2071025" cy="9628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525DDA0-2E05-F041-913C-BAD7FF3CA25C}"/>
                </a:ext>
              </a:extLst>
            </p:cNvPr>
            <p:cNvCxnSpPr/>
            <p:nvPr/>
          </p:nvCxnSpPr>
          <p:spPr>
            <a:xfrm flipV="1">
              <a:off x="5875251" y="2821923"/>
              <a:ext cx="2084631" cy="11747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D7A8635-70AF-AD4C-A595-9D7588BAB1F7}"/>
                </a:ext>
              </a:extLst>
            </p:cNvPr>
            <p:cNvCxnSpPr/>
            <p:nvPr/>
          </p:nvCxnSpPr>
          <p:spPr>
            <a:xfrm>
              <a:off x="5837626" y="4010174"/>
              <a:ext cx="0" cy="1533724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1056EFD-5EF7-E847-BC6C-003F20122E7C}"/>
                </a:ext>
              </a:extLst>
            </p:cNvPr>
            <p:cNvCxnSpPr/>
            <p:nvPr/>
          </p:nvCxnSpPr>
          <p:spPr>
            <a:xfrm>
              <a:off x="3785773" y="2986431"/>
              <a:ext cx="2071025" cy="96284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94D20AE-E251-D540-BB53-EDF3DE9086B4}"/>
                </a:ext>
              </a:extLst>
            </p:cNvPr>
            <p:cNvCxnSpPr/>
            <p:nvPr/>
          </p:nvCxnSpPr>
          <p:spPr>
            <a:xfrm flipV="1">
              <a:off x="5862137" y="2752463"/>
              <a:ext cx="2084631" cy="117479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2053E84C-157A-464D-84AF-B71421206634}"/>
                </a:ext>
              </a:extLst>
            </p:cNvPr>
            <p:cNvCxnSpPr/>
            <p:nvPr/>
          </p:nvCxnSpPr>
          <p:spPr>
            <a:xfrm flipH="1">
              <a:off x="4026993" y="2974319"/>
              <a:ext cx="878067" cy="1095064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93BE5338-D54E-9D49-B71A-1685C8D2E3E7}"/>
                </a:ext>
              </a:extLst>
            </p:cNvPr>
            <p:cNvCxnSpPr/>
            <p:nvPr/>
          </p:nvCxnSpPr>
          <p:spPr>
            <a:xfrm>
              <a:off x="6848917" y="2939589"/>
              <a:ext cx="968900" cy="115401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528C3823-B0EB-014F-A192-01C3B5EECD98}"/>
                </a:ext>
              </a:extLst>
            </p:cNvPr>
            <p:cNvSpPr txBox="1"/>
            <p:nvPr/>
          </p:nvSpPr>
          <p:spPr>
            <a:xfrm rot="2841469">
              <a:off x="6712941" y="2897827"/>
              <a:ext cx="908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92D050"/>
                  </a:solidFill>
                </a:rPr>
                <a:t>outlet</a:t>
              </a: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04A2E926-3FEC-794D-96A3-5710EC08F131}"/>
                </a:ext>
              </a:extLst>
            </p:cNvPr>
            <p:cNvSpPr/>
            <p:nvPr/>
          </p:nvSpPr>
          <p:spPr>
            <a:xfrm>
              <a:off x="6848412" y="2014282"/>
              <a:ext cx="382136" cy="38213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9ADDFBB-53FA-A740-9303-8E7FF7E7E28C}"/>
                </a:ext>
              </a:extLst>
            </p:cNvPr>
            <p:cNvSpPr txBox="1"/>
            <p:nvPr/>
          </p:nvSpPr>
          <p:spPr>
            <a:xfrm>
              <a:off x="6623313" y="1667764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target</a:t>
              </a: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6D483179-4448-D342-A863-BB26FF184673}"/>
                </a:ext>
              </a:extLst>
            </p:cNvPr>
            <p:cNvCxnSpPr/>
            <p:nvPr/>
          </p:nvCxnSpPr>
          <p:spPr>
            <a:xfrm flipH="1" flipV="1">
              <a:off x="7230548" y="2396418"/>
              <a:ext cx="1363313" cy="1993913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9C4851E-A339-0D46-A18E-67D42A060D74}"/>
                </a:ext>
              </a:extLst>
            </p:cNvPr>
            <p:cNvSpPr txBox="1"/>
            <p:nvPr/>
          </p:nvSpPr>
          <p:spPr>
            <a:xfrm rot="3389953">
              <a:off x="7838824" y="3522381"/>
              <a:ext cx="921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action</a:t>
              </a:r>
            </a:p>
          </p:txBody>
        </p:sp>
        <p:sp>
          <p:nvSpPr>
            <p:cNvPr id="116" name="5-Point Star 115">
              <a:extLst>
                <a:ext uri="{FF2B5EF4-FFF2-40B4-BE49-F238E27FC236}">
                  <a16:creationId xmlns:a16="http://schemas.microsoft.com/office/drawing/2014/main" id="{4083EF20-2817-0943-A4B7-D8AED71E4B71}"/>
                </a:ext>
              </a:extLst>
            </p:cNvPr>
            <p:cNvSpPr/>
            <p:nvPr/>
          </p:nvSpPr>
          <p:spPr>
            <a:xfrm>
              <a:off x="5875251" y="1836882"/>
              <a:ext cx="343409" cy="343409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C46DD27-E11A-914A-BEB2-CC86DF289B0C}"/>
                </a:ext>
              </a:extLst>
            </p:cNvPr>
            <p:cNvCxnSpPr/>
            <p:nvPr/>
          </p:nvCxnSpPr>
          <p:spPr>
            <a:xfrm flipH="1" flipV="1">
              <a:off x="6062015" y="2037096"/>
              <a:ext cx="1616564" cy="2515087"/>
            </a:xfrm>
            <a:prstGeom prst="line">
              <a:avLst/>
            </a:prstGeom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62FBB94-330A-B14E-877F-1FF594D6ABC1}"/>
                </a:ext>
              </a:extLst>
            </p:cNvPr>
            <p:cNvSpPr txBox="1"/>
            <p:nvPr/>
          </p:nvSpPr>
          <p:spPr>
            <a:xfrm>
              <a:off x="4736793" y="1527343"/>
              <a:ext cx="22769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will</a:t>
              </a:r>
            </a:p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should       did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8DEA7D2-7AE8-7648-B0DE-CAB6E2648390}"/>
                </a:ext>
              </a:extLst>
            </p:cNvPr>
            <p:cNvSpPr txBox="1"/>
            <p:nvPr/>
          </p:nvSpPr>
          <p:spPr>
            <a:xfrm rot="3475860">
              <a:off x="6723562" y="3654585"/>
              <a:ext cx="1248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delegate</a:t>
              </a:r>
            </a:p>
          </p:txBody>
        </p:sp>
        <p:sp>
          <p:nvSpPr>
            <p:cNvPr id="120" name="5-Point Star 119">
              <a:extLst>
                <a:ext uri="{FF2B5EF4-FFF2-40B4-BE49-F238E27FC236}">
                  <a16:creationId xmlns:a16="http://schemas.microsoft.com/office/drawing/2014/main" id="{451942F9-4211-D84F-B4FC-9ACC9B3E8B1B}"/>
                </a:ext>
              </a:extLst>
            </p:cNvPr>
            <p:cNvSpPr/>
            <p:nvPr/>
          </p:nvSpPr>
          <p:spPr>
            <a:xfrm>
              <a:off x="5324701" y="2490794"/>
              <a:ext cx="343409" cy="343409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6A4F6B58-B3A6-0849-99B2-307EF3EC1779}"/>
                </a:ext>
              </a:extLst>
            </p:cNvPr>
            <p:cNvCxnSpPr/>
            <p:nvPr/>
          </p:nvCxnSpPr>
          <p:spPr>
            <a:xfrm flipH="1" flipV="1">
              <a:off x="5485099" y="2662498"/>
              <a:ext cx="2085145" cy="2363674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78E98AED-EA19-0249-B586-057DD78F09DD}"/>
                </a:ext>
              </a:extLst>
            </p:cNvPr>
            <p:cNvSpPr txBox="1"/>
            <p:nvPr/>
          </p:nvSpPr>
          <p:spPr>
            <a:xfrm>
              <a:off x="4353322" y="2497113"/>
              <a:ext cx="2276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</a:rPr>
                <a:t>data at       count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6149153-F287-A144-B383-846D2906390A}"/>
                </a:ext>
              </a:extLst>
            </p:cNvPr>
            <p:cNvSpPr txBox="1"/>
            <p:nvPr/>
          </p:nvSpPr>
          <p:spPr>
            <a:xfrm rot="2909407">
              <a:off x="5703940" y="3529545"/>
              <a:ext cx="18141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data source</a:t>
              </a:r>
            </a:p>
          </p:txBody>
        </p:sp>
        <p:sp>
          <p:nvSpPr>
            <p:cNvPr id="124" name="Line Callout 2 123">
              <a:extLst>
                <a:ext uri="{FF2B5EF4-FFF2-40B4-BE49-F238E27FC236}">
                  <a16:creationId xmlns:a16="http://schemas.microsoft.com/office/drawing/2014/main" id="{B2F61D4D-398C-F043-966E-613A3840F1D9}"/>
                </a:ext>
              </a:extLst>
            </p:cNvPr>
            <p:cNvSpPr/>
            <p:nvPr/>
          </p:nvSpPr>
          <p:spPr>
            <a:xfrm rot="18489453">
              <a:off x="4069749" y="1554167"/>
              <a:ext cx="197643" cy="178328"/>
            </a:xfrm>
            <a:prstGeom prst="borderCallout2">
              <a:avLst>
                <a:gd name="adj1" fmla="val 98065"/>
                <a:gd name="adj2" fmla="val 42991"/>
                <a:gd name="adj3" fmla="val 106203"/>
                <a:gd name="adj4" fmla="val 53459"/>
                <a:gd name="adj5" fmla="val 368420"/>
                <a:gd name="adj6" fmla="val 50547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Cloud Callout 124">
              <a:extLst>
                <a:ext uri="{FF2B5EF4-FFF2-40B4-BE49-F238E27FC236}">
                  <a16:creationId xmlns:a16="http://schemas.microsoft.com/office/drawing/2014/main" id="{5B61EB6F-716B-0A4E-B0DB-9E96DD9717AA}"/>
                </a:ext>
              </a:extLst>
            </p:cNvPr>
            <p:cNvSpPr/>
            <p:nvPr/>
          </p:nvSpPr>
          <p:spPr>
            <a:xfrm>
              <a:off x="2256292" y="3455741"/>
              <a:ext cx="454172" cy="325354"/>
            </a:xfrm>
            <a:prstGeom prst="cloudCallout">
              <a:avLst>
                <a:gd name="adj1" fmla="val 8500"/>
                <a:gd name="adj2" fmla="val 163007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4AC1F816-5B9A-3845-B37F-3F4353104100}"/>
                </a:ext>
              </a:extLst>
            </p:cNvPr>
            <p:cNvSpPr txBox="1"/>
            <p:nvPr/>
          </p:nvSpPr>
          <p:spPr>
            <a:xfrm>
              <a:off x="1368323" y="3016693"/>
              <a:ext cx="1552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C000"/>
                  </a:solidFill>
                </a:rPr>
                <a:t>Notification &amp; KVO</a:t>
              </a:r>
            </a:p>
          </p:txBody>
        </p:sp>
      </p:grp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5AC90420-5626-9A43-8F3F-AFE278F74DFD}"/>
              </a:ext>
            </a:extLst>
          </p:cNvPr>
          <p:cNvCxnSpPr>
            <a:cxnSpLocks/>
          </p:cNvCxnSpPr>
          <p:nvPr/>
        </p:nvCxnSpPr>
        <p:spPr>
          <a:xfrm flipH="1">
            <a:off x="2130969" y="1024572"/>
            <a:ext cx="3682722" cy="2919262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1C0587C3-27E4-DC49-8A2F-76F2CAE57095}"/>
              </a:ext>
            </a:extLst>
          </p:cNvPr>
          <p:cNvCxnSpPr>
            <a:cxnSpLocks/>
          </p:cNvCxnSpPr>
          <p:nvPr/>
        </p:nvCxnSpPr>
        <p:spPr>
          <a:xfrm>
            <a:off x="6476550" y="942879"/>
            <a:ext cx="2751125" cy="312651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283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722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740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113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09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91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770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48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026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</a:t>
            </a:r>
            <a:r>
              <a:rPr lang="mr-IN" dirty="0"/>
              <a:t>–</a:t>
            </a:r>
            <a:r>
              <a:rPr lang="en-US"/>
              <a:t> Multi MVC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Apps usually consists of multiple views</a:t>
            </a:r>
          </a:p>
          <a:p>
            <a:r>
              <a:rPr lang="en-US" dirty="0"/>
              <a:t>Multiple MVC-s must be combined</a:t>
            </a:r>
          </a:p>
          <a:p>
            <a:r>
              <a:rPr lang="en-US" dirty="0"/>
              <a:t>One MVC acts as an VIEW for some other MVC</a:t>
            </a:r>
          </a:p>
          <a:p>
            <a:r>
              <a:rPr lang="en-US" dirty="0"/>
              <a:t>iOS provides some controllers for it</a:t>
            </a:r>
          </a:p>
          <a:p>
            <a:pPr lvl="1"/>
            <a:r>
              <a:rPr lang="en-US" dirty="0" err="1"/>
              <a:t>UITabBarController</a:t>
            </a:r>
            <a:endParaRPr lang="en-US" dirty="0"/>
          </a:p>
          <a:p>
            <a:pPr lvl="1"/>
            <a:r>
              <a:rPr lang="en-US" dirty="0" err="1"/>
              <a:t>UISplitViewController</a:t>
            </a:r>
            <a:endParaRPr lang="en-US" dirty="0"/>
          </a:p>
          <a:p>
            <a:pPr lvl="1"/>
            <a:r>
              <a:rPr lang="en-US" dirty="0" err="1"/>
              <a:t>UINavigationController</a:t>
            </a:r>
            <a:endParaRPr lang="en-US" dirty="0"/>
          </a:p>
          <a:p>
            <a:r>
              <a:rPr lang="en-US" dirty="0"/>
              <a:t>You can write your own (in theory…)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994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  <a:r>
              <a:rPr lang="en-US" dirty="0" err="1"/>
              <a:t>UITabBarController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4765781" cy="4195481"/>
          </a:xfrm>
        </p:spPr>
        <p:txBody>
          <a:bodyPr/>
          <a:lstStyle/>
          <a:p>
            <a:r>
              <a:rPr lang="en-US" dirty="0"/>
              <a:t>Every view is separate MVC</a:t>
            </a:r>
          </a:p>
          <a:p>
            <a:r>
              <a:rPr lang="en-US" dirty="0" err="1"/>
              <a:t>UITabBarController</a:t>
            </a:r>
            <a:r>
              <a:rPr lang="en-US" dirty="0"/>
              <a:t> gets its display attributes from child </a:t>
            </a:r>
            <a:r>
              <a:rPr lang="en-US" dirty="0" err="1"/>
              <a:t>viewControllers</a:t>
            </a:r>
            <a:br>
              <a:rPr lang="en-US" dirty="0"/>
            </a:b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tabBarItem</a:t>
            </a:r>
            <a:r>
              <a:rPr lang="en-US" dirty="0"/>
              <a:t>: </a:t>
            </a:r>
            <a:r>
              <a:rPr lang="en-US" dirty="0" err="1"/>
              <a:t>UITabBarItem</a:t>
            </a:r>
            <a:r>
              <a:rPr lang="en-US" dirty="0"/>
              <a:t>!</a:t>
            </a:r>
          </a:p>
          <a:p>
            <a:r>
              <a:rPr lang="en-US" dirty="0"/>
              <a:t>5 tabs in max!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093" y="1580579"/>
            <a:ext cx="5800105" cy="2036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229" y="3769301"/>
            <a:ext cx="3825969" cy="232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06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  <a:r>
              <a:rPr lang="en-US" dirty="0" err="1"/>
              <a:t>UISplitViewController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5533979" cy="4195481"/>
          </a:xfrm>
        </p:spPr>
        <p:txBody>
          <a:bodyPr/>
          <a:lstStyle/>
          <a:p>
            <a:r>
              <a:rPr lang="en-US" dirty="0"/>
              <a:t>Two MVC-s side by side (in landscape)</a:t>
            </a:r>
          </a:p>
          <a:p>
            <a:pPr lvl="1"/>
            <a:r>
              <a:rPr lang="en-US" dirty="0"/>
              <a:t>Master</a:t>
            </a:r>
          </a:p>
          <a:p>
            <a:pPr lvl="1"/>
            <a:r>
              <a:rPr lang="en-US" dirty="0"/>
              <a:t>Detail</a:t>
            </a:r>
          </a:p>
          <a:p>
            <a:r>
              <a:rPr lang="en-US" dirty="0"/>
              <a:t>Master is hidden in portrait</a:t>
            </a:r>
          </a:p>
          <a:p>
            <a:pPr lvl="1"/>
            <a:r>
              <a:rPr lang="en-US" dirty="0"/>
              <a:t>Master will slide out from left side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291" y="1586907"/>
            <a:ext cx="5286244" cy="388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83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- </a:t>
            </a:r>
            <a:r>
              <a:rPr lang="en-US" dirty="0" err="1"/>
              <a:t>UINavigationController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4298309" cy="4195481"/>
          </a:xfrm>
        </p:spPr>
        <p:txBody>
          <a:bodyPr/>
          <a:lstStyle/>
          <a:p>
            <a:r>
              <a:rPr lang="en-US" dirty="0"/>
              <a:t>Like a stack of cards</a:t>
            </a:r>
          </a:p>
          <a:p>
            <a:r>
              <a:rPr lang="en-US" dirty="0"/>
              <a:t>New MVC is pushed on top</a:t>
            </a:r>
          </a:p>
          <a:p>
            <a:r>
              <a:rPr lang="en-US" dirty="0"/>
              <a:t>Going back destroys the topmost MVC</a:t>
            </a:r>
          </a:p>
          <a:p>
            <a:pPr lvl="1"/>
            <a:r>
              <a:rPr lang="en-US" dirty="0"/>
              <a:t>Title and </a:t>
            </a:r>
            <a:r>
              <a:rPr lang="en-US" dirty="0" err="1"/>
              <a:t>backbutton</a:t>
            </a:r>
            <a:r>
              <a:rPr lang="en-US" dirty="0"/>
              <a:t> info are grabbed from </a:t>
            </a:r>
            <a:r>
              <a:rPr lang="en-US" dirty="0" err="1"/>
              <a:t>navigationItem</a:t>
            </a:r>
            <a:r>
              <a:rPr lang="en-US" dirty="0"/>
              <a:t> from stacked MVC-s (previous and current)</a:t>
            </a:r>
          </a:p>
          <a:p>
            <a:r>
              <a:rPr lang="en-US" dirty="0" err="1"/>
              <a:t>rootViewController</a:t>
            </a:r>
            <a:r>
              <a:rPr lang="en-US" dirty="0"/>
              <a:t> holds the initial View</a:t>
            </a:r>
          </a:p>
          <a:p>
            <a:r>
              <a:rPr lang="en-US" dirty="0" err="1"/>
              <a:t>toolbarItems</a:t>
            </a:r>
            <a:r>
              <a:rPr lang="en-US" dirty="0"/>
              <a:t> on the bottom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513" y="1529295"/>
            <a:ext cx="6322077" cy="340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76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</a:t>
            </a:r>
            <a:r>
              <a:rPr lang="mr-IN" dirty="0"/>
              <a:t>–</a:t>
            </a:r>
            <a:r>
              <a:rPr lang="en-US" dirty="0"/>
              <a:t> accessing sub-MVCs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571941" cy="4195481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viewController</a:t>
            </a:r>
            <a:r>
              <a:rPr lang="en-US" dirty="0"/>
              <a:t> property</a:t>
            </a:r>
            <a:br>
              <a:rPr lang="en-US" dirty="0"/>
            </a:b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viewControllers</a:t>
            </a:r>
            <a:r>
              <a:rPr lang="en-US" dirty="0"/>
              <a:t>: [</a:t>
            </a:r>
            <a:r>
              <a:rPr lang="en-US" dirty="0" err="1"/>
              <a:t>UIViewController</a:t>
            </a:r>
            <a:r>
              <a:rPr lang="en-US" dirty="0"/>
              <a:t>]? {get set}</a:t>
            </a:r>
          </a:p>
          <a:p>
            <a:pPr lvl="1"/>
            <a:r>
              <a:rPr lang="en-US" dirty="0" err="1"/>
              <a:t>tabBar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in order, from left to right</a:t>
            </a:r>
          </a:p>
          <a:p>
            <a:pPr lvl="1"/>
            <a:r>
              <a:rPr lang="en-US" dirty="0" err="1"/>
              <a:t>splitView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0 is master, 1 is detail</a:t>
            </a:r>
          </a:p>
          <a:p>
            <a:pPr lvl="1"/>
            <a:r>
              <a:rPr lang="en-US" dirty="0" err="1"/>
              <a:t>navigationController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0 is master, rest in order of stack</a:t>
            </a:r>
          </a:p>
          <a:p>
            <a:endParaRPr lang="en-US" dirty="0"/>
          </a:p>
          <a:p>
            <a:r>
              <a:rPr lang="en-US" dirty="0"/>
              <a:t>every </a:t>
            </a:r>
            <a:r>
              <a:rPr lang="en-US" dirty="0" err="1"/>
              <a:t>UIViewController</a:t>
            </a:r>
            <a:r>
              <a:rPr lang="en-US" dirty="0"/>
              <a:t> knows its master (one of them is set)</a:t>
            </a:r>
            <a:br>
              <a:rPr lang="en-US" dirty="0"/>
            </a:b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tabBarController</a:t>
            </a:r>
            <a:r>
              <a:rPr lang="en-US" dirty="0"/>
              <a:t>: </a:t>
            </a:r>
            <a:r>
              <a:rPr lang="en-US" dirty="0" err="1"/>
              <a:t>UITabBarController</a:t>
            </a:r>
            <a:r>
              <a:rPr lang="en-US" dirty="0"/>
              <a:t>? { get }</a:t>
            </a:r>
            <a:br>
              <a:rPr lang="en-US" dirty="0"/>
            </a:b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splitViewController</a:t>
            </a:r>
            <a:r>
              <a:rPr lang="en-US" dirty="0"/>
              <a:t>: </a:t>
            </a:r>
            <a:r>
              <a:rPr lang="en-US" dirty="0" err="1"/>
              <a:t>UISplitViewController</a:t>
            </a:r>
            <a:r>
              <a:rPr lang="en-US" dirty="0"/>
              <a:t>? { get }</a:t>
            </a:r>
            <a:br>
              <a:rPr lang="en-US" dirty="0"/>
            </a:b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navigationController</a:t>
            </a:r>
            <a:r>
              <a:rPr lang="en-US" dirty="0"/>
              <a:t>: </a:t>
            </a:r>
            <a:r>
              <a:rPr lang="en-US" dirty="0" err="1"/>
              <a:t>UINavigationController</a:t>
            </a:r>
            <a:r>
              <a:rPr lang="en-US" dirty="0"/>
              <a:t>? { get }</a:t>
            </a:r>
          </a:p>
          <a:p>
            <a:r>
              <a:rPr lang="en-US" dirty="0"/>
              <a:t>To get the detail view from the master (in </a:t>
            </a:r>
            <a:r>
              <a:rPr lang="en-US" dirty="0" err="1"/>
              <a:t>splitView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if let detail: </a:t>
            </a:r>
            <a:r>
              <a:rPr lang="en-US" dirty="0" err="1"/>
              <a:t>UIViewController</a:t>
            </a:r>
            <a:r>
              <a:rPr lang="en-US" dirty="0"/>
              <a:t>? = </a:t>
            </a:r>
            <a:r>
              <a:rPr lang="en-US" dirty="0" err="1"/>
              <a:t>splitViewController</a:t>
            </a:r>
            <a:r>
              <a:rPr lang="en-US" dirty="0"/>
              <a:t>?.</a:t>
            </a:r>
            <a:r>
              <a:rPr lang="en-US" dirty="0" err="1"/>
              <a:t>viewControllers</a:t>
            </a:r>
            <a:r>
              <a:rPr lang="en-US" dirty="0"/>
              <a:t>[1] { ... 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874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1BBFB-D1A2-EB48-8D7C-B775DF416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– Wiring up MVCs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0951B-4480-1F48-8FC8-7C28BE3BC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97" y="2052918"/>
            <a:ext cx="4632764" cy="4195481"/>
          </a:xfrm>
        </p:spPr>
        <p:txBody>
          <a:bodyPr/>
          <a:lstStyle/>
          <a:p>
            <a:r>
              <a:rPr lang="en-US" dirty="0"/>
              <a:t>Ctrl – Drag in storyboard!</a:t>
            </a:r>
          </a:p>
          <a:p>
            <a:r>
              <a:rPr lang="en-US" dirty="0"/>
              <a:t>Delete all extra stuff</a:t>
            </a:r>
          </a:p>
          <a:p>
            <a:r>
              <a:rPr lang="en-US" dirty="0"/>
              <a:t>Move startup pointer to correct view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AD203-11EF-F344-BF25-B3F1AFB2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9E0477-F1DA-D54D-9983-895CBEC29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860" y="2723125"/>
            <a:ext cx="7314140" cy="4089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4142D0-EE99-0844-9C7B-71CF9FEE9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96" y="4270341"/>
            <a:ext cx="4064060" cy="237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7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3EFF3-7800-8443-8718-187590891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– Wiring up MVCs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4EDF1-D80E-9B46-B925-FFD108B48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SplitView</a:t>
            </a:r>
            <a:r>
              <a:rPr lang="en-US" dirty="0"/>
              <a:t> controller only really works on iPad/iPhone+</a:t>
            </a:r>
          </a:p>
          <a:p>
            <a:r>
              <a:rPr lang="en-US" dirty="0"/>
              <a:t>Embed master view into Navigation Controller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9C63C-B98F-434F-A9CE-627314E8C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7CA22-55C7-584B-9276-ABB3C2575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554" y="2309336"/>
            <a:ext cx="3116950" cy="409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853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9337</TotalTime>
  <Words>881</Words>
  <Application>Microsoft Macintosh PowerPoint</Application>
  <PresentationFormat>Widescreen</PresentationFormat>
  <Paragraphs>214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Century Gothic</vt:lpstr>
      <vt:lpstr>Menlo-Bold</vt:lpstr>
      <vt:lpstr>Menlo-Italic</vt:lpstr>
      <vt:lpstr>Menlo-Regular</vt:lpstr>
      <vt:lpstr>Wingdings 3</vt:lpstr>
      <vt:lpstr>Ion</vt:lpstr>
      <vt:lpstr>Native Mobile Applications - ICD0017</vt:lpstr>
      <vt:lpstr>iOS - MVC</vt:lpstr>
      <vt:lpstr>iOS – Multi MVC</vt:lpstr>
      <vt:lpstr>iOS - UITabBarController</vt:lpstr>
      <vt:lpstr>iOS - UISplitViewController</vt:lpstr>
      <vt:lpstr>iOS - UINavigationController</vt:lpstr>
      <vt:lpstr>iOS – accessing sub-MVCs</vt:lpstr>
      <vt:lpstr>iOS – Wiring up MVCs</vt:lpstr>
      <vt:lpstr>iOS – Wiring up MVCs</vt:lpstr>
      <vt:lpstr>iOS - Segues</vt:lpstr>
      <vt:lpstr>iOS – wiring up the Segues </vt:lpstr>
      <vt:lpstr>iOS – Segues - naming</vt:lpstr>
      <vt:lpstr>iOS – preparing for Segue</vt:lpstr>
      <vt:lpstr>iOS – renaming viewcontrollers</vt:lpstr>
      <vt:lpstr>iOS - Segues</vt:lpstr>
      <vt:lpstr>iOS - Segues</vt:lpstr>
      <vt:lpstr>iOS – Segue - declining</vt:lpstr>
      <vt:lpstr>iOS – UINavigationController</vt:lpstr>
      <vt:lpstr>iOS - </vt:lpstr>
      <vt:lpstr>iOS - </vt:lpstr>
      <vt:lpstr>iOS - </vt:lpstr>
      <vt:lpstr>iOS - </vt:lpstr>
      <vt:lpstr>iOS - </vt:lpstr>
      <vt:lpstr>iOS - </vt:lpstr>
      <vt:lpstr>iOS - </vt:lpstr>
      <vt:lpstr>iOS - </vt:lpstr>
      <vt:lpstr>iOS -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Software Development for Android - I397</dc:title>
  <dc:creator>andres käver</dc:creator>
  <cp:lastModifiedBy>Andres Käver</cp:lastModifiedBy>
  <cp:revision>180</cp:revision>
  <dcterms:created xsi:type="dcterms:W3CDTF">2015-10-15T12:35:18Z</dcterms:created>
  <dcterms:modified xsi:type="dcterms:W3CDTF">2019-04-26T15:51:50Z</dcterms:modified>
</cp:coreProperties>
</file>