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50"/>
  </p:notesMasterIdLst>
  <p:handoutMasterIdLst>
    <p:handoutMasterId r:id="rId51"/>
  </p:handoutMasterIdLst>
  <p:sldIdLst>
    <p:sldId id="298" r:id="rId2"/>
    <p:sldId id="350" r:id="rId3"/>
    <p:sldId id="356" r:id="rId4"/>
    <p:sldId id="357" r:id="rId5"/>
    <p:sldId id="315" r:id="rId6"/>
    <p:sldId id="316" r:id="rId7"/>
    <p:sldId id="317" r:id="rId8"/>
    <p:sldId id="318" r:id="rId9"/>
    <p:sldId id="319" r:id="rId10"/>
    <p:sldId id="320" r:id="rId11"/>
    <p:sldId id="321" r:id="rId12"/>
    <p:sldId id="322" r:id="rId13"/>
    <p:sldId id="323" r:id="rId14"/>
    <p:sldId id="324" r:id="rId15"/>
    <p:sldId id="325" r:id="rId16"/>
    <p:sldId id="314" r:id="rId17"/>
    <p:sldId id="328" r:id="rId18"/>
    <p:sldId id="327" r:id="rId19"/>
    <p:sldId id="329" r:id="rId20"/>
    <p:sldId id="337" r:id="rId21"/>
    <p:sldId id="338" r:id="rId22"/>
    <p:sldId id="339" r:id="rId23"/>
    <p:sldId id="340" r:id="rId24"/>
    <p:sldId id="341" r:id="rId25"/>
    <p:sldId id="342" r:id="rId26"/>
    <p:sldId id="343" r:id="rId27"/>
    <p:sldId id="330" r:id="rId28"/>
    <p:sldId id="331" r:id="rId29"/>
    <p:sldId id="332" r:id="rId30"/>
    <p:sldId id="333" r:id="rId31"/>
    <p:sldId id="334" r:id="rId32"/>
    <p:sldId id="335" r:id="rId33"/>
    <p:sldId id="336" r:id="rId34"/>
    <p:sldId id="344" r:id="rId35"/>
    <p:sldId id="326" r:id="rId36"/>
    <p:sldId id="346" r:id="rId37"/>
    <p:sldId id="354" r:id="rId38"/>
    <p:sldId id="355" r:id="rId39"/>
    <p:sldId id="347" r:id="rId40"/>
    <p:sldId id="348" r:id="rId41"/>
    <p:sldId id="349" r:id="rId42"/>
    <p:sldId id="351" r:id="rId43"/>
    <p:sldId id="358" r:id="rId44"/>
    <p:sldId id="352" r:id="rId45"/>
    <p:sldId id="353" r:id="rId46"/>
    <p:sldId id="359" r:id="rId47"/>
    <p:sldId id="360" r:id="rId48"/>
    <p:sldId id="345" r:id="rId4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235" autoAdjust="0"/>
    <p:restoredTop sz="92857" autoAdjust="0"/>
  </p:normalViewPr>
  <p:slideViewPr>
    <p:cSldViewPr snapToGrid="0">
      <p:cViewPr varScale="1">
        <p:scale>
          <a:sx n="80" d="100"/>
          <a:sy n="80" d="100"/>
        </p:scale>
        <p:origin x="164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1EB3F81-E054-8141-B0D7-64DA5E36E265}" type="datetimeFigureOut">
              <a:rPr lang="en-GB" smtClean="0"/>
              <a:t>16/05/2019</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CEB07CD-32E9-E14D-B824-009BD872B133}" type="slidenum">
              <a:rPr lang="en-GB" smtClean="0"/>
              <a:t>‹#›</a:t>
            </a:fld>
            <a:endParaRPr lang="en-GB"/>
          </a:p>
        </p:txBody>
      </p:sp>
    </p:spTree>
    <p:extLst>
      <p:ext uri="{BB962C8B-B14F-4D97-AF65-F5344CB8AC3E}">
        <p14:creationId xmlns:p14="http://schemas.microsoft.com/office/powerpoint/2010/main" val="6558355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t-E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058F15-0E18-4F6A-B9F3-564C7228F6E2}" type="datetimeFigureOut">
              <a:rPr lang="et-EE" smtClean="0"/>
              <a:t>16.05.19</a:t>
            </a:fld>
            <a:endParaRPr lang="et-E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t-E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t-E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C2EAB4-ED3B-407C-8199-EAC6E751E16E}" type="slidenum">
              <a:rPr lang="et-EE" smtClean="0"/>
              <a:t>‹#›</a:t>
            </a:fld>
            <a:endParaRPr lang="et-EE"/>
          </a:p>
        </p:txBody>
      </p:sp>
    </p:spTree>
    <p:extLst>
      <p:ext uri="{BB962C8B-B14F-4D97-AF65-F5344CB8AC3E}">
        <p14:creationId xmlns:p14="http://schemas.microsoft.com/office/powerpoint/2010/main" val="41285597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9D8AFD2-F1B0-5943-9FA1-3BE3C9DD321D}" type="datetime1">
              <a:rPr lang="en-US" smtClean="0"/>
              <a:t>5/16/19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634D633-5493-CA4F-B632-BCD2FD8AE23E}" type="datetime1">
              <a:rPr lang="en-US" smtClean="0"/>
              <a:t>5/16/19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D6186275-107E-6046-9B8E-09082F4C5C3F}" type="datetime1">
              <a:rPr lang="en-US" smtClean="0"/>
              <a:t>5/16/19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F9895F5E-2E12-9242-91CB-BCDE465E7656}" type="datetime1">
              <a:rPr lang="en-US" smtClean="0"/>
              <a:t>5/16/19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04E0D15-4314-EB46-92B6-FFE34E79F985}" type="datetime1">
              <a:rPr lang="en-US" smtClean="0"/>
              <a:t>5/16/19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2F560D8-F5D8-6744-8C64-450A07060B40}" type="datetime1">
              <a:rPr lang="en-US" smtClean="0"/>
              <a:t>5/16/19</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A4798D9-9910-0E4B-8591-8BCFFB39C1F1}" type="datetime1">
              <a:rPr lang="en-US" smtClean="0"/>
              <a:t>5/16/19</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51C465-7249-C74D-8084-FB50E1688A49}" type="datetime1">
              <a:rPr lang="en-US" smtClean="0"/>
              <a:t>5/16/19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1D8A3B-3173-B642-8B8A-7B9DBDD8D06D}" type="datetime1">
              <a:rPr lang="en-US" smtClean="0"/>
              <a:t>5/16/19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3D8906-D6E1-654E-8970-31E9B49DF7F6}" type="datetime1">
              <a:rPr lang="en-US" smtClean="0"/>
              <a:t>5/16/19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5B89F9B-0B25-1646-A0CD-947B5AE0C16E}" type="datetime1">
              <a:rPr lang="en-US" smtClean="0"/>
              <a:t>5/16/19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1FF7A5A-2DFB-C04D-A564-C22F83C533FE}" type="datetime1">
              <a:rPr lang="en-US" smtClean="0"/>
              <a:t>5/16/19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BDA8B9-1D3A-0049-9E7A-7E6C0469921A}" type="datetime1">
              <a:rPr lang="en-US" smtClean="0"/>
              <a:t>5/16/19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26BDFB3-175A-3A42-90EA-B6F433F4414D}" type="datetime1">
              <a:rPr lang="en-US" smtClean="0"/>
              <a:t>5/16/19</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1C1BB569-59C9-CF41-939E-9909F50DA2D3}" type="datetime1">
              <a:rPr lang="en-US" smtClean="0"/>
              <a:t>5/16/19</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AADACD53-71FB-C84A-8CD3-2F67008AFD3D}" type="datetime1">
              <a:rPr lang="en-US" smtClean="0"/>
              <a:t>5/16/19</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B055FED-844D-1341-870D-154DDCF932AD}" type="datetime1">
              <a:rPr lang="en-US" smtClean="0"/>
              <a:t>5/16/19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150379E1-7D06-4C45-AF2F-C6F02CA14F32}" type="datetime1">
              <a:rPr lang="en-US" smtClean="0"/>
              <a:t>5/16/19</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mailto:akaver@itcollege.ee" TargetMode="Externa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s://developer.apple.com/documentation/foundation/nsexpression"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Native Mobile Applications - ICD0017</a:t>
            </a:r>
            <a:endParaRPr lang="et-EE" dirty="0"/>
          </a:p>
        </p:txBody>
      </p:sp>
      <p:sp>
        <p:nvSpPr>
          <p:cNvPr id="5" name="Text Placeholder 4"/>
          <p:cNvSpPr>
            <a:spLocks noGrp="1"/>
          </p:cNvSpPr>
          <p:nvPr>
            <p:ph type="subTitle" idx="1"/>
          </p:nvPr>
        </p:nvSpPr>
        <p:spPr>
          <a:xfrm>
            <a:off x="1154955" y="4777380"/>
            <a:ext cx="8825658" cy="1176232"/>
          </a:xfrm>
        </p:spPr>
        <p:txBody>
          <a:bodyPr>
            <a:normAutofit fontScale="92500" lnSpcReduction="10000"/>
          </a:bodyPr>
          <a:lstStyle/>
          <a:p>
            <a:r>
              <a:rPr lang="en-US" cap="none" dirty="0" err="1"/>
              <a:t>TalTech</a:t>
            </a:r>
            <a:r>
              <a:rPr lang="en-US" cap="none" dirty="0"/>
              <a:t> IT College, Andres Käver, 2018-2019, Spring semester</a:t>
            </a:r>
          </a:p>
          <a:p>
            <a:r>
              <a:rPr lang="en-US" cap="none" dirty="0"/>
              <a:t>Web: http://</a:t>
            </a:r>
            <a:r>
              <a:rPr lang="en-US" cap="none" dirty="0" err="1"/>
              <a:t>enos.Itcollege.ee</a:t>
            </a:r>
            <a:r>
              <a:rPr lang="en-US" cap="none" dirty="0"/>
              <a:t>/~</a:t>
            </a:r>
            <a:r>
              <a:rPr lang="en-US" cap="none" dirty="0" err="1"/>
              <a:t>akaver</a:t>
            </a:r>
            <a:r>
              <a:rPr lang="en-US" cap="none" dirty="0"/>
              <a:t>/</a:t>
            </a:r>
            <a:r>
              <a:rPr lang="en-US" cap="none" dirty="0" err="1"/>
              <a:t>MobileApps</a:t>
            </a:r>
            <a:endParaRPr lang="en-US" cap="none" dirty="0"/>
          </a:p>
          <a:p>
            <a:r>
              <a:rPr lang="en-US" cap="none" dirty="0"/>
              <a:t>Skype: </a:t>
            </a:r>
            <a:r>
              <a:rPr lang="en-US" cap="none" dirty="0" err="1"/>
              <a:t>akaver</a:t>
            </a:r>
            <a:r>
              <a:rPr lang="en-US" cap="none" dirty="0"/>
              <a:t>   Email: </a:t>
            </a:r>
            <a:r>
              <a:rPr lang="en-US" cap="none" dirty="0">
                <a:hlinkClick r:id="rId2"/>
              </a:rPr>
              <a:t>akaver@itcollege.ee</a:t>
            </a:r>
            <a:endParaRPr lang="en-US" cap="none" dirty="0"/>
          </a:p>
          <a:p>
            <a:endParaRPr lang="en-US" cap="none" dirty="0"/>
          </a:p>
        </p:txBody>
      </p:sp>
      <p:sp>
        <p:nvSpPr>
          <p:cNvPr id="8" name="Slide Number Placeholder 7"/>
          <p:cNvSpPr>
            <a:spLocks noGrp="1"/>
          </p:cNvSpPr>
          <p:nvPr>
            <p:ph type="sldNum" sz="quarter" idx="12"/>
          </p:nvPr>
        </p:nvSpPr>
        <p:spPr/>
        <p:txBody>
          <a:bodyPr/>
          <a:lstStyle/>
          <a:p>
            <a:fld id="{D57F1E4F-1CFF-5643-939E-02111984F565}" type="slidenum">
              <a:rPr lang="en-US" smtClean="0"/>
              <a:t>1</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677248" y="-561978"/>
            <a:ext cx="5142857" cy="3857143"/>
          </a:xfrm>
          <a:prstGeom prst="rect">
            <a:avLst/>
          </a:prstGeom>
        </p:spPr>
      </p:pic>
      <p:pic>
        <p:nvPicPr>
          <p:cNvPr id="11" name="Picture 10">
            <a:extLst>
              <a:ext uri="{FF2B5EF4-FFF2-40B4-BE49-F238E27FC236}">
                <a16:creationId xmlns:a16="http://schemas.microsoft.com/office/drawing/2014/main" id="{356AB63E-7A98-9F4F-AAC2-33E8893A90B6}"/>
              </a:ext>
            </a:extLst>
          </p:cNvPr>
          <p:cNvPicPr>
            <a:picLocks noChangeAspect="1"/>
          </p:cNvPicPr>
          <p:nvPr/>
        </p:nvPicPr>
        <p:blipFill>
          <a:blip r:embed="rId4"/>
          <a:stretch>
            <a:fillRect/>
          </a:stretch>
        </p:blipFill>
        <p:spPr>
          <a:xfrm>
            <a:off x="10096500" y="4521200"/>
            <a:ext cx="2095500" cy="2336800"/>
          </a:xfrm>
          <a:prstGeom prst="rect">
            <a:avLst/>
          </a:prstGeom>
        </p:spPr>
      </p:pic>
    </p:spTree>
    <p:extLst>
      <p:ext uri="{BB962C8B-B14F-4D97-AF65-F5344CB8AC3E}">
        <p14:creationId xmlns:p14="http://schemas.microsoft.com/office/powerpoint/2010/main" val="32912491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7DA1E-CF39-294D-BBD7-855BA2F8753C}"/>
              </a:ext>
            </a:extLst>
          </p:cNvPr>
          <p:cNvSpPr>
            <a:spLocks noGrp="1"/>
          </p:cNvSpPr>
          <p:nvPr>
            <p:ph type="title"/>
          </p:nvPr>
        </p:nvSpPr>
        <p:spPr/>
        <p:txBody>
          <a:bodyPr/>
          <a:lstStyle/>
          <a:p>
            <a:r>
              <a:rPr lang="en-US" dirty="0"/>
              <a:t>iOS – Core Data Model</a:t>
            </a:r>
          </a:p>
        </p:txBody>
      </p:sp>
      <p:sp>
        <p:nvSpPr>
          <p:cNvPr id="3" name="Content Placeholder 2">
            <a:extLst>
              <a:ext uri="{FF2B5EF4-FFF2-40B4-BE49-F238E27FC236}">
                <a16:creationId xmlns:a16="http://schemas.microsoft.com/office/drawing/2014/main" id="{D785057C-CED5-BC45-9552-51B5126D8273}"/>
              </a:ext>
            </a:extLst>
          </p:cNvPr>
          <p:cNvSpPr>
            <a:spLocks noGrp="1"/>
          </p:cNvSpPr>
          <p:nvPr>
            <p:ph idx="1"/>
          </p:nvPr>
        </p:nvSpPr>
        <p:spPr/>
        <p:txBody>
          <a:bodyPr/>
          <a:lstStyle/>
          <a:p>
            <a:r>
              <a:rPr lang="en-US" dirty="0"/>
              <a:t>Create a core data model</a:t>
            </a:r>
          </a:p>
        </p:txBody>
      </p:sp>
      <p:sp>
        <p:nvSpPr>
          <p:cNvPr id="4" name="Slide Number Placeholder 3">
            <a:extLst>
              <a:ext uri="{FF2B5EF4-FFF2-40B4-BE49-F238E27FC236}">
                <a16:creationId xmlns:a16="http://schemas.microsoft.com/office/drawing/2014/main" id="{6F4E7768-F0A2-8543-9E7B-4080F4349BCF}"/>
              </a:ext>
            </a:extLst>
          </p:cNvPr>
          <p:cNvSpPr>
            <a:spLocks noGrp="1"/>
          </p:cNvSpPr>
          <p:nvPr>
            <p:ph type="sldNum" sz="quarter" idx="12"/>
          </p:nvPr>
        </p:nvSpPr>
        <p:spPr/>
        <p:txBody>
          <a:bodyPr/>
          <a:lstStyle/>
          <a:p>
            <a:fld id="{D57F1E4F-1CFF-5643-939E-02111984F565}" type="slidenum">
              <a:rPr lang="en-US" smtClean="0"/>
              <a:t>10</a:t>
            </a:fld>
            <a:endParaRPr lang="en-US" dirty="0"/>
          </a:p>
        </p:txBody>
      </p:sp>
      <p:pic>
        <p:nvPicPr>
          <p:cNvPr id="5" name="Picture 4">
            <a:extLst>
              <a:ext uri="{FF2B5EF4-FFF2-40B4-BE49-F238E27FC236}">
                <a16:creationId xmlns:a16="http://schemas.microsoft.com/office/drawing/2014/main" id="{88C44679-2C67-654D-A853-93273A2C9EDD}"/>
              </a:ext>
            </a:extLst>
          </p:cNvPr>
          <p:cNvPicPr>
            <a:picLocks noChangeAspect="1"/>
          </p:cNvPicPr>
          <p:nvPr/>
        </p:nvPicPr>
        <p:blipFill>
          <a:blip r:embed="rId2"/>
          <a:stretch>
            <a:fillRect/>
          </a:stretch>
        </p:blipFill>
        <p:spPr>
          <a:xfrm>
            <a:off x="5447979" y="1853248"/>
            <a:ext cx="6548931" cy="4747975"/>
          </a:xfrm>
          <a:prstGeom prst="rect">
            <a:avLst/>
          </a:prstGeom>
        </p:spPr>
      </p:pic>
    </p:spTree>
    <p:extLst>
      <p:ext uri="{BB962C8B-B14F-4D97-AF65-F5344CB8AC3E}">
        <p14:creationId xmlns:p14="http://schemas.microsoft.com/office/powerpoint/2010/main" val="30324740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7DA1E-CF39-294D-BBD7-855BA2F8753C}"/>
              </a:ext>
            </a:extLst>
          </p:cNvPr>
          <p:cNvSpPr>
            <a:spLocks noGrp="1"/>
          </p:cNvSpPr>
          <p:nvPr>
            <p:ph type="title"/>
          </p:nvPr>
        </p:nvSpPr>
        <p:spPr/>
        <p:txBody>
          <a:bodyPr/>
          <a:lstStyle/>
          <a:p>
            <a:r>
              <a:rPr lang="en-US" dirty="0"/>
              <a:t>iOS – Core Data Stack</a:t>
            </a:r>
          </a:p>
        </p:txBody>
      </p:sp>
      <p:sp>
        <p:nvSpPr>
          <p:cNvPr id="3" name="Content Placeholder 2">
            <a:extLst>
              <a:ext uri="{FF2B5EF4-FFF2-40B4-BE49-F238E27FC236}">
                <a16:creationId xmlns:a16="http://schemas.microsoft.com/office/drawing/2014/main" id="{D785057C-CED5-BC45-9552-51B5126D8273}"/>
              </a:ext>
            </a:extLst>
          </p:cNvPr>
          <p:cNvSpPr>
            <a:spLocks noGrp="1"/>
          </p:cNvSpPr>
          <p:nvPr>
            <p:ph idx="1"/>
          </p:nvPr>
        </p:nvSpPr>
        <p:spPr>
          <a:xfrm>
            <a:off x="646111" y="1394011"/>
            <a:ext cx="5535693" cy="5011271"/>
          </a:xfrm>
        </p:spPr>
        <p:txBody>
          <a:bodyPr>
            <a:normAutofit lnSpcReduction="10000"/>
          </a:bodyPr>
          <a:lstStyle/>
          <a:p>
            <a:r>
              <a:rPr lang="en-US" dirty="0"/>
              <a:t>Classes that manage and persist your app’s objects.</a:t>
            </a:r>
          </a:p>
          <a:p>
            <a:r>
              <a:rPr lang="en-US" dirty="0" err="1"/>
              <a:t>NSManagedObjectModel</a:t>
            </a:r>
            <a:r>
              <a:rPr lang="en-US" dirty="0"/>
              <a:t> represents your app’s model file describing your app’s types, properties, and relationships.</a:t>
            </a:r>
          </a:p>
          <a:p>
            <a:r>
              <a:rPr lang="en-US" dirty="0" err="1"/>
              <a:t>NSManagedObjectContext</a:t>
            </a:r>
            <a:r>
              <a:rPr lang="en-US" dirty="0"/>
              <a:t> tracks changes to instances of your app’s types.</a:t>
            </a:r>
          </a:p>
          <a:p>
            <a:r>
              <a:rPr lang="en-US" dirty="0" err="1"/>
              <a:t>NSPersistentStoreCoordinator</a:t>
            </a:r>
            <a:r>
              <a:rPr lang="en-US" dirty="0"/>
              <a:t> saves and fetches instances of your app’s types from stores.</a:t>
            </a:r>
          </a:p>
          <a:p>
            <a:r>
              <a:rPr lang="en-US" b="1" dirty="0" err="1"/>
              <a:t>NSPersistentContainer</a:t>
            </a:r>
            <a:r>
              <a:rPr lang="en-US" dirty="0"/>
              <a:t> sets up the model, context, and store coordinator all at once.</a:t>
            </a:r>
          </a:p>
        </p:txBody>
      </p:sp>
      <p:sp>
        <p:nvSpPr>
          <p:cNvPr id="4" name="Slide Number Placeholder 3">
            <a:extLst>
              <a:ext uri="{FF2B5EF4-FFF2-40B4-BE49-F238E27FC236}">
                <a16:creationId xmlns:a16="http://schemas.microsoft.com/office/drawing/2014/main" id="{6F4E7768-F0A2-8543-9E7B-4080F4349BCF}"/>
              </a:ext>
            </a:extLst>
          </p:cNvPr>
          <p:cNvSpPr>
            <a:spLocks noGrp="1"/>
          </p:cNvSpPr>
          <p:nvPr>
            <p:ph type="sldNum" sz="quarter" idx="12"/>
          </p:nvPr>
        </p:nvSpPr>
        <p:spPr/>
        <p:txBody>
          <a:bodyPr/>
          <a:lstStyle/>
          <a:p>
            <a:fld id="{D57F1E4F-1CFF-5643-939E-02111984F565}" type="slidenum">
              <a:rPr lang="en-US" smtClean="0"/>
              <a:t>11</a:t>
            </a:fld>
            <a:endParaRPr lang="en-US" dirty="0"/>
          </a:p>
        </p:txBody>
      </p:sp>
      <p:pic>
        <p:nvPicPr>
          <p:cNvPr id="5" name="Picture 4">
            <a:extLst>
              <a:ext uri="{FF2B5EF4-FFF2-40B4-BE49-F238E27FC236}">
                <a16:creationId xmlns:a16="http://schemas.microsoft.com/office/drawing/2014/main" id="{6CC9D71A-DAA3-7F48-86A5-0F1462286311}"/>
              </a:ext>
            </a:extLst>
          </p:cNvPr>
          <p:cNvPicPr>
            <a:picLocks noChangeAspect="1"/>
          </p:cNvPicPr>
          <p:nvPr/>
        </p:nvPicPr>
        <p:blipFill>
          <a:blip r:embed="rId2"/>
          <a:stretch>
            <a:fillRect/>
          </a:stretch>
        </p:blipFill>
        <p:spPr>
          <a:xfrm>
            <a:off x="6715845" y="2510061"/>
            <a:ext cx="5476155" cy="2572648"/>
          </a:xfrm>
          <a:prstGeom prst="rect">
            <a:avLst/>
          </a:prstGeom>
        </p:spPr>
      </p:pic>
    </p:spTree>
    <p:extLst>
      <p:ext uri="{BB962C8B-B14F-4D97-AF65-F5344CB8AC3E}">
        <p14:creationId xmlns:p14="http://schemas.microsoft.com/office/powerpoint/2010/main" val="5194521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7DA1E-CF39-294D-BBD7-855BA2F8753C}"/>
              </a:ext>
            </a:extLst>
          </p:cNvPr>
          <p:cNvSpPr>
            <a:spLocks noGrp="1"/>
          </p:cNvSpPr>
          <p:nvPr>
            <p:ph type="title"/>
          </p:nvPr>
        </p:nvSpPr>
        <p:spPr/>
        <p:txBody>
          <a:bodyPr/>
          <a:lstStyle/>
          <a:p>
            <a:r>
              <a:rPr lang="en-US" dirty="0"/>
              <a:t>iOS – Core Data Stack</a:t>
            </a:r>
          </a:p>
        </p:txBody>
      </p:sp>
      <p:sp>
        <p:nvSpPr>
          <p:cNvPr id="3" name="Content Placeholder 2">
            <a:extLst>
              <a:ext uri="{FF2B5EF4-FFF2-40B4-BE49-F238E27FC236}">
                <a16:creationId xmlns:a16="http://schemas.microsoft.com/office/drawing/2014/main" id="{D785057C-CED5-BC45-9552-51B5126D8273}"/>
              </a:ext>
            </a:extLst>
          </p:cNvPr>
          <p:cNvSpPr>
            <a:spLocks noGrp="1"/>
          </p:cNvSpPr>
          <p:nvPr>
            <p:ph idx="1"/>
          </p:nvPr>
        </p:nvSpPr>
        <p:spPr/>
        <p:txBody>
          <a:bodyPr/>
          <a:lstStyle/>
          <a:p>
            <a:r>
              <a:rPr lang="en-US" dirty="0"/>
              <a:t>Initialize Core Data during your app’s startup. Create the persistent container as a lazy variable to defer instantiation until its first use in your app’s delegate.</a:t>
            </a:r>
          </a:p>
          <a:p>
            <a:endParaRPr lang="en-US" dirty="0"/>
          </a:p>
        </p:txBody>
      </p:sp>
      <p:sp>
        <p:nvSpPr>
          <p:cNvPr id="4" name="Slide Number Placeholder 3">
            <a:extLst>
              <a:ext uri="{FF2B5EF4-FFF2-40B4-BE49-F238E27FC236}">
                <a16:creationId xmlns:a16="http://schemas.microsoft.com/office/drawing/2014/main" id="{6F4E7768-F0A2-8543-9E7B-4080F4349BCF}"/>
              </a:ext>
            </a:extLst>
          </p:cNvPr>
          <p:cNvSpPr>
            <a:spLocks noGrp="1"/>
          </p:cNvSpPr>
          <p:nvPr>
            <p:ph type="sldNum" sz="quarter" idx="12"/>
          </p:nvPr>
        </p:nvSpPr>
        <p:spPr/>
        <p:txBody>
          <a:bodyPr/>
          <a:lstStyle/>
          <a:p>
            <a:fld id="{D57F1E4F-1CFF-5643-939E-02111984F565}" type="slidenum">
              <a:rPr lang="en-US" smtClean="0"/>
              <a:t>12</a:t>
            </a:fld>
            <a:endParaRPr lang="en-US" dirty="0"/>
          </a:p>
        </p:txBody>
      </p:sp>
      <p:sp>
        <p:nvSpPr>
          <p:cNvPr id="5" name="TextBox 4">
            <a:extLst>
              <a:ext uri="{FF2B5EF4-FFF2-40B4-BE49-F238E27FC236}">
                <a16:creationId xmlns:a16="http://schemas.microsoft.com/office/drawing/2014/main" id="{6957B593-FCA3-9847-9591-24DDE94607F8}"/>
              </a:ext>
            </a:extLst>
          </p:cNvPr>
          <p:cNvSpPr txBox="1"/>
          <p:nvPr/>
        </p:nvSpPr>
        <p:spPr>
          <a:xfrm>
            <a:off x="429025" y="3235038"/>
            <a:ext cx="11333949" cy="3539430"/>
          </a:xfrm>
          <a:prstGeom prst="rect">
            <a:avLst/>
          </a:prstGeom>
          <a:solidFill>
            <a:schemeClr val="tx1"/>
          </a:solidFill>
        </p:spPr>
        <p:txBody>
          <a:bodyPr wrap="square" rtlCol="0">
            <a:spAutoFit/>
          </a:bodyPr>
          <a:lstStyle/>
          <a:p>
            <a:r>
              <a:rPr lang="en-US" sz="1600" b="1" dirty="0">
                <a:solidFill>
                  <a:srgbClr val="9B2393"/>
                </a:solidFill>
                <a:latin typeface="Menlo" panose="020B0609030804020204" pitchFamily="49" charset="0"/>
              </a:rPr>
              <a:t>import</a:t>
            </a:r>
            <a:r>
              <a:rPr lang="en-US" sz="1600" dirty="0">
                <a:solidFill>
                  <a:srgbClr val="000000"/>
                </a:solidFill>
                <a:latin typeface="Menlo" panose="020B0609030804020204" pitchFamily="49" charset="0"/>
              </a:rPr>
              <a:t> </a:t>
            </a:r>
            <a:r>
              <a:rPr lang="en-US" sz="1600" dirty="0" err="1">
                <a:solidFill>
                  <a:srgbClr val="000000"/>
                </a:solidFill>
                <a:latin typeface="Menlo" panose="020B0609030804020204" pitchFamily="49" charset="0"/>
              </a:rPr>
              <a:t>UIKit</a:t>
            </a:r>
            <a:endParaRPr lang="en-US" sz="1600" dirty="0">
              <a:solidFill>
                <a:srgbClr val="000000"/>
              </a:solidFill>
              <a:latin typeface="Menlo" panose="020B0609030804020204" pitchFamily="49" charset="0"/>
            </a:endParaRPr>
          </a:p>
          <a:p>
            <a:r>
              <a:rPr lang="en-US" sz="1600" b="1" dirty="0">
                <a:solidFill>
                  <a:srgbClr val="9B2393"/>
                </a:solidFill>
                <a:latin typeface="Menlo" panose="020B0609030804020204" pitchFamily="49" charset="0"/>
              </a:rPr>
              <a:t>import</a:t>
            </a:r>
            <a:r>
              <a:rPr lang="en-US" sz="1600" dirty="0">
                <a:solidFill>
                  <a:srgbClr val="000000"/>
                </a:solidFill>
                <a:latin typeface="Menlo" panose="020B0609030804020204" pitchFamily="49" charset="0"/>
              </a:rPr>
              <a:t> </a:t>
            </a:r>
            <a:r>
              <a:rPr lang="en-US" sz="1600" dirty="0" err="1">
                <a:solidFill>
                  <a:srgbClr val="000000"/>
                </a:solidFill>
                <a:latin typeface="Menlo" panose="020B0609030804020204" pitchFamily="49" charset="0"/>
              </a:rPr>
              <a:t>CoreData</a:t>
            </a:r>
            <a:endParaRPr lang="en-US" sz="1600" dirty="0">
              <a:solidFill>
                <a:srgbClr val="000000"/>
              </a:solidFill>
              <a:latin typeface="Menlo" panose="020B0609030804020204" pitchFamily="49" charset="0"/>
            </a:endParaRPr>
          </a:p>
          <a:p>
            <a:r>
              <a:rPr lang="en-US" sz="1600" b="1" dirty="0">
                <a:solidFill>
                  <a:srgbClr val="9B2393"/>
                </a:solidFill>
                <a:latin typeface="Menlo" panose="020B0609030804020204" pitchFamily="49" charset="0"/>
              </a:rPr>
              <a:t>@</a:t>
            </a:r>
            <a:r>
              <a:rPr lang="en-US" sz="1600" b="1" dirty="0" err="1">
                <a:solidFill>
                  <a:srgbClr val="9B2393"/>
                </a:solidFill>
                <a:latin typeface="Menlo" panose="020B0609030804020204" pitchFamily="49" charset="0"/>
              </a:rPr>
              <a:t>UIApplicationMain</a:t>
            </a:r>
            <a:endParaRPr lang="en-US" sz="1600" dirty="0">
              <a:solidFill>
                <a:srgbClr val="9B2393"/>
              </a:solidFill>
              <a:latin typeface="Menlo" panose="020B0609030804020204" pitchFamily="49" charset="0"/>
            </a:endParaRPr>
          </a:p>
          <a:p>
            <a:r>
              <a:rPr lang="en-US" sz="1600" b="1" dirty="0">
                <a:solidFill>
                  <a:srgbClr val="9B2393"/>
                </a:solidFill>
                <a:latin typeface="Menlo" panose="020B0609030804020204" pitchFamily="49" charset="0"/>
              </a:rPr>
              <a:t>class</a:t>
            </a:r>
            <a:r>
              <a:rPr lang="en-US" sz="1600" dirty="0">
                <a:solidFill>
                  <a:srgbClr val="000000"/>
                </a:solidFill>
                <a:latin typeface="Menlo" panose="020B0609030804020204" pitchFamily="49" charset="0"/>
              </a:rPr>
              <a:t> </a:t>
            </a:r>
            <a:r>
              <a:rPr lang="en-US" sz="1600" dirty="0" err="1">
                <a:solidFill>
                  <a:srgbClr val="000000"/>
                </a:solidFill>
                <a:latin typeface="Menlo" panose="020B0609030804020204" pitchFamily="49" charset="0"/>
              </a:rPr>
              <a:t>AppDelegate</a:t>
            </a:r>
            <a:r>
              <a:rPr lang="en-US" sz="1600" dirty="0">
                <a:solidFill>
                  <a:srgbClr val="000000"/>
                </a:solidFill>
                <a:latin typeface="Menlo" panose="020B0609030804020204" pitchFamily="49" charset="0"/>
              </a:rPr>
              <a:t>: </a:t>
            </a:r>
            <a:r>
              <a:rPr lang="en-US" sz="1600" dirty="0" err="1">
                <a:solidFill>
                  <a:srgbClr val="5C2699"/>
                </a:solidFill>
                <a:latin typeface="Menlo" panose="020B0609030804020204" pitchFamily="49" charset="0"/>
              </a:rPr>
              <a:t>UIResponder</a:t>
            </a:r>
            <a:r>
              <a:rPr lang="en-US" sz="1600" dirty="0">
                <a:solidFill>
                  <a:srgbClr val="000000"/>
                </a:solidFill>
                <a:latin typeface="Menlo" panose="020B0609030804020204" pitchFamily="49" charset="0"/>
              </a:rPr>
              <a:t>, </a:t>
            </a:r>
            <a:r>
              <a:rPr lang="en-US" sz="1600" dirty="0" err="1">
                <a:solidFill>
                  <a:srgbClr val="5C2699"/>
                </a:solidFill>
                <a:latin typeface="Menlo" panose="020B0609030804020204" pitchFamily="49" charset="0"/>
              </a:rPr>
              <a:t>UIApplicationDelegate</a:t>
            </a:r>
            <a:r>
              <a:rPr lang="en-US" sz="1600" dirty="0">
                <a:solidFill>
                  <a:srgbClr val="000000"/>
                </a:solidFill>
                <a:latin typeface="Menlo" panose="020B0609030804020204" pitchFamily="49" charset="0"/>
              </a:rPr>
              <a:t> {</a:t>
            </a:r>
          </a:p>
          <a:p>
            <a:r>
              <a:rPr lang="en-US" sz="1600" dirty="0">
                <a:solidFill>
                  <a:srgbClr val="000000"/>
                </a:solidFill>
                <a:latin typeface="Menlo" panose="020B0609030804020204" pitchFamily="49" charset="0"/>
              </a:rPr>
              <a:t>...</a:t>
            </a:r>
            <a:endParaRPr lang="en-US" sz="1600" dirty="0">
              <a:solidFill>
                <a:srgbClr val="5C2699"/>
              </a:solidFill>
              <a:latin typeface="Menlo" panose="020B0609030804020204" pitchFamily="49" charset="0"/>
            </a:endParaRPr>
          </a:p>
          <a:p>
            <a:r>
              <a:rPr lang="en-US" sz="1600" dirty="0">
                <a:solidFill>
                  <a:srgbClr val="000000"/>
                </a:solidFill>
                <a:latin typeface="Menlo" panose="020B0609030804020204" pitchFamily="49" charset="0"/>
              </a:rPr>
              <a:t>    </a:t>
            </a:r>
            <a:r>
              <a:rPr lang="en-US" sz="1600" b="1" dirty="0">
                <a:solidFill>
                  <a:srgbClr val="9B2393"/>
                </a:solidFill>
                <a:latin typeface="Menlo" panose="020B0609030804020204" pitchFamily="49" charset="0"/>
              </a:rPr>
              <a:t>lazy</a:t>
            </a:r>
            <a:r>
              <a:rPr lang="en-US" sz="1600" dirty="0">
                <a:solidFill>
                  <a:srgbClr val="000000"/>
                </a:solidFill>
                <a:latin typeface="Menlo" panose="020B0609030804020204" pitchFamily="49" charset="0"/>
              </a:rPr>
              <a:t> </a:t>
            </a:r>
            <a:r>
              <a:rPr lang="en-US" sz="1600" b="1" dirty="0">
                <a:solidFill>
                  <a:srgbClr val="9B2393"/>
                </a:solidFill>
                <a:latin typeface="Menlo" panose="020B0609030804020204" pitchFamily="49" charset="0"/>
              </a:rPr>
              <a:t>var</a:t>
            </a:r>
            <a:r>
              <a:rPr lang="en-US" sz="1600" dirty="0">
                <a:solidFill>
                  <a:srgbClr val="000000"/>
                </a:solidFill>
                <a:latin typeface="Menlo" panose="020B0609030804020204" pitchFamily="49" charset="0"/>
              </a:rPr>
              <a:t> </a:t>
            </a:r>
            <a:r>
              <a:rPr lang="en-US" sz="1600" dirty="0" err="1">
                <a:solidFill>
                  <a:srgbClr val="000000"/>
                </a:solidFill>
                <a:latin typeface="Menlo" panose="020B0609030804020204" pitchFamily="49" charset="0"/>
              </a:rPr>
              <a:t>persistentContainer</a:t>
            </a:r>
            <a:r>
              <a:rPr lang="en-US" sz="1600" dirty="0">
                <a:solidFill>
                  <a:srgbClr val="000000"/>
                </a:solidFill>
                <a:latin typeface="Menlo" panose="020B0609030804020204" pitchFamily="49" charset="0"/>
              </a:rPr>
              <a:t>: </a:t>
            </a:r>
            <a:r>
              <a:rPr lang="en-US" sz="1600" dirty="0" err="1">
                <a:solidFill>
                  <a:srgbClr val="5C2699"/>
                </a:solidFill>
                <a:latin typeface="Menlo" panose="020B0609030804020204" pitchFamily="49" charset="0"/>
              </a:rPr>
              <a:t>NSPersistentContainer</a:t>
            </a:r>
            <a:r>
              <a:rPr lang="en-US" sz="1600" dirty="0">
                <a:solidFill>
                  <a:srgbClr val="000000"/>
                </a:solidFill>
                <a:latin typeface="Menlo" panose="020B0609030804020204" pitchFamily="49" charset="0"/>
              </a:rPr>
              <a:t> = {</a:t>
            </a:r>
          </a:p>
          <a:p>
            <a:r>
              <a:rPr lang="en-US" sz="1600" dirty="0">
                <a:solidFill>
                  <a:srgbClr val="000000"/>
                </a:solidFill>
                <a:latin typeface="Menlo" panose="020B0609030804020204" pitchFamily="49" charset="0"/>
              </a:rPr>
              <a:t>        </a:t>
            </a:r>
            <a:r>
              <a:rPr lang="en-US" sz="1600" b="1" dirty="0">
                <a:solidFill>
                  <a:srgbClr val="9B2393"/>
                </a:solidFill>
                <a:latin typeface="Menlo" panose="020B0609030804020204" pitchFamily="49" charset="0"/>
              </a:rPr>
              <a:t>let</a:t>
            </a:r>
            <a:r>
              <a:rPr lang="en-US" sz="1600" dirty="0">
                <a:solidFill>
                  <a:srgbClr val="000000"/>
                </a:solidFill>
                <a:latin typeface="Menlo" panose="020B0609030804020204" pitchFamily="49" charset="0"/>
              </a:rPr>
              <a:t> container = </a:t>
            </a:r>
            <a:r>
              <a:rPr lang="en-US" sz="1600" dirty="0" err="1">
                <a:solidFill>
                  <a:srgbClr val="5C2699"/>
                </a:solidFill>
                <a:latin typeface="Menlo" panose="020B0609030804020204" pitchFamily="49" charset="0"/>
              </a:rPr>
              <a:t>NSPersistentContainer</a:t>
            </a:r>
            <a:r>
              <a:rPr lang="en-US" sz="1600" dirty="0">
                <a:solidFill>
                  <a:srgbClr val="000000"/>
                </a:solidFill>
                <a:latin typeface="Menlo" panose="020B0609030804020204" pitchFamily="49" charset="0"/>
              </a:rPr>
              <a:t>(name: </a:t>
            </a:r>
            <a:r>
              <a:rPr lang="en-US" sz="1600" dirty="0">
                <a:solidFill>
                  <a:srgbClr val="C41A16"/>
                </a:solidFill>
                <a:latin typeface="Menlo" panose="020B0609030804020204" pitchFamily="49" charset="0"/>
              </a:rPr>
              <a:t>"</a:t>
            </a:r>
            <a:r>
              <a:rPr lang="en-US" sz="1600" dirty="0" err="1">
                <a:solidFill>
                  <a:srgbClr val="C41A16"/>
                </a:solidFill>
                <a:latin typeface="Menlo" panose="020B0609030804020204" pitchFamily="49" charset="0"/>
              </a:rPr>
              <a:t>testcore</a:t>
            </a:r>
            <a:r>
              <a:rPr lang="en-US" sz="1600" dirty="0">
                <a:solidFill>
                  <a:srgbClr val="C41A16"/>
                </a:solidFill>
                <a:latin typeface="Menlo" panose="020B0609030804020204" pitchFamily="49" charset="0"/>
              </a:rPr>
              <a:t>"</a:t>
            </a:r>
            <a:r>
              <a:rPr lang="en-US" sz="1600" dirty="0">
                <a:solidFill>
                  <a:srgbClr val="000000"/>
                </a:solidFill>
                <a:latin typeface="Menlo" panose="020B0609030804020204" pitchFamily="49" charset="0"/>
              </a:rPr>
              <a:t>)</a:t>
            </a:r>
          </a:p>
          <a:p>
            <a:r>
              <a:rPr lang="en-US" sz="1600" dirty="0">
                <a:solidFill>
                  <a:srgbClr val="000000"/>
                </a:solidFill>
                <a:latin typeface="Menlo" panose="020B0609030804020204" pitchFamily="49" charset="0"/>
              </a:rPr>
              <a:t>        </a:t>
            </a:r>
            <a:r>
              <a:rPr lang="en-US" sz="1600" dirty="0" err="1">
                <a:solidFill>
                  <a:srgbClr val="000000"/>
                </a:solidFill>
                <a:latin typeface="Menlo" panose="020B0609030804020204" pitchFamily="49" charset="0"/>
              </a:rPr>
              <a:t>container.</a:t>
            </a:r>
            <a:r>
              <a:rPr lang="en-US" sz="1600" dirty="0" err="1">
                <a:solidFill>
                  <a:srgbClr val="3900A0"/>
                </a:solidFill>
                <a:latin typeface="Menlo" panose="020B0609030804020204" pitchFamily="49" charset="0"/>
              </a:rPr>
              <a:t>loadPersistentStores</a:t>
            </a:r>
            <a:r>
              <a:rPr lang="en-US" sz="1600" dirty="0">
                <a:solidFill>
                  <a:srgbClr val="000000"/>
                </a:solidFill>
                <a:latin typeface="Menlo" panose="020B0609030804020204" pitchFamily="49" charset="0"/>
              </a:rPr>
              <a:t>(</a:t>
            </a:r>
            <a:r>
              <a:rPr lang="en-US" sz="1600" dirty="0" err="1">
                <a:solidFill>
                  <a:srgbClr val="000000"/>
                </a:solidFill>
                <a:latin typeface="Menlo" panose="020B0609030804020204" pitchFamily="49" charset="0"/>
              </a:rPr>
              <a:t>completionHandler</a:t>
            </a:r>
            <a:r>
              <a:rPr lang="en-US" sz="1600" dirty="0">
                <a:solidFill>
                  <a:srgbClr val="000000"/>
                </a:solidFill>
                <a:latin typeface="Menlo" panose="020B0609030804020204" pitchFamily="49" charset="0"/>
              </a:rPr>
              <a:t>: { (</a:t>
            </a:r>
            <a:r>
              <a:rPr lang="en-US" sz="1600" dirty="0" err="1">
                <a:solidFill>
                  <a:srgbClr val="000000"/>
                </a:solidFill>
                <a:latin typeface="Menlo" panose="020B0609030804020204" pitchFamily="49" charset="0"/>
              </a:rPr>
              <a:t>storeDescription</a:t>
            </a:r>
            <a:r>
              <a:rPr lang="en-US" sz="1600" dirty="0">
                <a:solidFill>
                  <a:srgbClr val="000000"/>
                </a:solidFill>
                <a:latin typeface="Menlo" panose="020B0609030804020204" pitchFamily="49" charset="0"/>
              </a:rPr>
              <a:t>, error) </a:t>
            </a:r>
            <a:r>
              <a:rPr lang="en-US" sz="1600" b="1" dirty="0">
                <a:solidFill>
                  <a:srgbClr val="9B2393"/>
                </a:solidFill>
                <a:latin typeface="Menlo" panose="020B0609030804020204" pitchFamily="49" charset="0"/>
              </a:rPr>
              <a:t>in</a:t>
            </a:r>
            <a:endParaRPr lang="en-US" sz="1600" dirty="0">
              <a:solidFill>
                <a:srgbClr val="000000"/>
              </a:solidFill>
              <a:latin typeface="Menlo" panose="020B0609030804020204" pitchFamily="49" charset="0"/>
            </a:endParaRPr>
          </a:p>
          <a:p>
            <a:r>
              <a:rPr lang="en-US" sz="1600" dirty="0">
                <a:solidFill>
                  <a:srgbClr val="000000"/>
                </a:solidFill>
                <a:latin typeface="Menlo" panose="020B0609030804020204" pitchFamily="49" charset="0"/>
              </a:rPr>
              <a:t>            </a:t>
            </a:r>
            <a:r>
              <a:rPr lang="en-US" sz="1600" b="1" dirty="0">
                <a:solidFill>
                  <a:srgbClr val="9B2393"/>
                </a:solidFill>
                <a:latin typeface="Menlo" panose="020B0609030804020204" pitchFamily="49" charset="0"/>
              </a:rPr>
              <a:t>if</a:t>
            </a:r>
            <a:r>
              <a:rPr lang="en-US" sz="1600" dirty="0">
                <a:solidFill>
                  <a:srgbClr val="000000"/>
                </a:solidFill>
                <a:latin typeface="Menlo" panose="020B0609030804020204" pitchFamily="49" charset="0"/>
              </a:rPr>
              <a:t> </a:t>
            </a:r>
            <a:r>
              <a:rPr lang="en-US" sz="1600" b="1" dirty="0">
                <a:solidFill>
                  <a:srgbClr val="9B2393"/>
                </a:solidFill>
                <a:latin typeface="Menlo" panose="020B0609030804020204" pitchFamily="49" charset="0"/>
              </a:rPr>
              <a:t>let</a:t>
            </a:r>
            <a:r>
              <a:rPr lang="en-US" sz="1600" dirty="0">
                <a:solidFill>
                  <a:srgbClr val="000000"/>
                </a:solidFill>
                <a:latin typeface="Menlo" panose="020B0609030804020204" pitchFamily="49" charset="0"/>
              </a:rPr>
              <a:t> error = error </a:t>
            </a:r>
            <a:r>
              <a:rPr lang="en-US" sz="1600" b="1" dirty="0">
                <a:solidFill>
                  <a:srgbClr val="9B2393"/>
                </a:solidFill>
                <a:latin typeface="Menlo" panose="020B0609030804020204" pitchFamily="49" charset="0"/>
              </a:rPr>
              <a:t>as</a:t>
            </a:r>
            <a:r>
              <a:rPr lang="en-US" sz="1600" dirty="0">
                <a:solidFill>
                  <a:srgbClr val="000000"/>
                </a:solidFill>
                <a:latin typeface="Menlo" panose="020B0609030804020204" pitchFamily="49" charset="0"/>
              </a:rPr>
              <a:t> </a:t>
            </a:r>
            <a:r>
              <a:rPr lang="en-US" sz="1600" dirty="0" err="1">
                <a:solidFill>
                  <a:srgbClr val="5C2699"/>
                </a:solidFill>
                <a:latin typeface="Menlo" panose="020B0609030804020204" pitchFamily="49" charset="0"/>
              </a:rPr>
              <a:t>NSError</a:t>
            </a:r>
            <a:r>
              <a:rPr lang="en-US" sz="1600" dirty="0">
                <a:solidFill>
                  <a:srgbClr val="000000"/>
                </a:solidFill>
                <a:latin typeface="Menlo" panose="020B0609030804020204" pitchFamily="49" charset="0"/>
              </a:rPr>
              <a:t>? {</a:t>
            </a:r>
          </a:p>
          <a:p>
            <a:r>
              <a:rPr lang="en-US" sz="1600" dirty="0">
                <a:solidFill>
                  <a:srgbClr val="000000"/>
                </a:solidFill>
                <a:latin typeface="Menlo" panose="020B0609030804020204" pitchFamily="49" charset="0"/>
              </a:rPr>
              <a:t>                </a:t>
            </a:r>
            <a:r>
              <a:rPr lang="en-US" sz="1600" dirty="0" err="1">
                <a:solidFill>
                  <a:srgbClr val="3900A0"/>
                </a:solidFill>
                <a:latin typeface="Menlo" panose="020B0609030804020204" pitchFamily="49" charset="0"/>
              </a:rPr>
              <a:t>fatalError</a:t>
            </a:r>
            <a:r>
              <a:rPr lang="en-US" sz="1600" dirty="0">
                <a:solidFill>
                  <a:srgbClr val="000000"/>
                </a:solidFill>
                <a:latin typeface="Menlo" panose="020B0609030804020204" pitchFamily="49" charset="0"/>
              </a:rPr>
              <a:t>(</a:t>
            </a:r>
            <a:r>
              <a:rPr lang="en-US" sz="1600" dirty="0">
                <a:solidFill>
                  <a:srgbClr val="C41A16"/>
                </a:solidFill>
                <a:latin typeface="Menlo" panose="020B0609030804020204" pitchFamily="49" charset="0"/>
              </a:rPr>
              <a:t>"Unresolved error </a:t>
            </a:r>
            <a:r>
              <a:rPr lang="en-US" sz="1600" dirty="0">
                <a:solidFill>
                  <a:srgbClr val="000000"/>
                </a:solidFill>
                <a:latin typeface="Menlo" panose="020B0609030804020204" pitchFamily="49" charset="0"/>
              </a:rPr>
              <a:t>\</a:t>
            </a:r>
            <a:r>
              <a:rPr lang="en-US" sz="1600" dirty="0">
                <a:solidFill>
                  <a:srgbClr val="C41A16"/>
                </a:solidFill>
                <a:latin typeface="Menlo" panose="020B0609030804020204" pitchFamily="49" charset="0"/>
              </a:rPr>
              <a:t>(</a:t>
            </a:r>
            <a:r>
              <a:rPr lang="en-US" sz="1600" dirty="0">
                <a:solidFill>
                  <a:srgbClr val="000000"/>
                </a:solidFill>
                <a:latin typeface="Menlo" panose="020B0609030804020204" pitchFamily="49" charset="0"/>
              </a:rPr>
              <a:t>error</a:t>
            </a:r>
            <a:r>
              <a:rPr lang="en-US" sz="1600" dirty="0">
                <a:solidFill>
                  <a:srgbClr val="C41A16"/>
                </a:solidFill>
                <a:latin typeface="Menlo" panose="020B0609030804020204" pitchFamily="49" charset="0"/>
              </a:rPr>
              <a:t>), </a:t>
            </a:r>
            <a:r>
              <a:rPr lang="en-US" sz="1600" dirty="0">
                <a:solidFill>
                  <a:srgbClr val="000000"/>
                </a:solidFill>
                <a:latin typeface="Menlo" panose="020B0609030804020204" pitchFamily="49" charset="0"/>
              </a:rPr>
              <a:t>\</a:t>
            </a:r>
            <a:r>
              <a:rPr lang="en-US" sz="1600" dirty="0">
                <a:solidFill>
                  <a:srgbClr val="C41A16"/>
                </a:solidFill>
                <a:latin typeface="Menlo" panose="020B0609030804020204" pitchFamily="49" charset="0"/>
              </a:rPr>
              <a:t>(</a:t>
            </a:r>
            <a:r>
              <a:rPr lang="en-US" sz="1600" dirty="0" err="1">
                <a:solidFill>
                  <a:srgbClr val="000000"/>
                </a:solidFill>
                <a:latin typeface="Menlo" panose="020B0609030804020204" pitchFamily="49" charset="0"/>
              </a:rPr>
              <a:t>error.</a:t>
            </a:r>
            <a:r>
              <a:rPr lang="en-US" sz="1600" dirty="0" err="1">
                <a:solidFill>
                  <a:srgbClr val="5C2699"/>
                </a:solidFill>
                <a:latin typeface="Menlo" panose="020B0609030804020204" pitchFamily="49" charset="0"/>
              </a:rPr>
              <a:t>userInfo</a:t>
            </a:r>
            <a:r>
              <a:rPr lang="en-US" sz="1600" dirty="0">
                <a:solidFill>
                  <a:srgbClr val="C41A16"/>
                </a:solidFill>
                <a:latin typeface="Menlo" panose="020B0609030804020204" pitchFamily="49" charset="0"/>
              </a:rPr>
              <a:t>)"</a:t>
            </a:r>
            <a:r>
              <a:rPr lang="en-US" sz="1600" dirty="0">
                <a:solidFill>
                  <a:srgbClr val="000000"/>
                </a:solidFill>
                <a:latin typeface="Menlo" panose="020B0609030804020204" pitchFamily="49" charset="0"/>
              </a:rPr>
              <a:t>)</a:t>
            </a:r>
          </a:p>
          <a:p>
            <a:r>
              <a:rPr lang="en-US" sz="1600" dirty="0">
                <a:solidFill>
                  <a:srgbClr val="000000"/>
                </a:solidFill>
                <a:latin typeface="Menlo" panose="020B0609030804020204" pitchFamily="49" charset="0"/>
              </a:rPr>
              <a:t>            }</a:t>
            </a:r>
          </a:p>
          <a:p>
            <a:r>
              <a:rPr lang="en-US" sz="1600" dirty="0">
                <a:solidFill>
                  <a:srgbClr val="000000"/>
                </a:solidFill>
                <a:latin typeface="Menlo" panose="020B0609030804020204" pitchFamily="49" charset="0"/>
              </a:rPr>
              <a:t>        })</a:t>
            </a:r>
          </a:p>
          <a:p>
            <a:r>
              <a:rPr lang="en-US" sz="1600" dirty="0">
                <a:solidFill>
                  <a:srgbClr val="000000"/>
                </a:solidFill>
                <a:latin typeface="Menlo" panose="020B0609030804020204" pitchFamily="49" charset="0"/>
              </a:rPr>
              <a:t>        </a:t>
            </a:r>
            <a:r>
              <a:rPr lang="en-US" sz="1600" b="1" dirty="0">
                <a:solidFill>
                  <a:srgbClr val="9B2393"/>
                </a:solidFill>
                <a:latin typeface="Menlo" panose="020B0609030804020204" pitchFamily="49" charset="0"/>
              </a:rPr>
              <a:t>return</a:t>
            </a:r>
            <a:r>
              <a:rPr lang="en-US" sz="1600" dirty="0">
                <a:solidFill>
                  <a:srgbClr val="000000"/>
                </a:solidFill>
                <a:latin typeface="Menlo" panose="020B0609030804020204" pitchFamily="49" charset="0"/>
              </a:rPr>
              <a:t> container</a:t>
            </a:r>
          </a:p>
          <a:p>
            <a:r>
              <a:rPr lang="en-US" sz="1600" dirty="0">
                <a:solidFill>
                  <a:srgbClr val="000000"/>
                </a:solidFill>
                <a:latin typeface="Menlo" panose="020B0609030804020204" pitchFamily="49" charset="0"/>
              </a:rPr>
              <a:t>    }()</a:t>
            </a:r>
          </a:p>
        </p:txBody>
      </p:sp>
    </p:spTree>
    <p:extLst>
      <p:ext uri="{BB962C8B-B14F-4D97-AF65-F5344CB8AC3E}">
        <p14:creationId xmlns:p14="http://schemas.microsoft.com/office/powerpoint/2010/main" val="8013952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7DA1E-CF39-294D-BBD7-855BA2F8753C}"/>
              </a:ext>
            </a:extLst>
          </p:cNvPr>
          <p:cNvSpPr>
            <a:spLocks noGrp="1"/>
          </p:cNvSpPr>
          <p:nvPr>
            <p:ph type="title"/>
          </p:nvPr>
        </p:nvSpPr>
        <p:spPr/>
        <p:txBody>
          <a:bodyPr/>
          <a:lstStyle/>
          <a:p>
            <a:r>
              <a:rPr lang="en-US" dirty="0"/>
              <a:t>iOS – Core Data Stack</a:t>
            </a:r>
          </a:p>
        </p:txBody>
      </p:sp>
      <p:sp>
        <p:nvSpPr>
          <p:cNvPr id="3" name="Content Placeholder 2">
            <a:extLst>
              <a:ext uri="{FF2B5EF4-FFF2-40B4-BE49-F238E27FC236}">
                <a16:creationId xmlns:a16="http://schemas.microsoft.com/office/drawing/2014/main" id="{D785057C-CED5-BC45-9552-51B5126D8273}"/>
              </a:ext>
            </a:extLst>
          </p:cNvPr>
          <p:cNvSpPr>
            <a:spLocks noGrp="1"/>
          </p:cNvSpPr>
          <p:nvPr>
            <p:ph idx="1"/>
          </p:nvPr>
        </p:nvSpPr>
        <p:spPr/>
        <p:txBody>
          <a:bodyPr/>
          <a:lstStyle/>
          <a:p>
            <a:r>
              <a:rPr lang="en-US" dirty="0"/>
              <a:t>Add also core data saving in </a:t>
            </a:r>
            <a:r>
              <a:rPr lang="en-US" dirty="0" err="1"/>
              <a:t>AppDelegate</a:t>
            </a:r>
            <a:endParaRPr lang="en-US" dirty="0"/>
          </a:p>
        </p:txBody>
      </p:sp>
      <p:sp>
        <p:nvSpPr>
          <p:cNvPr id="4" name="Slide Number Placeholder 3">
            <a:extLst>
              <a:ext uri="{FF2B5EF4-FFF2-40B4-BE49-F238E27FC236}">
                <a16:creationId xmlns:a16="http://schemas.microsoft.com/office/drawing/2014/main" id="{6F4E7768-F0A2-8543-9E7B-4080F4349BCF}"/>
              </a:ext>
            </a:extLst>
          </p:cNvPr>
          <p:cNvSpPr>
            <a:spLocks noGrp="1"/>
          </p:cNvSpPr>
          <p:nvPr>
            <p:ph type="sldNum" sz="quarter" idx="12"/>
          </p:nvPr>
        </p:nvSpPr>
        <p:spPr/>
        <p:txBody>
          <a:bodyPr/>
          <a:lstStyle/>
          <a:p>
            <a:fld id="{D57F1E4F-1CFF-5643-939E-02111984F565}" type="slidenum">
              <a:rPr lang="en-US" smtClean="0"/>
              <a:t>13</a:t>
            </a:fld>
            <a:endParaRPr lang="en-US" dirty="0"/>
          </a:p>
        </p:txBody>
      </p:sp>
      <p:sp>
        <p:nvSpPr>
          <p:cNvPr id="5" name="TextBox 4">
            <a:extLst>
              <a:ext uri="{FF2B5EF4-FFF2-40B4-BE49-F238E27FC236}">
                <a16:creationId xmlns:a16="http://schemas.microsoft.com/office/drawing/2014/main" id="{AD405274-7C2C-924D-AD7E-66A47E490544}"/>
              </a:ext>
            </a:extLst>
          </p:cNvPr>
          <p:cNvSpPr txBox="1"/>
          <p:nvPr/>
        </p:nvSpPr>
        <p:spPr>
          <a:xfrm>
            <a:off x="361150" y="2627164"/>
            <a:ext cx="10829589" cy="4031873"/>
          </a:xfrm>
          <a:prstGeom prst="rect">
            <a:avLst/>
          </a:prstGeom>
          <a:solidFill>
            <a:schemeClr val="tx1"/>
          </a:solidFill>
        </p:spPr>
        <p:txBody>
          <a:bodyPr wrap="square" rtlCol="0">
            <a:spAutoFit/>
          </a:bodyPr>
          <a:lstStyle/>
          <a:p>
            <a:r>
              <a:rPr lang="en-US" sz="1600" dirty="0">
                <a:solidFill>
                  <a:srgbClr val="000000"/>
                </a:solidFill>
                <a:latin typeface="Menlo" panose="020B0609030804020204" pitchFamily="49" charset="0"/>
              </a:rPr>
              <a:t>    </a:t>
            </a:r>
            <a:r>
              <a:rPr lang="en-US" sz="1600" b="1" dirty="0" err="1">
                <a:solidFill>
                  <a:srgbClr val="9B2393"/>
                </a:solidFill>
                <a:latin typeface="Menlo" panose="020B0609030804020204" pitchFamily="49" charset="0"/>
              </a:rPr>
              <a:t>func</a:t>
            </a:r>
            <a:r>
              <a:rPr lang="en-US" sz="1600" dirty="0">
                <a:solidFill>
                  <a:srgbClr val="000000"/>
                </a:solidFill>
                <a:latin typeface="Menlo" panose="020B0609030804020204" pitchFamily="49" charset="0"/>
              </a:rPr>
              <a:t> </a:t>
            </a:r>
            <a:r>
              <a:rPr lang="en-US" sz="1600" dirty="0" err="1">
                <a:solidFill>
                  <a:srgbClr val="000000"/>
                </a:solidFill>
                <a:latin typeface="Menlo" panose="020B0609030804020204" pitchFamily="49" charset="0"/>
              </a:rPr>
              <a:t>saveContext</a:t>
            </a:r>
            <a:r>
              <a:rPr lang="en-US" sz="1600" dirty="0">
                <a:solidFill>
                  <a:srgbClr val="000000"/>
                </a:solidFill>
                <a:latin typeface="Menlo" panose="020B0609030804020204" pitchFamily="49" charset="0"/>
              </a:rPr>
              <a:t> () {</a:t>
            </a:r>
          </a:p>
          <a:p>
            <a:r>
              <a:rPr lang="en-US" sz="1600" dirty="0">
                <a:solidFill>
                  <a:srgbClr val="000000"/>
                </a:solidFill>
                <a:latin typeface="Menlo" panose="020B0609030804020204" pitchFamily="49" charset="0"/>
              </a:rPr>
              <a:t>        </a:t>
            </a:r>
            <a:r>
              <a:rPr lang="en-US" sz="1600" b="1" dirty="0">
                <a:solidFill>
                  <a:srgbClr val="9B2393"/>
                </a:solidFill>
                <a:latin typeface="Menlo" panose="020B0609030804020204" pitchFamily="49" charset="0"/>
              </a:rPr>
              <a:t>let</a:t>
            </a:r>
            <a:r>
              <a:rPr lang="en-US" sz="1600" dirty="0">
                <a:solidFill>
                  <a:srgbClr val="000000"/>
                </a:solidFill>
                <a:latin typeface="Menlo" panose="020B0609030804020204" pitchFamily="49" charset="0"/>
              </a:rPr>
              <a:t> context = </a:t>
            </a:r>
            <a:r>
              <a:rPr lang="en-US" sz="1600" dirty="0" err="1">
                <a:solidFill>
                  <a:srgbClr val="326D74"/>
                </a:solidFill>
                <a:latin typeface="Menlo" panose="020B0609030804020204" pitchFamily="49" charset="0"/>
              </a:rPr>
              <a:t>persistentContainer</a:t>
            </a:r>
            <a:r>
              <a:rPr lang="en-US" sz="1600" dirty="0" err="1">
                <a:solidFill>
                  <a:srgbClr val="000000"/>
                </a:solidFill>
                <a:latin typeface="Menlo" panose="020B0609030804020204" pitchFamily="49" charset="0"/>
              </a:rPr>
              <a:t>.</a:t>
            </a:r>
            <a:r>
              <a:rPr lang="en-US" sz="1600" dirty="0" err="1">
                <a:solidFill>
                  <a:srgbClr val="5C2699"/>
                </a:solidFill>
                <a:latin typeface="Menlo" panose="020B0609030804020204" pitchFamily="49" charset="0"/>
              </a:rPr>
              <a:t>viewContext</a:t>
            </a:r>
            <a:endParaRPr lang="en-US" sz="1600" dirty="0">
              <a:solidFill>
                <a:srgbClr val="000000"/>
              </a:solidFill>
              <a:latin typeface="Menlo" panose="020B0609030804020204" pitchFamily="49" charset="0"/>
            </a:endParaRPr>
          </a:p>
          <a:p>
            <a:r>
              <a:rPr lang="en-US" sz="1600" dirty="0">
                <a:solidFill>
                  <a:srgbClr val="000000"/>
                </a:solidFill>
                <a:latin typeface="Menlo" panose="020B0609030804020204" pitchFamily="49" charset="0"/>
              </a:rPr>
              <a:t>        </a:t>
            </a:r>
            <a:r>
              <a:rPr lang="en-US" sz="1600" b="1" dirty="0">
                <a:solidFill>
                  <a:srgbClr val="9B2393"/>
                </a:solidFill>
                <a:latin typeface="Menlo" panose="020B0609030804020204" pitchFamily="49" charset="0"/>
              </a:rPr>
              <a:t>if</a:t>
            </a:r>
            <a:r>
              <a:rPr lang="en-US" sz="1600" dirty="0">
                <a:solidFill>
                  <a:srgbClr val="000000"/>
                </a:solidFill>
                <a:latin typeface="Menlo" panose="020B0609030804020204" pitchFamily="49" charset="0"/>
              </a:rPr>
              <a:t> </a:t>
            </a:r>
            <a:r>
              <a:rPr lang="en-US" sz="1600" dirty="0" err="1">
                <a:solidFill>
                  <a:srgbClr val="000000"/>
                </a:solidFill>
                <a:latin typeface="Menlo" panose="020B0609030804020204" pitchFamily="49" charset="0"/>
              </a:rPr>
              <a:t>context.</a:t>
            </a:r>
            <a:r>
              <a:rPr lang="en-US" sz="1600" dirty="0" err="1">
                <a:solidFill>
                  <a:srgbClr val="5C2699"/>
                </a:solidFill>
                <a:latin typeface="Menlo" panose="020B0609030804020204" pitchFamily="49" charset="0"/>
              </a:rPr>
              <a:t>hasChanges</a:t>
            </a:r>
            <a:r>
              <a:rPr lang="en-US" sz="1600" dirty="0">
                <a:solidFill>
                  <a:srgbClr val="000000"/>
                </a:solidFill>
                <a:latin typeface="Menlo" panose="020B0609030804020204" pitchFamily="49" charset="0"/>
              </a:rPr>
              <a:t> {</a:t>
            </a:r>
          </a:p>
          <a:p>
            <a:r>
              <a:rPr lang="en-US" sz="1600" dirty="0">
                <a:solidFill>
                  <a:srgbClr val="000000"/>
                </a:solidFill>
                <a:latin typeface="Menlo" panose="020B0609030804020204" pitchFamily="49" charset="0"/>
              </a:rPr>
              <a:t>            </a:t>
            </a:r>
            <a:r>
              <a:rPr lang="en-US" sz="1600" b="1" dirty="0">
                <a:solidFill>
                  <a:srgbClr val="9B2393"/>
                </a:solidFill>
                <a:latin typeface="Menlo" panose="020B0609030804020204" pitchFamily="49" charset="0"/>
              </a:rPr>
              <a:t>do</a:t>
            </a:r>
            <a:r>
              <a:rPr lang="en-US" sz="1600" dirty="0">
                <a:solidFill>
                  <a:srgbClr val="000000"/>
                </a:solidFill>
                <a:latin typeface="Menlo" panose="020B0609030804020204" pitchFamily="49" charset="0"/>
              </a:rPr>
              <a:t> {</a:t>
            </a:r>
          </a:p>
          <a:p>
            <a:r>
              <a:rPr lang="en-US" sz="1600" dirty="0">
                <a:solidFill>
                  <a:srgbClr val="000000"/>
                </a:solidFill>
                <a:latin typeface="Menlo" panose="020B0609030804020204" pitchFamily="49" charset="0"/>
              </a:rPr>
              <a:t>                </a:t>
            </a:r>
            <a:r>
              <a:rPr lang="en-US" sz="1600" b="1" dirty="0">
                <a:solidFill>
                  <a:srgbClr val="9B2393"/>
                </a:solidFill>
                <a:latin typeface="Menlo" panose="020B0609030804020204" pitchFamily="49" charset="0"/>
              </a:rPr>
              <a:t>try</a:t>
            </a:r>
            <a:r>
              <a:rPr lang="en-US" sz="1600" dirty="0">
                <a:solidFill>
                  <a:srgbClr val="000000"/>
                </a:solidFill>
                <a:latin typeface="Menlo" panose="020B0609030804020204" pitchFamily="49" charset="0"/>
              </a:rPr>
              <a:t> </a:t>
            </a:r>
            <a:r>
              <a:rPr lang="en-US" sz="1600" dirty="0" err="1">
                <a:solidFill>
                  <a:srgbClr val="000000"/>
                </a:solidFill>
                <a:latin typeface="Menlo" panose="020B0609030804020204" pitchFamily="49" charset="0"/>
              </a:rPr>
              <a:t>context.</a:t>
            </a:r>
            <a:r>
              <a:rPr lang="en-US" sz="1600" dirty="0" err="1">
                <a:solidFill>
                  <a:srgbClr val="3900A0"/>
                </a:solidFill>
                <a:latin typeface="Menlo" panose="020B0609030804020204" pitchFamily="49" charset="0"/>
              </a:rPr>
              <a:t>save</a:t>
            </a:r>
            <a:r>
              <a:rPr lang="en-US" sz="1600" dirty="0">
                <a:solidFill>
                  <a:srgbClr val="000000"/>
                </a:solidFill>
                <a:latin typeface="Menlo" panose="020B0609030804020204" pitchFamily="49" charset="0"/>
              </a:rPr>
              <a:t>()</a:t>
            </a:r>
          </a:p>
          <a:p>
            <a:r>
              <a:rPr lang="en-US" sz="1600" dirty="0">
                <a:solidFill>
                  <a:srgbClr val="000000"/>
                </a:solidFill>
                <a:latin typeface="Menlo" panose="020B0609030804020204" pitchFamily="49" charset="0"/>
              </a:rPr>
              <a:t>            } </a:t>
            </a:r>
            <a:r>
              <a:rPr lang="en-US" sz="1600" b="1" dirty="0">
                <a:solidFill>
                  <a:srgbClr val="9B2393"/>
                </a:solidFill>
                <a:latin typeface="Menlo" panose="020B0609030804020204" pitchFamily="49" charset="0"/>
              </a:rPr>
              <a:t>catch</a:t>
            </a:r>
            <a:r>
              <a:rPr lang="en-US" sz="1600" dirty="0">
                <a:solidFill>
                  <a:srgbClr val="000000"/>
                </a:solidFill>
                <a:latin typeface="Menlo" panose="020B0609030804020204" pitchFamily="49" charset="0"/>
              </a:rPr>
              <a:t> {</a:t>
            </a:r>
          </a:p>
          <a:p>
            <a:r>
              <a:rPr lang="en-US" sz="1600" dirty="0">
                <a:solidFill>
                  <a:srgbClr val="000000"/>
                </a:solidFill>
                <a:latin typeface="Menlo" panose="020B0609030804020204" pitchFamily="49" charset="0"/>
              </a:rPr>
              <a:t>                </a:t>
            </a:r>
            <a:r>
              <a:rPr lang="en-US" sz="1600" b="1" dirty="0">
                <a:solidFill>
                  <a:srgbClr val="9B2393"/>
                </a:solidFill>
                <a:latin typeface="Menlo" panose="020B0609030804020204" pitchFamily="49" charset="0"/>
              </a:rPr>
              <a:t>let</a:t>
            </a:r>
            <a:r>
              <a:rPr lang="en-US" sz="1600" dirty="0">
                <a:solidFill>
                  <a:srgbClr val="000000"/>
                </a:solidFill>
                <a:latin typeface="Menlo" panose="020B0609030804020204" pitchFamily="49" charset="0"/>
              </a:rPr>
              <a:t> </a:t>
            </a:r>
            <a:r>
              <a:rPr lang="en-US" sz="1600" dirty="0" err="1">
                <a:solidFill>
                  <a:srgbClr val="000000"/>
                </a:solidFill>
                <a:latin typeface="Menlo" panose="020B0609030804020204" pitchFamily="49" charset="0"/>
              </a:rPr>
              <a:t>nserror</a:t>
            </a:r>
            <a:r>
              <a:rPr lang="en-US" sz="1600" dirty="0">
                <a:solidFill>
                  <a:srgbClr val="000000"/>
                </a:solidFill>
                <a:latin typeface="Menlo" panose="020B0609030804020204" pitchFamily="49" charset="0"/>
              </a:rPr>
              <a:t> = error </a:t>
            </a:r>
            <a:r>
              <a:rPr lang="en-US" sz="1600" b="1" dirty="0">
                <a:solidFill>
                  <a:srgbClr val="9B2393"/>
                </a:solidFill>
                <a:latin typeface="Menlo" panose="020B0609030804020204" pitchFamily="49" charset="0"/>
              </a:rPr>
              <a:t>as</a:t>
            </a:r>
            <a:r>
              <a:rPr lang="en-US" sz="1600" dirty="0">
                <a:solidFill>
                  <a:srgbClr val="000000"/>
                </a:solidFill>
                <a:latin typeface="Menlo" panose="020B0609030804020204" pitchFamily="49" charset="0"/>
              </a:rPr>
              <a:t> </a:t>
            </a:r>
            <a:r>
              <a:rPr lang="en-US" sz="1600" dirty="0" err="1">
                <a:solidFill>
                  <a:srgbClr val="5C2699"/>
                </a:solidFill>
                <a:latin typeface="Menlo" panose="020B0609030804020204" pitchFamily="49" charset="0"/>
              </a:rPr>
              <a:t>NSError</a:t>
            </a:r>
            <a:endParaRPr lang="en-US" sz="1600" dirty="0">
              <a:solidFill>
                <a:srgbClr val="000000"/>
              </a:solidFill>
              <a:latin typeface="Menlo" panose="020B0609030804020204" pitchFamily="49" charset="0"/>
            </a:endParaRPr>
          </a:p>
          <a:p>
            <a:r>
              <a:rPr lang="en-US" sz="1600" dirty="0">
                <a:solidFill>
                  <a:srgbClr val="000000"/>
                </a:solidFill>
                <a:latin typeface="Menlo" panose="020B0609030804020204" pitchFamily="49" charset="0"/>
              </a:rPr>
              <a:t>                </a:t>
            </a:r>
            <a:r>
              <a:rPr lang="en-US" sz="1600" dirty="0" err="1">
                <a:solidFill>
                  <a:srgbClr val="3900A0"/>
                </a:solidFill>
                <a:latin typeface="Menlo" panose="020B0609030804020204" pitchFamily="49" charset="0"/>
              </a:rPr>
              <a:t>fatalError</a:t>
            </a:r>
            <a:r>
              <a:rPr lang="en-US" sz="1600" dirty="0">
                <a:solidFill>
                  <a:srgbClr val="000000"/>
                </a:solidFill>
                <a:latin typeface="Menlo" panose="020B0609030804020204" pitchFamily="49" charset="0"/>
              </a:rPr>
              <a:t>(</a:t>
            </a:r>
            <a:r>
              <a:rPr lang="en-US" sz="1600" dirty="0">
                <a:solidFill>
                  <a:srgbClr val="C41A16"/>
                </a:solidFill>
                <a:latin typeface="Menlo" panose="020B0609030804020204" pitchFamily="49" charset="0"/>
              </a:rPr>
              <a:t>"Unresolved error </a:t>
            </a:r>
            <a:r>
              <a:rPr lang="en-US" sz="1600" dirty="0">
                <a:solidFill>
                  <a:srgbClr val="000000"/>
                </a:solidFill>
                <a:latin typeface="Menlo" panose="020B0609030804020204" pitchFamily="49" charset="0"/>
              </a:rPr>
              <a:t>\</a:t>
            </a:r>
            <a:r>
              <a:rPr lang="en-US" sz="1600" dirty="0">
                <a:solidFill>
                  <a:srgbClr val="C41A16"/>
                </a:solidFill>
                <a:latin typeface="Menlo" panose="020B0609030804020204" pitchFamily="49" charset="0"/>
              </a:rPr>
              <a:t>(</a:t>
            </a:r>
            <a:r>
              <a:rPr lang="en-US" sz="1600" dirty="0" err="1">
                <a:solidFill>
                  <a:srgbClr val="000000"/>
                </a:solidFill>
                <a:latin typeface="Menlo" panose="020B0609030804020204" pitchFamily="49" charset="0"/>
              </a:rPr>
              <a:t>nserror</a:t>
            </a:r>
            <a:r>
              <a:rPr lang="en-US" sz="1600" dirty="0">
                <a:solidFill>
                  <a:srgbClr val="C41A16"/>
                </a:solidFill>
                <a:latin typeface="Menlo" panose="020B0609030804020204" pitchFamily="49" charset="0"/>
              </a:rPr>
              <a:t>), </a:t>
            </a:r>
            <a:r>
              <a:rPr lang="en-US" sz="1600" dirty="0">
                <a:solidFill>
                  <a:srgbClr val="000000"/>
                </a:solidFill>
                <a:latin typeface="Menlo" panose="020B0609030804020204" pitchFamily="49" charset="0"/>
              </a:rPr>
              <a:t>\</a:t>
            </a:r>
            <a:r>
              <a:rPr lang="en-US" sz="1600" dirty="0">
                <a:solidFill>
                  <a:srgbClr val="C41A16"/>
                </a:solidFill>
                <a:latin typeface="Menlo" panose="020B0609030804020204" pitchFamily="49" charset="0"/>
              </a:rPr>
              <a:t>(</a:t>
            </a:r>
            <a:r>
              <a:rPr lang="en-US" sz="1600" dirty="0" err="1">
                <a:solidFill>
                  <a:srgbClr val="000000"/>
                </a:solidFill>
                <a:latin typeface="Menlo" panose="020B0609030804020204" pitchFamily="49" charset="0"/>
              </a:rPr>
              <a:t>nserror.</a:t>
            </a:r>
            <a:r>
              <a:rPr lang="en-US" sz="1600" dirty="0" err="1">
                <a:solidFill>
                  <a:srgbClr val="5C2699"/>
                </a:solidFill>
                <a:latin typeface="Menlo" panose="020B0609030804020204" pitchFamily="49" charset="0"/>
              </a:rPr>
              <a:t>userInfo</a:t>
            </a:r>
            <a:r>
              <a:rPr lang="en-US" sz="1600" dirty="0">
                <a:solidFill>
                  <a:srgbClr val="C41A16"/>
                </a:solidFill>
                <a:latin typeface="Menlo" panose="020B0609030804020204" pitchFamily="49" charset="0"/>
              </a:rPr>
              <a:t>)"</a:t>
            </a:r>
            <a:r>
              <a:rPr lang="en-US" sz="1600" dirty="0">
                <a:solidFill>
                  <a:srgbClr val="000000"/>
                </a:solidFill>
                <a:latin typeface="Menlo" panose="020B0609030804020204" pitchFamily="49" charset="0"/>
              </a:rPr>
              <a:t>)</a:t>
            </a:r>
          </a:p>
          <a:p>
            <a:r>
              <a:rPr lang="en-US" sz="1600" dirty="0">
                <a:solidFill>
                  <a:srgbClr val="000000"/>
                </a:solidFill>
                <a:latin typeface="Menlo" panose="020B0609030804020204" pitchFamily="49" charset="0"/>
              </a:rPr>
              <a:t>            }</a:t>
            </a:r>
          </a:p>
          <a:p>
            <a:r>
              <a:rPr lang="en-US" sz="1600" dirty="0">
                <a:solidFill>
                  <a:srgbClr val="000000"/>
                </a:solidFill>
                <a:latin typeface="Menlo" panose="020B0609030804020204" pitchFamily="49" charset="0"/>
              </a:rPr>
              <a:t>        }</a:t>
            </a:r>
          </a:p>
          <a:p>
            <a:r>
              <a:rPr lang="en-US" sz="1600" dirty="0">
                <a:solidFill>
                  <a:srgbClr val="000000"/>
                </a:solidFill>
                <a:latin typeface="Menlo" panose="020B0609030804020204" pitchFamily="49" charset="0"/>
              </a:rPr>
              <a:t>    }</a:t>
            </a:r>
          </a:p>
          <a:p>
            <a:endParaRPr lang="en-US" sz="1600" dirty="0"/>
          </a:p>
          <a:p>
            <a:r>
              <a:rPr lang="en-US" sz="1600" dirty="0">
                <a:solidFill>
                  <a:srgbClr val="000000"/>
                </a:solidFill>
                <a:latin typeface="Menlo" panose="020B0609030804020204" pitchFamily="49" charset="0"/>
              </a:rPr>
              <a:t>    </a:t>
            </a:r>
            <a:r>
              <a:rPr lang="en-US" sz="1600" b="1" dirty="0" err="1">
                <a:solidFill>
                  <a:srgbClr val="9B2393"/>
                </a:solidFill>
                <a:latin typeface="Menlo" panose="020B0609030804020204" pitchFamily="49" charset="0"/>
              </a:rPr>
              <a:t>func</a:t>
            </a:r>
            <a:r>
              <a:rPr lang="en-US" sz="1600" dirty="0">
                <a:solidFill>
                  <a:srgbClr val="000000"/>
                </a:solidFill>
                <a:latin typeface="Menlo" panose="020B0609030804020204" pitchFamily="49" charset="0"/>
              </a:rPr>
              <a:t> </a:t>
            </a:r>
            <a:r>
              <a:rPr lang="en-US" sz="1600" dirty="0" err="1">
                <a:solidFill>
                  <a:srgbClr val="000000"/>
                </a:solidFill>
                <a:latin typeface="Menlo" panose="020B0609030804020204" pitchFamily="49" charset="0"/>
              </a:rPr>
              <a:t>applicationWillTerminate</a:t>
            </a:r>
            <a:r>
              <a:rPr lang="en-US" sz="1600" dirty="0">
                <a:solidFill>
                  <a:srgbClr val="000000"/>
                </a:solidFill>
                <a:latin typeface="Menlo" panose="020B0609030804020204" pitchFamily="49" charset="0"/>
              </a:rPr>
              <a:t>(</a:t>
            </a:r>
            <a:r>
              <a:rPr lang="en-US" sz="1600" b="1" dirty="0">
                <a:solidFill>
                  <a:srgbClr val="9B2393"/>
                </a:solidFill>
                <a:latin typeface="Menlo" panose="020B0609030804020204" pitchFamily="49" charset="0"/>
              </a:rPr>
              <a:t>_</a:t>
            </a:r>
            <a:r>
              <a:rPr lang="en-US" sz="1600" dirty="0">
                <a:solidFill>
                  <a:srgbClr val="000000"/>
                </a:solidFill>
                <a:latin typeface="Menlo" panose="020B0609030804020204" pitchFamily="49" charset="0"/>
              </a:rPr>
              <a:t> application: </a:t>
            </a:r>
            <a:r>
              <a:rPr lang="en-US" sz="1600" dirty="0" err="1">
                <a:solidFill>
                  <a:srgbClr val="5C2699"/>
                </a:solidFill>
                <a:latin typeface="Menlo" panose="020B0609030804020204" pitchFamily="49" charset="0"/>
              </a:rPr>
              <a:t>UIApplication</a:t>
            </a:r>
            <a:r>
              <a:rPr lang="en-US" sz="1600" dirty="0">
                <a:solidFill>
                  <a:srgbClr val="000000"/>
                </a:solidFill>
                <a:latin typeface="Menlo" panose="020B0609030804020204" pitchFamily="49" charset="0"/>
              </a:rPr>
              <a:t>) {</a:t>
            </a:r>
          </a:p>
          <a:p>
            <a:r>
              <a:rPr lang="en-US" sz="1600" dirty="0">
                <a:solidFill>
                  <a:srgbClr val="000000"/>
                </a:solidFill>
                <a:latin typeface="Menlo" panose="020B0609030804020204" pitchFamily="49" charset="0"/>
              </a:rPr>
              <a:t>        </a:t>
            </a:r>
            <a:r>
              <a:rPr lang="en-US" sz="1600" b="1" dirty="0" err="1">
                <a:solidFill>
                  <a:srgbClr val="9B2393"/>
                </a:solidFill>
                <a:latin typeface="Menlo" panose="020B0609030804020204" pitchFamily="49" charset="0"/>
              </a:rPr>
              <a:t>self</a:t>
            </a:r>
            <a:r>
              <a:rPr lang="en-US" sz="1600" dirty="0" err="1">
                <a:solidFill>
                  <a:srgbClr val="000000"/>
                </a:solidFill>
                <a:latin typeface="Menlo" panose="020B0609030804020204" pitchFamily="49" charset="0"/>
              </a:rPr>
              <a:t>.</a:t>
            </a:r>
            <a:r>
              <a:rPr lang="en-US" sz="1600" dirty="0" err="1">
                <a:solidFill>
                  <a:srgbClr val="245256"/>
                </a:solidFill>
                <a:latin typeface="Menlo" panose="020B0609030804020204" pitchFamily="49" charset="0"/>
              </a:rPr>
              <a:t>saveContext</a:t>
            </a:r>
            <a:r>
              <a:rPr lang="en-US" sz="1600" dirty="0">
                <a:solidFill>
                  <a:srgbClr val="000000"/>
                </a:solidFill>
                <a:latin typeface="Menlo" panose="020B0609030804020204" pitchFamily="49" charset="0"/>
              </a:rPr>
              <a:t>()</a:t>
            </a:r>
          </a:p>
          <a:p>
            <a:r>
              <a:rPr lang="en-US" sz="1600" dirty="0">
                <a:solidFill>
                  <a:srgbClr val="000000"/>
                </a:solidFill>
                <a:latin typeface="Menlo" panose="020B0609030804020204" pitchFamily="49" charset="0"/>
              </a:rPr>
              <a:t>    }</a:t>
            </a:r>
          </a:p>
          <a:p>
            <a:endParaRPr lang="en-US" sz="1600" dirty="0"/>
          </a:p>
        </p:txBody>
      </p:sp>
    </p:spTree>
    <p:extLst>
      <p:ext uri="{BB962C8B-B14F-4D97-AF65-F5344CB8AC3E}">
        <p14:creationId xmlns:p14="http://schemas.microsoft.com/office/powerpoint/2010/main" val="13502151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7DA1E-CF39-294D-BBD7-855BA2F8753C}"/>
              </a:ext>
            </a:extLst>
          </p:cNvPr>
          <p:cNvSpPr>
            <a:spLocks noGrp="1"/>
          </p:cNvSpPr>
          <p:nvPr>
            <p:ph type="title"/>
          </p:nvPr>
        </p:nvSpPr>
        <p:spPr/>
        <p:txBody>
          <a:bodyPr/>
          <a:lstStyle/>
          <a:p>
            <a:r>
              <a:rPr lang="en-US" dirty="0"/>
              <a:t>iOS – Core Data Stack</a:t>
            </a:r>
          </a:p>
        </p:txBody>
      </p:sp>
      <p:sp>
        <p:nvSpPr>
          <p:cNvPr id="3" name="Content Placeholder 2">
            <a:extLst>
              <a:ext uri="{FF2B5EF4-FFF2-40B4-BE49-F238E27FC236}">
                <a16:creationId xmlns:a16="http://schemas.microsoft.com/office/drawing/2014/main" id="{D785057C-CED5-BC45-9552-51B5126D8273}"/>
              </a:ext>
            </a:extLst>
          </p:cNvPr>
          <p:cNvSpPr>
            <a:spLocks noGrp="1"/>
          </p:cNvSpPr>
          <p:nvPr>
            <p:ph idx="1"/>
          </p:nvPr>
        </p:nvSpPr>
        <p:spPr/>
        <p:txBody>
          <a:bodyPr/>
          <a:lstStyle/>
          <a:p>
            <a:r>
              <a:rPr lang="en-US" dirty="0"/>
              <a:t>Pass a container reference to main view controller</a:t>
            </a:r>
          </a:p>
          <a:p>
            <a:pPr lvl="1"/>
            <a:r>
              <a:rPr lang="en-US" dirty="0"/>
              <a:t>In app’s root view controller, import Core Data and create a variable to hold a reference to a persistent container.</a:t>
            </a:r>
          </a:p>
        </p:txBody>
      </p:sp>
      <p:sp>
        <p:nvSpPr>
          <p:cNvPr id="4" name="Slide Number Placeholder 3">
            <a:extLst>
              <a:ext uri="{FF2B5EF4-FFF2-40B4-BE49-F238E27FC236}">
                <a16:creationId xmlns:a16="http://schemas.microsoft.com/office/drawing/2014/main" id="{6F4E7768-F0A2-8543-9E7B-4080F4349BCF}"/>
              </a:ext>
            </a:extLst>
          </p:cNvPr>
          <p:cNvSpPr>
            <a:spLocks noGrp="1"/>
          </p:cNvSpPr>
          <p:nvPr>
            <p:ph type="sldNum" sz="quarter" idx="12"/>
          </p:nvPr>
        </p:nvSpPr>
        <p:spPr/>
        <p:txBody>
          <a:bodyPr/>
          <a:lstStyle/>
          <a:p>
            <a:fld id="{D57F1E4F-1CFF-5643-939E-02111984F565}" type="slidenum">
              <a:rPr lang="en-US" smtClean="0"/>
              <a:t>14</a:t>
            </a:fld>
            <a:endParaRPr lang="en-US" dirty="0"/>
          </a:p>
        </p:txBody>
      </p:sp>
      <p:sp>
        <p:nvSpPr>
          <p:cNvPr id="5" name="TextBox 4">
            <a:extLst>
              <a:ext uri="{FF2B5EF4-FFF2-40B4-BE49-F238E27FC236}">
                <a16:creationId xmlns:a16="http://schemas.microsoft.com/office/drawing/2014/main" id="{A73AEEC6-C7E3-EE4F-8290-1D0C74AB6ADA}"/>
              </a:ext>
            </a:extLst>
          </p:cNvPr>
          <p:cNvSpPr txBox="1"/>
          <p:nvPr/>
        </p:nvSpPr>
        <p:spPr>
          <a:xfrm>
            <a:off x="1644383" y="3358148"/>
            <a:ext cx="10242817" cy="3046988"/>
          </a:xfrm>
          <a:prstGeom prst="rect">
            <a:avLst/>
          </a:prstGeom>
          <a:solidFill>
            <a:schemeClr val="tx1"/>
          </a:solidFill>
        </p:spPr>
        <p:txBody>
          <a:bodyPr wrap="square" rtlCol="0">
            <a:spAutoFit/>
          </a:bodyPr>
          <a:lstStyle/>
          <a:p>
            <a:r>
              <a:rPr lang="en-US" sz="1600" b="1" dirty="0">
                <a:solidFill>
                  <a:srgbClr val="9B2393"/>
                </a:solidFill>
                <a:latin typeface="Menlo" panose="020B0609030804020204" pitchFamily="49" charset="0"/>
              </a:rPr>
              <a:t>import</a:t>
            </a:r>
            <a:r>
              <a:rPr lang="en-US" sz="1600" dirty="0">
                <a:solidFill>
                  <a:srgbClr val="000000"/>
                </a:solidFill>
                <a:latin typeface="Menlo" panose="020B0609030804020204" pitchFamily="49" charset="0"/>
              </a:rPr>
              <a:t> </a:t>
            </a:r>
            <a:r>
              <a:rPr lang="en-US" sz="1600" dirty="0" err="1">
                <a:solidFill>
                  <a:srgbClr val="000000"/>
                </a:solidFill>
                <a:latin typeface="Menlo" panose="020B0609030804020204" pitchFamily="49" charset="0"/>
              </a:rPr>
              <a:t>UIKit</a:t>
            </a:r>
            <a:endParaRPr lang="en-US" sz="1600" dirty="0">
              <a:solidFill>
                <a:srgbClr val="000000"/>
              </a:solidFill>
              <a:latin typeface="Menlo" panose="020B0609030804020204" pitchFamily="49" charset="0"/>
            </a:endParaRPr>
          </a:p>
          <a:p>
            <a:r>
              <a:rPr lang="en-US" sz="1600" b="1" dirty="0">
                <a:solidFill>
                  <a:srgbClr val="9B2393"/>
                </a:solidFill>
                <a:latin typeface="Menlo" panose="020B0609030804020204" pitchFamily="49" charset="0"/>
              </a:rPr>
              <a:t>import</a:t>
            </a:r>
            <a:r>
              <a:rPr lang="en-US" sz="1600" dirty="0">
                <a:solidFill>
                  <a:srgbClr val="000000"/>
                </a:solidFill>
                <a:latin typeface="Menlo" panose="020B0609030804020204" pitchFamily="49" charset="0"/>
              </a:rPr>
              <a:t> </a:t>
            </a:r>
            <a:r>
              <a:rPr lang="en-US" sz="1600" dirty="0" err="1">
                <a:solidFill>
                  <a:srgbClr val="000000"/>
                </a:solidFill>
                <a:latin typeface="Menlo" panose="020B0609030804020204" pitchFamily="49" charset="0"/>
              </a:rPr>
              <a:t>CoreData</a:t>
            </a:r>
            <a:endParaRPr lang="en-US" sz="1600" dirty="0">
              <a:solidFill>
                <a:srgbClr val="000000"/>
              </a:solidFill>
              <a:latin typeface="Menlo" panose="020B0609030804020204" pitchFamily="49" charset="0"/>
            </a:endParaRPr>
          </a:p>
          <a:p>
            <a:endParaRPr lang="en-US" sz="1600" dirty="0">
              <a:solidFill>
                <a:srgbClr val="000000"/>
              </a:solidFill>
              <a:latin typeface="Menlo" panose="020B0609030804020204" pitchFamily="49" charset="0"/>
            </a:endParaRPr>
          </a:p>
          <a:p>
            <a:r>
              <a:rPr lang="en-US" sz="1600" b="1" dirty="0">
                <a:solidFill>
                  <a:srgbClr val="9B2393"/>
                </a:solidFill>
                <a:latin typeface="Menlo" panose="020B0609030804020204" pitchFamily="49" charset="0"/>
              </a:rPr>
              <a:t>class</a:t>
            </a:r>
            <a:r>
              <a:rPr lang="en-US" sz="1600" dirty="0">
                <a:solidFill>
                  <a:srgbClr val="000000"/>
                </a:solidFill>
                <a:latin typeface="Menlo" panose="020B0609030804020204" pitchFamily="49" charset="0"/>
              </a:rPr>
              <a:t> </a:t>
            </a:r>
            <a:r>
              <a:rPr lang="en-US" sz="1600" dirty="0" err="1">
                <a:solidFill>
                  <a:srgbClr val="000000"/>
                </a:solidFill>
                <a:latin typeface="Menlo" panose="020B0609030804020204" pitchFamily="49" charset="0"/>
              </a:rPr>
              <a:t>ViewController</a:t>
            </a:r>
            <a:r>
              <a:rPr lang="en-US" sz="1600" dirty="0">
                <a:solidFill>
                  <a:srgbClr val="000000"/>
                </a:solidFill>
                <a:latin typeface="Menlo" panose="020B0609030804020204" pitchFamily="49" charset="0"/>
              </a:rPr>
              <a:t>: </a:t>
            </a:r>
            <a:r>
              <a:rPr lang="en-US" sz="1600" dirty="0" err="1">
                <a:solidFill>
                  <a:srgbClr val="5C2699"/>
                </a:solidFill>
                <a:latin typeface="Menlo" panose="020B0609030804020204" pitchFamily="49" charset="0"/>
              </a:rPr>
              <a:t>UIViewController</a:t>
            </a:r>
            <a:r>
              <a:rPr lang="en-US" sz="1600" dirty="0">
                <a:solidFill>
                  <a:srgbClr val="000000"/>
                </a:solidFill>
                <a:latin typeface="Menlo" panose="020B0609030804020204" pitchFamily="49" charset="0"/>
              </a:rPr>
              <a:t> {</a:t>
            </a:r>
          </a:p>
          <a:p>
            <a:r>
              <a:rPr lang="en-US" sz="1600" dirty="0">
                <a:solidFill>
                  <a:srgbClr val="000000"/>
                </a:solidFill>
                <a:latin typeface="Menlo" panose="020B0609030804020204" pitchFamily="49" charset="0"/>
              </a:rPr>
              <a:t>    </a:t>
            </a:r>
            <a:r>
              <a:rPr lang="en-US" sz="1600" b="1" dirty="0">
                <a:solidFill>
                  <a:srgbClr val="9B2393"/>
                </a:solidFill>
                <a:latin typeface="Menlo" panose="020B0609030804020204" pitchFamily="49" charset="0"/>
              </a:rPr>
              <a:t>var</a:t>
            </a:r>
            <a:r>
              <a:rPr lang="en-US" sz="1600" dirty="0">
                <a:solidFill>
                  <a:srgbClr val="000000"/>
                </a:solidFill>
                <a:latin typeface="Menlo" panose="020B0609030804020204" pitchFamily="49" charset="0"/>
              </a:rPr>
              <a:t> container: </a:t>
            </a:r>
            <a:r>
              <a:rPr lang="en-US" sz="1600" dirty="0" err="1">
                <a:solidFill>
                  <a:srgbClr val="5C2699"/>
                </a:solidFill>
                <a:latin typeface="Menlo" panose="020B0609030804020204" pitchFamily="49" charset="0"/>
              </a:rPr>
              <a:t>NSPersistentContainer</a:t>
            </a:r>
            <a:r>
              <a:rPr lang="en-US" sz="1600" dirty="0">
                <a:solidFill>
                  <a:srgbClr val="000000"/>
                </a:solidFill>
                <a:latin typeface="Menlo" panose="020B0609030804020204" pitchFamily="49" charset="0"/>
              </a:rPr>
              <a:t>!</a:t>
            </a:r>
            <a:endParaRPr lang="en-US" sz="1600" dirty="0">
              <a:solidFill>
                <a:srgbClr val="5C2699"/>
              </a:solidFill>
              <a:latin typeface="Menlo" panose="020B0609030804020204" pitchFamily="49" charset="0"/>
            </a:endParaRPr>
          </a:p>
          <a:p>
            <a:r>
              <a:rPr lang="en-US" sz="1600" dirty="0">
                <a:solidFill>
                  <a:srgbClr val="000000"/>
                </a:solidFill>
                <a:latin typeface="Menlo" panose="020B0609030804020204" pitchFamily="49" charset="0"/>
              </a:rPr>
              <a:t>    </a:t>
            </a:r>
            <a:r>
              <a:rPr lang="en-US" sz="1600" b="1" dirty="0">
                <a:solidFill>
                  <a:srgbClr val="9B2393"/>
                </a:solidFill>
                <a:latin typeface="Menlo" panose="020B0609030804020204" pitchFamily="49" charset="0"/>
              </a:rPr>
              <a:t>override</a:t>
            </a:r>
            <a:r>
              <a:rPr lang="en-US" sz="1600" dirty="0">
                <a:solidFill>
                  <a:srgbClr val="000000"/>
                </a:solidFill>
                <a:latin typeface="Menlo" panose="020B0609030804020204" pitchFamily="49" charset="0"/>
              </a:rPr>
              <a:t> </a:t>
            </a:r>
            <a:r>
              <a:rPr lang="en-US" sz="1600" b="1" dirty="0" err="1">
                <a:solidFill>
                  <a:srgbClr val="9B2393"/>
                </a:solidFill>
                <a:latin typeface="Menlo" panose="020B0609030804020204" pitchFamily="49" charset="0"/>
              </a:rPr>
              <a:t>func</a:t>
            </a:r>
            <a:r>
              <a:rPr lang="en-US" sz="1600" dirty="0">
                <a:solidFill>
                  <a:srgbClr val="000000"/>
                </a:solidFill>
                <a:latin typeface="Menlo" panose="020B0609030804020204" pitchFamily="49" charset="0"/>
              </a:rPr>
              <a:t> </a:t>
            </a:r>
            <a:r>
              <a:rPr lang="en-US" sz="1600" dirty="0" err="1">
                <a:solidFill>
                  <a:srgbClr val="000000"/>
                </a:solidFill>
                <a:latin typeface="Menlo" panose="020B0609030804020204" pitchFamily="49" charset="0"/>
              </a:rPr>
              <a:t>viewDidLoad</a:t>
            </a:r>
            <a:r>
              <a:rPr lang="en-US" sz="1600" dirty="0">
                <a:solidFill>
                  <a:srgbClr val="000000"/>
                </a:solidFill>
                <a:latin typeface="Menlo" panose="020B0609030804020204" pitchFamily="49" charset="0"/>
              </a:rPr>
              <a:t>() {</a:t>
            </a:r>
          </a:p>
          <a:p>
            <a:r>
              <a:rPr lang="en-US" sz="1600" dirty="0">
                <a:solidFill>
                  <a:srgbClr val="000000"/>
                </a:solidFill>
                <a:latin typeface="Menlo" panose="020B0609030804020204" pitchFamily="49" charset="0"/>
              </a:rPr>
              <a:t>        </a:t>
            </a:r>
            <a:r>
              <a:rPr lang="en-US" sz="1600" b="1" dirty="0" err="1">
                <a:solidFill>
                  <a:srgbClr val="9B2393"/>
                </a:solidFill>
                <a:latin typeface="Menlo" panose="020B0609030804020204" pitchFamily="49" charset="0"/>
              </a:rPr>
              <a:t>super</a:t>
            </a:r>
            <a:r>
              <a:rPr lang="en-US" sz="1600" dirty="0" err="1">
                <a:solidFill>
                  <a:srgbClr val="000000"/>
                </a:solidFill>
                <a:latin typeface="Menlo" panose="020B0609030804020204" pitchFamily="49" charset="0"/>
              </a:rPr>
              <a:t>.</a:t>
            </a:r>
            <a:r>
              <a:rPr lang="en-US" sz="1600" dirty="0" err="1">
                <a:solidFill>
                  <a:srgbClr val="3900A0"/>
                </a:solidFill>
                <a:latin typeface="Menlo" panose="020B0609030804020204" pitchFamily="49" charset="0"/>
              </a:rPr>
              <a:t>viewDidLoad</a:t>
            </a:r>
            <a:r>
              <a:rPr lang="en-US" sz="1600" dirty="0">
                <a:solidFill>
                  <a:srgbClr val="000000"/>
                </a:solidFill>
                <a:latin typeface="Menlo" panose="020B0609030804020204" pitchFamily="49" charset="0"/>
              </a:rPr>
              <a:t>()</a:t>
            </a:r>
          </a:p>
          <a:p>
            <a:r>
              <a:rPr lang="en-US" sz="1600" dirty="0">
                <a:solidFill>
                  <a:srgbClr val="000000"/>
                </a:solidFill>
                <a:latin typeface="Menlo" panose="020B0609030804020204" pitchFamily="49" charset="0"/>
              </a:rPr>
              <a:t>        </a:t>
            </a:r>
            <a:r>
              <a:rPr lang="en-US" sz="1600" b="1" dirty="0">
                <a:solidFill>
                  <a:srgbClr val="9B2393"/>
                </a:solidFill>
                <a:latin typeface="Menlo" panose="020B0609030804020204" pitchFamily="49" charset="0"/>
              </a:rPr>
              <a:t>guard</a:t>
            </a:r>
            <a:r>
              <a:rPr lang="en-US" sz="1600" dirty="0">
                <a:solidFill>
                  <a:srgbClr val="000000"/>
                </a:solidFill>
                <a:latin typeface="Menlo" panose="020B0609030804020204" pitchFamily="49" charset="0"/>
              </a:rPr>
              <a:t> </a:t>
            </a:r>
            <a:r>
              <a:rPr lang="en-US" sz="1600" dirty="0">
                <a:solidFill>
                  <a:srgbClr val="326D74"/>
                </a:solidFill>
                <a:latin typeface="Menlo" panose="020B0609030804020204" pitchFamily="49" charset="0"/>
              </a:rPr>
              <a:t>container</a:t>
            </a:r>
            <a:r>
              <a:rPr lang="en-US" sz="1600" dirty="0">
                <a:solidFill>
                  <a:srgbClr val="000000"/>
                </a:solidFill>
                <a:latin typeface="Menlo" panose="020B0609030804020204" pitchFamily="49" charset="0"/>
              </a:rPr>
              <a:t> != </a:t>
            </a:r>
            <a:r>
              <a:rPr lang="en-US" sz="1600" b="1" dirty="0">
                <a:solidFill>
                  <a:srgbClr val="9B2393"/>
                </a:solidFill>
                <a:latin typeface="Menlo" panose="020B0609030804020204" pitchFamily="49" charset="0"/>
              </a:rPr>
              <a:t>nil</a:t>
            </a:r>
            <a:r>
              <a:rPr lang="en-US" sz="1600" dirty="0">
                <a:solidFill>
                  <a:srgbClr val="000000"/>
                </a:solidFill>
                <a:latin typeface="Menlo" panose="020B0609030804020204" pitchFamily="49" charset="0"/>
              </a:rPr>
              <a:t> </a:t>
            </a:r>
            <a:r>
              <a:rPr lang="en-US" sz="1600" b="1" dirty="0">
                <a:solidFill>
                  <a:srgbClr val="9B2393"/>
                </a:solidFill>
                <a:latin typeface="Menlo" panose="020B0609030804020204" pitchFamily="49" charset="0"/>
              </a:rPr>
              <a:t>else</a:t>
            </a:r>
            <a:r>
              <a:rPr lang="en-US" sz="1600" dirty="0">
                <a:solidFill>
                  <a:srgbClr val="000000"/>
                </a:solidFill>
                <a:latin typeface="Menlo" panose="020B0609030804020204" pitchFamily="49" charset="0"/>
              </a:rPr>
              <a:t> {</a:t>
            </a:r>
          </a:p>
          <a:p>
            <a:r>
              <a:rPr lang="en-US" sz="1600" dirty="0">
                <a:solidFill>
                  <a:srgbClr val="000000"/>
                </a:solidFill>
                <a:latin typeface="Menlo" panose="020B0609030804020204" pitchFamily="49" charset="0"/>
              </a:rPr>
              <a:t>            </a:t>
            </a:r>
            <a:r>
              <a:rPr lang="en-US" sz="1600" dirty="0" err="1">
                <a:solidFill>
                  <a:srgbClr val="3900A0"/>
                </a:solidFill>
                <a:latin typeface="Menlo" panose="020B0609030804020204" pitchFamily="49" charset="0"/>
              </a:rPr>
              <a:t>fatalError</a:t>
            </a:r>
            <a:r>
              <a:rPr lang="en-US" sz="1600" dirty="0">
                <a:solidFill>
                  <a:srgbClr val="000000"/>
                </a:solidFill>
                <a:latin typeface="Menlo" panose="020B0609030804020204" pitchFamily="49" charset="0"/>
              </a:rPr>
              <a:t>(</a:t>
            </a:r>
            <a:r>
              <a:rPr lang="en-US" sz="1600" dirty="0">
                <a:solidFill>
                  <a:srgbClr val="C41A16"/>
                </a:solidFill>
                <a:latin typeface="Menlo" panose="020B0609030804020204" pitchFamily="49" charset="0"/>
              </a:rPr>
              <a:t>"This view needs a persistent container."</a:t>
            </a:r>
            <a:r>
              <a:rPr lang="en-US" sz="1600" dirty="0">
                <a:solidFill>
                  <a:srgbClr val="000000"/>
                </a:solidFill>
                <a:latin typeface="Menlo" panose="020B0609030804020204" pitchFamily="49" charset="0"/>
              </a:rPr>
              <a:t>)</a:t>
            </a:r>
            <a:endParaRPr lang="en-US" sz="1600" dirty="0">
              <a:solidFill>
                <a:srgbClr val="C41A16"/>
              </a:solidFill>
              <a:latin typeface="Menlo" panose="020B0609030804020204" pitchFamily="49" charset="0"/>
            </a:endParaRPr>
          </a:p>
          <a:p>
            <a:r>
              <a:rPr lang="en-US" sz="1600" dirty="0">
                <a:solidFill>
                  <a:srgbClr val="000000"/>
                </a:solidFill>
                <a:latin typeface="Menlo" panose="020B0609030804020204" pitchFamily="49" charset="0"/>
              </a:rPr>
              <a:t>        }</a:t>
            </a:r>
          </a:p>
          <a:p>
            <a:r>
              <a:rPr lang="en-US" sz="1600" dirty="0">
                <a:solidFill>
                  <a:srgbClr val="000000"/>
                </a:solidFill>
                <a:latin typeface="Menlo" panose="020B0609030804020204" pitchFamily="49" charset="0"/>
              </a:rPr>
              <a:t>    }</a:t>
            </a:r>
          </a:p>
          <a:p>
            <a:r>
              <a:rPr lang="en-US" sz="1600" dirty="0">
                <a:solidFill>
                  <a:srgbClr val="000000"/>
                </a:solidFill>
                <a:latin typeface="Menlo" panose="020B0609030804020204" pitchFamily="49" charset="0"/>
              </a:rPr>
              <a:t>}</a:t>
            </a:r>
          </a:p>
        </p:txBody>
      </p:sp>
    </p:spTree>
    <p:extLst>
      <p:ext uri="{BB962C8B-B14F-4D97-AF65-F5344CB8AC3E}">
        <p14:creationId xmlns:p14="http://schemas.microsoft.com/office/powerpoint/2010/main" val="23356287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7DA1E-CF39-294D-BBD7-855BA2F8753C}"/>
              </a:ext>
            </a:extLst>
          </p:cNvPr>
          <p:cNvSpPr>
            <a:spLocks noGrp="1"/>
          </p:cNvSpPr>
          <p:nvPr>
            <p:ph type="title"/>
          </p:nvPr>
        </p:nvSpPr>
        <p:spPr/>
        <p:txBody>
          <a:bodyPr/>
          <a:lstStyle/>
          <a:p>
            <a:r>
              <a:rPr lang="en-US" dirty="0"/>
              <a:t>iOS – Core Data Stack</a:t>
            </a:r>
          </a:p>
        </p:txBody>
      </p:sp>
      <p:sp>
        <p:nvSpPr>
          <p:cNvPr id="3" name="Content Placeholder 2">
            <a:extLst>
              <a:ext uri="{FF2B5EF4-FFF2-40B4-BE49-F238E27FC236}">
                <a16:creationId xmlns:a16="http://schemas.microsoft.com/office/drawing/2014/main" id="{D785057C-CED5-BC45-9552-51B5126D8273}"/>
              </a:ext>
            </a:extLst>
          </p:cNvPr>
          <p:cNvSpPr>
            <a:spLocks noGrp="1"/>
          </p:cNvSpPr>
          <p:nvPr>
            <p:ph idx="1"/>
          </p:nvPr>
        </p:nvSpPr>
        <p:spPr>
          <a:xfrm>
            <a:off x="1103312" y="2052918"/>
            <a:ext cx="10829992" cy="4195481"/>
          </a:xfrm>
        </p:spPr>
        <p:txBody>
          <a:bodyPr/>
          <a:lstStyle/>
          <a:p>
            <a:r>
              <a:rPr lang="en-US" dirty="0"/>
              <a:t>From </a:t>
            </a:r>
            <a:r>
              <a:rPr lang="en-US" dirty="0" err="1"/>
              <a:t>appDelegate</a:t>
            </a:r>
            <a:r>
              <a:rPr lang="en-US" dirty="0"/>
              <a:t> set the root view controller’s container property to the persistent container. (Downcast the view controller to base type)</a:t>
            </a:r>
          </a:p>
        </p:txBody>
      </p:sp>
      <p:sp>
        <p:nvSpPr>
          <p:cNvPr id="4" name="Slide Number Placeholder 3">
            <a:extLst>
              <a:ext uri="{FF2B5EF4-FFF2-40B4-BE49-F238E27FC236}">
                <a16:creationId xmlns:a16="http://schemas.microsoft.com/office/drawing/2014/main" id="{6F4E7768-F0A2-8543-9E7B-4080F4349BCF}"/>
              </a:ext>
            </a:extLst>
          </p:cNvPr>
          <p:cNvSpPr>
            <a:spLocks noGrp="1"/>
          </p:cNvSpPr>
          <p:nvPr>
            <p:ph type="sldNum" sz="quarter" idx="12"/>
          </p:nvPr>
        </p:nvSpPr>
        <p:spPr/>
        <p:txBody>
          <a:bodyPr/>
          <a:lstStyle/>
          <a:p>
            <a:fld id="{D57F1E4F-1CFF-5643-939E-02111984F565}" type="slidenum">
              <a:rPr lang="en-US" smtClean="0"/>
              <a:t>15</a:t>
            </a:fld>
            <a:endParaRPr lang="en-US" dirty="0"/>
          </a:p>
        </p:txBody>
      </p:sp>
      <p:sp>
        <p:nvSpPr>
          <p:cNvPr id="5" name="TextBox 4">
            <a:extLst>
              <a:ext uri="{FF2B5EF4-FFF2-40B4-BE49-F238E27FC236}">
                <a16:creationId xmlns:a16="http://schemas.microsoft.com/office/drawing/2014/main" id="{414783AD-51E7-D34E-B48F-5CFF989ED761}"/>
              </a:ext>
            </a:extLst>
          </p:cNvPr>
          <p:cNvSpPr txBox="1"/>
          <p:nvPr/>
        </p:nvSpPr>
        <p:spPr>
          <a:xfrm>
            <a:off x="1279718" y="3104349"/>
            <a:ext cx="10477180" cy="3539430"/>
          </a:xfrm>
          <a:prstGeom prst="rect">
            <a:avLst/>
          </a:prstGeom>
          <a:solidFill>
            <a:schemeClr val="tx1"/>
          </a:solidFill>
        </p:spPr>
        <p:txBody>
          <a:bodyPr wrap="square" rtlCol="0">
            <a:spAutoFit/>
          </a:bodyPr>
          <a:lstStyle/>
          <a:p>
            <a:r>
              <a:rPr lang="en-US" sz="1600" b="1" dirty="0">
                <a:solidFill>
                  <a:srgbClr val="9B2393"/>
                </a:solidFill>
                <a:latin typeface="Menlo" panose="020B0609030804020204" pitchFamily="49" charset="0"/>
              </a:rPr>
              <a:t>class</a:t>
            </a:r>
            <a:r>
              <a:rPr lang="en-US" sz="1600" dirty="0">
                <a:solidFill>
                  <a:srgbClr val="000000"/>
                </a:solidFill>
                <a:latin typeface="Menlo" panose="020B0609030804020204" pitchFamily="49" charset="0"/>
              </a:rPr>
              <a:t> </a:t>
            </a:r>
            <a:r>
              <a:rPr lang="en-US" sz="1600" dirty="0" err="1">
                <a:solidFill>
                  <a:srgbClr val="000000"/>
                </a:solidFill>
                <a:latin typeface="Menlo" panose="020B0609030804020204" pitchFamily="49" charset="0"/>
              </a:rPr>
              <a:t>AppDelegate</a:t>
            </a:r>
            <a:r>
              <a:rPr lang="en-US" sz="1600" dirty="0">
                <a:solidFill>
                  <a:srgbClr val="000000"/>
                </a:solidFill>
                <a:latin typeface="Menlo" panose="020B0609030804020204" pitchFamily="49" charset="0"/>
              </a:rPr>
              <a:t>: </a:t>
            </a:r>
            <a:r>
              <a:rPr lang="en-US" sz="1600" dirty="0" err="1">
                <a:solidFill>
                  <a:srgbClr val="5C2699"/>
                </a:solidFill>
                <a:latin typeface="Menlo" panose="020B0609030804020204" pitchFamily="49" charset="0"/>
              </a:rPr>
              <a:t>UIResponder</a:t>
            </a:r>
            <a:r>
              <a:rPr lang="en-US" sz="1600" dirty="0">
                <a:solidFill>
                  <a:srgbClr val="000000"/>
                </a:solidFill>
                <a:latin typeface="Menlo" panose="020B0609030804020204" pitchFamily="49" charset="0"/>
              </a:rPr>
              <a:t>, </a:t>
            </a:r>
            <a:r>
              <a:rPr lang="en-US" sz="1600" dirty="0" err="1">
                <a:solidFill>
                  <a:srgbClr val="5C2699"/>
                </a:solidFill>
                <a:latin typeface="Menlo" panose="020B0609030804020204" pitchFamily="49" charset="0"/>
              </a:rPr>
              <a:t>UIApplicationDelegate</a:t>
            </a:r>
            <a:r>
              <a:rPr lang="en-US" sz="1600" dirty="0">
                <a:solidFill>
                  <a:srgbClr val="000000"/>
                </a:solidFill>
                <a:latin typeface="Menlo" panose="020B0609030804020204" pitchFamily="49" charset="0"/>
              </a:rPr>
              <a:t> {</a:t>
            </a:r>
            <a:endParaRPr lang="en-US" sz="1600" dirty="0">
              <a:solidFill>
                <a:srgbClr val="5C2699"/>
              </a:solidFill>
              <a:latin typeface="Menlo" panose="020B0609030804020204" pitchFamily="49" charset="0"/>
            </a:endParaRPr>
          </a:p>
          <a:p>
            <a:endParaRPr lang="en-US" sz="1600" dirty="0">
              <a:solidFill>
                <a:srgbClr val="000000"/>
              </a:solidFill>
              <a:latin typeface="Menlo" panose="020B0609030804020204" pitchFamily="49" charset="0"/>
            </a:endParaRPr>
          </a:p>
          <a:p>
            <a:r>
              <a:rPr lang="en-US" sz="1600" dirty="0">
                <a:solidFill>
                  <a:srgbClr val="000000"/>
                </a:solidFill>
                <a:latin typeface="Menlo" panose="020B0609030804020204" pitchFamily="49" charset="0"/>
              </a:rPr>
              <a:t>    </a:t>
            </a:r>
            <a:r>
              <a:rPr lang="en-US" sz="1600" b="1" dirty="0">
                <a:solidFill>
                  <a:srgbClr val="9B2393"/>
                </a:solidFill>
                <a:latin typeface="Menlo" panose="020B0609030804020204" pitchFamily="49" charset="0"/>
              </a:rPr>
              <a:t>var</a:t>
            </a:r>
            <a:r>
              <a:rPr lang="en-US" sz="1600" dirty="0">
                <a:solidFill>
                  <a:srgbClr val="000000"/>
                </a:solidFill>
                <a:latin typeface="Menlo" panose="020B0609030804020204" pitchFamily="49" charset="0"/>
              </a:rPr>
              <a:t> window: </a:t>
            </a:r>
            <a:r>
              <a:rPr lang="en-US" sz="1600" dirty="0" err="1">
                <a:solidFill>
                  <a:srgbClr val="5C2699"/>
                </a:solidFill>
                <a:latin typeface="Menlo" panose="020B0609030804020204" pitchFamily="49" charset="0"/>
              </a:rPr>
              <a:t>UIWindow</a:t>
            </a:r>
            <a:r>
              <a:rPr lang="en-US" sz="1600" dirty="0">
                <a:solidFill>
                  <a:srgbClr val="000000"/>
                </a:solidFill>
                <a:latin typeface="Menlo" panose="020B0609030804020204" pitchFamily="49" charset="0"/>
              </a:rPr>
              <a:t>?</a:t>
            </a:r>
          </a:p>
          <a:p>
            <a:endParaRPr lang="en-US" sz="1600" dirty="0">
              <a:solidFill>
                <a:srgbClr val="000000"/>
              </a:solidFill>
              <a:latin typeface="Menlo" panose="020B0609030804020204" pitchFamily="49" charset="0"/>
            </a:endParaRPr>
          </a:p>
          <a:p>
            <a:r>
              <a:rPr lang="en-US" sz="1600" dirty="0">
                <a:solidFill>
                  <a:srgbClr val="000000"/>
                </a:solidFill>
                <a:latin typeface="Menlo" panose="020B0609030804020204" pitchFamily="49" charset="0"/>
              </a:rPr>
              <a:t>    </a:t>
            </a:r>
            <a:r>
              <a:rPr lang="en-US" sz="1600" b="1" dirty="0" err="1">
                <a:solidFill>
                  <a:srgbClr val="9B2393"/>
                </a:solidFill>
                <a:latin typeface="Menlo" panose="020B0609030804020204" pitchFamily="49" charset="0"/>
              </a:rPr>
              <a:t>func</a:t>
            </a:r>
            <a:r>
              <a:rPr lang="en-US" sz="1600" dirty="0">
                <a:solidFill>
                  <a:srgbClr val="000000"/>
                </a:solidFill>
                <a:latin typeface="Menlo" panose="020B0609030804020204" pitchFamily="49" charset="0"/>
              </a:rPr>
              <a:t> application(</a:t>
            </a:r>
            <a:r>
              <a:rPr lang="en-US" sz="1600" b="1" dirty="0">
                <a:solidFill>
                  <a:srgbClr val="9B2393"/>
                </a:solidFill>
                <a:latin typeface="Menlo" panose="020B0609030804020204" pitchFamily="49" charset="0"/>
              </a:rPr>
              <a:t>_</a:t>
            </a:r>
            <a:r>
              <a:rPr lang="en-US" sz="1600" dirty="0">
                <a:solidFill>
                  <a:srgbClr val="000000"/>
                </a:solidFill>
                <a:latin typeface="Menlo" panose="020B0609030804020204" pitchFamily="49" charset="0"/>
              </a:rPr>
              <a:t> application: </a:t>
            </a:r>
            <a:r>
              <a:rPr lang="en-US" sz="1600" dirty="0" err="1">
                <a:solidFill>
                  <a:srgbClr val="5C2699"/>
                </a:solidFill>
                <a:latin typeface="Menlo" panose="020B0609030804020204" pitchFamily="49" charset="0"/>
              </a:rPr>
              <a:t>UIApplication</a:t>
            </a:r>
            <a:r>
              <a:rPr lang="en-US" sz="1600" dirty="0">
                <a:solidFill>
                  <a:srgbClr val="000000"/>
                </a:solidFill>
                <a:latin typeface="Menlo" panose="020B0609030804020204" pitchFamily="49" charset="0"/>
              </a:rPr>
              <a:t>, </a:t>
            </a:r>
          </a:p>
          <a:p>
            <a:r>
              <a:rPr lang="en-US" sz="1600" dirty="0">
                <a:solidFill>
                  <a:srgbClr val="000000"/>
                </a:solidFill>
                <a:latin typeface="Menlo" panose="020B0609030804020204" pitchFamily="49" charset="0"/>
              </a:rPr>
              <a:t>					  </a:t>
            </a:r>
            <a:r>
              <a:rPr lang="en-US" sz="1600" dirty="0" err="1">
                <a:solidFill>
                  <a:srgbClr val="000000"/>
                </a:solidFill>
                <a:latin typeface="Menlo" panose="020B0609030804020204" pitchFamily="49" charset="0"/>
              </a:rPr>
              <a:t>didFinishLaunchingWithOptions</a:t>
            </a:r>
            <a:r>
              <a:rPr lang="en-US" sz="1600" dirty="0">
                <a:solidFill>
                  <a:srgbClr val="000000"/>
                </a:solidFill>
                <a:latin typeface="Menlo" panose="020B0609030804020204" pitchFamily="49" charset="0"/>
              </a:rPr>
              <a:t> </a:t>
            </a:r>
            <a:r>
              <a:rPr lang="en-US" sz="1600" dirty="0" err="1">
                <a:solidFill>
                  <a:srgbClr val="000000"/>
                </a:solidFill>
                <a:latin typeface="Menlo" panose="020B0609030804020204" pitchFamily="49" charset="0"/>
              </a:rPr>
              <a:t>launchOptions</a:t>
            </a:r>
            <a:r>
              <a:rPr lang="en-US" sz="1600" dirty="0">
                <a:solidFill>
                  <a:srgbClr val="000000"/>
                </a:solidFill>
                <a:latin typeface="Menlo" panose="020B0609030804020204" pitchFamily="49" charset="0"/>
              </a:rPr>
              <a:t>: [</a:t>
            </a:r>
            <a:r>
              <a:rPr lang="en-US" sz="1600" dirty="0" err="1">
                <a:solidFill>
                  <a:srgbClr val="5C2699"/>
                </a:solidFill>
                <a:latin typeface="Menlo" panose="020B0609030804020204" pitchFamily="49" charset="0"/>
              </a:rPr>
              <a:t>UIApplication</a:t>
            </a:r>
            <a:r>
              <a:rPr lang="en-US" sz="1600" dirty="0" err="1">
                <a:solidFill>
                  <a:srgbClr val="000000"/>
                </a:solidFill>
                <a:latin typeface="Menlo" panose="020B0609030804020204" pitchFamily="49" charset="0"/>
              </a:rPr>
              <a:t>.</a:t>
            </a:r>
            <a:r>
              <a:rPr lang="en-US" sz="1600" dirty="0" err="1">
                <a:solidFill>
                  <a:srgbClr val="5C2699"/>
                </a:solidFill>
                <a:latin typeface="Menlo" panose="020B0609030804020204" pitchFamily="49" charset="0"/>
              </a:rPr>
              <a:t>LaunchOptionsKey</a:t>
            </a:r>
            <a:r>
              <a:rPr lang="en-US" sz="1600" dirty="0">
                <a:solidFill>
                  <a:srgbClr val="000000"/>
                </a:solidFill>
                <a:latin typeface="Menlo" panose="020B0609030804020204" pitchFamily="49" charset="0"/>
              </a:rPr>
              <a:t>: </a:t>
            </a:r>
            <a:r>
              <a:rPr lang="en-US" sz="1600" b="1" dirty="0">
                <a:solidFill>
                  <a:srgbClr val="9B2393"/>
                </a:solidFill>
                <a:latin typeface="Menlo" panose="020B0609030804020204" pitchFamily="49" charset="0"/>
              </a:rPr>
              <a:t>Any</a:t>
            </a:r>
            <a:r>
              <a:rPr lang="en-US" sz="1600" dirty="0">
                <a:solidFill>
                  <a:srgbClr val="000000"/>
                </a:solidFill>
                <a:latin typeface="Menlo" panose="020B0609030804020204" pitchFamily="49" charset="0"/>
              </a:rPr>
              <a:t>]?) -&gt; </a:t>
            </a:r>
            <a:r>
              <a:rPr lang="en-US" sz="1600" dirty="0">
                <a:solidFill>
                  <a:srgbClr val="5C2699"/>
                </a:solidFill>
                <a:latin typeface="Menlo" panose="020B0609030804020204" pitchFamily="49" charset="0"/>
              </a:rPr>
              <a:t>Bool</a:t>
            </a:r>
            <a:r>
              <a:rPr lang="en-US" sz="1600" dirty="0">
                <a:solidFill>
                  <a:srgbClr val="000000"/>
                </a:solidFill>
                <a:latin typeface="Menlo" panose="020B0609030804020204" pitchFamily="49" charset="0"/>
              </a:rPr>
              <a:t> {</a:t>
            </a:r>
          </a:p>
          <a:p>
            <a:endParaRPr lang="en-US" sz="1600" dirty="0">
              <a:solidFill>
                <a:srgbClr val="000000"/>
              </a:solidFill>
              <a:latin typeface="Menlo" panose="020B0609030804020204" pitchFamily="49" charset="0"/>
            </a:endParaRPr>
          </a:p>
          <a:p>
            <a:r>
              <a:rPr lang="en-US" sz="1600" dirty="0">
                <a:solidFill>
                  <a:srgbClr val="000000"/>
                </a:solidFill>
                <a:latin typeface="Menlo" panose="020B0609030804020204" pitchFamily="49" charset="0"/>
              </a:rPr>
              <a:t>        </a:t>
            </a:r>
            <a:r>
              <a:rPr lang="en-US" sz="1600" b="1" dirty="0">
                <a:solidFill>
                  <a:srgbClr val="9B2393"/>
                </a:solidFill>
                <a:latin typeface="Menlo" panose="020B0609030804020204" pitchFamily="49" charset="0"/>
              </a:rPr>
              <a:t>if</a:t>
            </a:r>
            <a:r>
              <a:rPr lang="en-US" sz="1600" dirty="0">
                <a:solidFill>
                  <a:srgbClr val="000000"/>
                </a:solidFill>
                <a:latin typeface="Menlo" panose="020B0609030804020204" pitchFamily="49" charset="0"/>
              </a:rPr>
              <a:t> </a:t>
            </a:r>
            <a:r>
              <a:rPr lang="en-US" sz="1600" b="1" dirty="0">
                <a:solidFill>
                  <a:srgbClr val="9B2393"/>
                </a:solidFill>
                <a:latin typeface="Menlo" panose="020B0609030804020204" pitchFamily="49" charset="0"/>
              </a:rPr>
              <a:t>let</a:t>
            </a:r>
            <a:r>
              <a:rPr lang="en-US" sz="1600" dirty="0">
                <a:solidFill>
                  <a:srgbClr val="000000"/>
                </a:solidFill>
                <a:latin typeface="Menlo" panose="020B0609030804020204" pitchFamily="49" charset="0"/>
              </a:rPr>
              <a:t> </a:t>
            </a:r>
            <a:r>
              <a:rPr lang="en-US" sz="1600" dirty="0" err="1">
                <a:solidFill>
                  <a:srgbClr val="000000"/>
                </a:solidFill>
                <a:latin typeface="Menlo" panose="020B0609030804020204" pitchFamily="49" charset="0"/>
              </a:rPr>
              <a:t>rootVC</a:t>
            </a:r>
            <a:r>
              <a:rPr lang="en-US" sz="1600" dirty="0">
                <a:solidFill>
                  <a:srgbClr val="000000"/>
                </a:solidFill>
                <a:latin typeface="Menlo" panose="020B0609030804020204" pitchFamily="49" charset="0"/>
              </a:rPr>
              <a:t> = </a:t>
            </a:r>
            <a:r>
              <a:rPr lang="en-US" sz="1600" dirty="0">
                <a:solidFill>
                  <a:srgbClr val="326D74"/>
                </a:solidFill>
                <a:latin typeface="Menlo" panose="020B0609030804020204" pitchFamily="49" charset="0"/>
              </a:rPr>
              <a:t>window</a:t>
            </a:r>
            <a:r>
              <a:rPr lang="en-US" sz="1600" dirty="0">
                <a:solidFill>
                  <a:srgbClr val="000000"/>
                </a:solidFill>
                <a:latin typeface="Menlo" panose="020B0609030804020204" pitchFamily="49" charset="0"/>
              </a:rPr>
              <a:t>?.</a:t>
            </a:r>
            <a:r>
              <a:rPr lang="en-US" sz="1600" dirty="0" err="1">
                <a:solidFill>
                  <a:srgbClr val="5C2699"/>
                </a:solidFill>
                <a:latin typeface="Menlo" panose="020B0609030804020204" pitchFamily="49" charset="0"/>
              </a:rPr>
              <a:t>rootViewController</a:t>
            </a:r>
            <a:r>
              <a:rPr lang="en-US" sz="1600" dirty="0">
                <a:solidFill>
                  <a:srgbClr val="000000"/>
                </a:solidFill>
                <a:latin typeface="Menlo" panose="020B0609030804020204" pitchFamily="49" charset="0"/>
              </a:rPr>
              <a:t> </a:t>
            </a:r>
            <a:r>
              <a:rPr lang="en-US" sz="1600" b="1" dirty="0">
                <a:solidFill>
                  <a:srgbClr val="9B2393"/>
                </a:solidFill>
                <a:latin typeface="Menlo" panose="020B0609030804020204" pitchFamily="49" charset="0"/>
              </a:rPr>
              <a:t>as</a:t>
            </a:r>
            <a:r>
              <a:rPr lang="en-US" sz="1600" dirty="0">
                <a:solidFill>
                  <a:srgbClr val="000000"/>
                </a:solidFill>
                <a:latin typeface="Menlo" panose="020B0609030804020204" pitchFamily="49" charset="0"/>
              </a:rPr>
              <a:t>? </a:t>
            </a:r>
            <a:r>
              <a:rPr lang="en-US" sz="1600" dirty="0" err="1">
                <a:solidFill>
                  <a:srgbClr val="326D74"/>
                </a:solidFill>
                <a:latin typeface="Menlo" panose="020B0609030804020204" pitchFamily="49" charset="0"/>
              </a:rPr>
              <a:t>ViewController</a:t>
            </a:r>
            <a:r>
              <a:rPr lang="en-US" sz="1600" dirty="0">
                <a:solidFill>
                  <a:srgbClr val="000000"/>
                </a:solidFill>
                <a:latin typeface="Menlo" panose="020B0609030804020204" pitchFamily="49" charset="0"/>
              </a:rPr>
              <a:t> {</a:t>
            </a:r>
          </a:p>
          <a:p>
            <a:r>
              <a:rPr lang="en-US" sz="1600" dirty="0">
                <a:solidFill>
                  <a:srgbClr val="000000"/>
                </a:solidFill>
                <a:latin typeface="Menlo" panose="020B0609030804020204" pitchFamily="49" charset="0"/>
              </a:rPr>
              <a:t>            </a:t>
            </a:r>
            <a:r>
              <a:rPr lang="en-US" sz="1600" dirty="0" err="1">
                <a:solidFill>
                  <a:srgbClr val="000000"/>
                </a:solidFill>
                <a:latin typeface="Menlo" panose="020B0609030804020204" pitchFamily="49" charset="0"/>
              </a:rPr>
              <a:t>rootVC.</a:t>
            </a:r>
            <a:r>
              <a:rPr lang="en-US" sz="1600" dirty="0" err="1">
                <a:solidFill>
                  <a:srgbClr val="326D74"/>
                </a:solidFill>
                <a:latin typeface="Menlo" panose="020B0609030804020204" pitchFamily="49" charset="0"/>
              </a:rPr>
              <a:t>container</a:t>
            </a:r>
            <a:r>
              <a:rPr lang="en-US" sz="1600" dirty="0">
                <a:solidFill>
                  <a:srgbClr val="000000"/>
                </a:solidFill>
                <a:latin typeface="Menlo" panose="020B0609030804020204" pitchFamily="49" charset="0"/>
              </a:rPr>
              <a:t> = </a:t>
            </a:r>
            <a:r>
              <a:rPr lang="en-US" sz="1600" dirty="0" err="1">
                <a:solidFill>
                  <a:srgbClr val="326D74"/>
                </a:solidFill>
                <a:latin typeface="Menlo" panose="020B0609030804020204" pitchFamily="49" charset="0"/>
              </a:rPr>
              <a:t>persistentContainer</a:t>
            </a:r>
            <a:endParaRPr lang="en-US" sz="1600" dirty="0">
              <a:solidFill>
                <a:srgbClr val="326D74"/>
              </a:solidFill>
              <a:latin typeface="Menlo" panose="020B0609030804020204" pitchFamily="49" charset="0"/>
            </a:endParaRPr>
          </a:p>
          <a:p>
            <a:r>
              <a:rPr lang="en-US" sz="1600" dirty="0">
                <a:solidFill>
                  <a:srgbClr val="000000"/>
                </a:solidFill>
                <a:latin typeface="Menlo" panose="020B0609030804020204" pitchFamily="49" charset="0"/>
              </a:rPr>
              <a:t>        }</a:t>
            </a:r>
          </a:p>
          <a:p>
            <a:endParaRPr lang="en-US" sz="1600" dirty="0">
              <a:solidFill>
                <a:srgbClr val="000000"/>
              </a:solidFill>
              <a:latin typeface="Menlo" panose="020B0609030804020204" pitchFamily="49" charset="0"/>
            </a:endParaRPr>
          </a:p>
          <a:p>
            <a:r>
              <a:rPr lang="en-US" sz="1600" dirty="0">
                <a:solidFill>
                  <a:srgbClr val="000000"/>
                </a:solidFill>
                <a:latin typeface="Menlo" panose="020B0609030804020204" pitchFamily="49" charset="0"/>
              </a:rPr>
              <a:t>        </a:t>
            </a:r>
            <a:r>
              <a:rPr lang="en-US" sz="1600" b="1" dirty="0">
                <a:solidFill>
                  <a:srgbClr val="9B2393"/>
                </a:solidFill>
                <a:latin typeface="Menlo" panose="020B0609030804020204" pitchFamily="49" charset="0"/>
              </a:rPr>
              <a:t>return</a:t>
            </a:r>
            <a:r>
              <a:rPr lang="en-US" sz="1600" dirty="0">
                <a:solidFill>
                  <a:srgbClr val="000000"/>
                </a:solidFill>
                <a:latin typeface="Menlo" panose="020B0609030804020204" pitchFamily="49" charset="0"/>
              </a:rPr>
              <a:t> </a:t>
            </a:r>
            <a:r>
              <a:rPr lang="en-US" sz="1600" b="1" dirty="0">
                <a:solidFill>
                  <a:srgbClr val="9B2393"/>
                </a:solidFill>
                <a:latin typeface="Menlo" panose="020B0609030804020204" pitchFamily="49" charset="0"/>
              </a:rPr>
              <a:t>true</a:t>
            </a:r>
            <a:endParaRPr lang="en-US" sz="1600" dirty="0">
              <a:solidFill>
                <a:srgbClr val="9B2393"/>
              </a:solidFill>
              <a:latin typeface="Menlo" panose="020B0609030804020204" pitchFamily="49" charset="0"/>
            </a:endParaRPr>
          </a:p>
          <a:p>
            <a:r>
              <a:rPr lang="en-US" sz="1600" dirty="0">
                <a:solidFill>
                  <a:srgbClr val="000000"/>
                </a:solidFill>
                <a:latin typeface="Menlo" panose="020B0609030804020204" pitchFamily="49" charset="0"/>
              </a:rPr>
              <a:t>    }</a:t>
            </a:r>
          </a:p>
        </p:txBody>
      </p:sp>
    </p:spTree>
    <p:extLst>
      <p:ext uri="{BB962C8B-B14F-4D97-AF65-F5344CB8AC3E}">
        <p14:creationId xmlns:p14="http://schemas.microsoft.com/office/powerpoint/2010/main" val="24662463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1C071-3A2F-F849-BF94-EF7365EA2D44}"/>
              </a:ext>
            </a:extLst>
          </p:cNvPr>
          <p:cNvSpPr>
            <a:spLocks noGrp="1"/>
          </p:cNvSpPr>
          <p:nvPr>
            <p:ph type="title"/>
          </p:nvPr>
        </p:nvSpPr>
        <p:spPr/>
        <p:txBody>
          <a:bodyPr/>
          <a:lstStyle/>
          <a:p>
            <a:r>
              <a:rPr lang="en-US" dirty="0"/>
              <a:t>iOS – Core Data Stack</a:t>
            </a:r>
          </a:p>
        </p:txBody>
      </p:sp>
      <p:sp>
        <p:nvSpPr>
          <p:cNvPr id="3" name="Content Placeholder 2">
            <a:extLst>
              <a:ext uri="{FF2B5EF4-FFF2-40B4-BE49-F238E27FC236}">
                <a16:creationId xmlns:a16="http://schemas.microsoft.com/office/drawing/2014/main" id="{AE3F86B7-614B-5C41-82AC-181C714B5797}"/>
              </a:ext>
            </a:extLst>
          </p:cNvPr>
          <p:cNvSpPr>
            <a:spLocks noGrp="1"/>
          </p:cNvSpPr>
          <p:nvPr>
            <p:ph idx="1"/>
          </p:nvPr>
        </p:nvSpPr>
        <p:spPr/>
        <p:txBody>
          <a:bodyPr/>
          <a:lstStyle/>
          <a:p>
            <a:r>
              <a:rPr lang="en-US" dirty="0"/>
              <a:t>To pass container into more view controllers</a:t>
            </a:r>
          </a:p>
          <a:p>
            <a:pPr lvl="1"/>
            <a:r>
              <a:rPr lang="en-US" dirty="0"/>
              <a:t>Repeat the creation of a container variable in each view controller, and set its value in the previous view controller’s prepare for segue.</a:t>
            </a:r>
          </a:p>
        </p:txBody>
      </p:sp>
      <p:sp>
        <p:nvSpPr>
          <p:cNvPr id="4" name="Slide Number Placeholder 3">
            <a:extLst>
              <a:ext uri="{FF2B5EF4-FFF2-40B4-BE49-F238E27FC236}">
                <a16:creationId xmlns:a16="http://schemas.microsoft.com/office/drawing/2014/main" id="{F857C6F2-77F7-FD4D-8D5E-8DE1D1E54804}"/>
              </a:ext>
            </a:extLst>
          </p:cNvPr>
          <p:cNvSpPr>
            <a:spLocks noGrp="1"/>
          </p:cNvSpPr>
          <p:nvPr>
            <p:ph type="sldNum" sz="quarter" idx="12"/>
          </p:nvPr>
        </p:nvSpPr>
        <p:spPr/>
        <p:txBody>
          <a:bodyPr/>
          <a:lstStyle/>
          <a:p>
            <a:fld id="{D57F1E4F-1CFF-5643-939E-02111984F565}" type="slidenum">
              <a:rPr lang="en-US" smtClean="0"/>
              <a:t>16</a:t>
            </a:fld>
            <a:endParaRPr lang="en-US" dirty="0"/>
          </a:p>
        </p:txBody>
      </p:sp>
      <p:sp>
        <p:nvSpPr>
          <p:cNvPr id="5" name="TextBox 4">
            <a:extLst>
              <a:ext uri="{FF2B5EF4-FFF2-40B4-BE49-F238E27FC236}">
                <a16:creationId xmlns:a16="http://schemas.microsoft.com/office/drawing/2014/main" id="{F0621436-2926-D44A-9811-15A4892B4860}"/>
              </a:ext>
            </a:extLst>
          </p:cNvPr>
          <p:cNvSpPr txBox="1"/>
          <p:nvPr/>
        </p:nvSpPr>
        <p:spPr>
          <a:xfrm>
            <a:off x="2284719" y="3435093"/>
            <a:ext cx="9404723" cy="1569660"/>
          </a:xfrm>
          <a:prstGeom prst="rect">
            <a:avLst/>
          </a:prstGeom>
          <a:solidFill>
            <a:schemeClr val="tx1"/>
          </a:solidFill>
        </p:spPr>
        <p:txBody>
          <a:bodyPr wrap="square" rtlCol="0">
            <a:spAutoFit/>
          </a:bodyPr>
          <a:lstStyle/>
          <a:p>
            <a:r>
              <a:rPr lang="en-US" sz="1600" dirty="0">
                <a:solidFill>
                  <a:srgbClr val="000000"/>
                </a:solidFill>
                <a:latin typeface="Menlo" panose="020B0609030804020204" pitchFamily="49" charset="0"/>
              </a:rPr>
              <a:t>    </a:t>
            </a:r>
            <a:r>
              <a:rPr lang="en-US" sz="1600" b="1" dirty="0">
                <a:solidFill>
                  <a:srgbClr val="9B2393"/>
                </a:solidFill>
                <a:latin typeface="Menlo" panose="020B0609030804020204" pitchFamily="49" charset="0"/>
              </a:rPr>
              <a:t>override</a:t>
            </a:r>
            <a:r>
              <a:rPr lang="en-US" sz="1600" dirty="0">
                <a:solidFill>
                  <a:srgbClr val="000000"/>
                </a:solidFill>
                <a:latin typeface="Menlo" panose="020B0609030804020204" pitchFamily="49" charset="0"/>
              </a:rPr>
              <a:t> </a:t>
            </a:r>
            <a:r>
              <a:rPr lang="en-US" sz="1600" b="1" dirty="0" err="1">
                <a:solidFill>
                  <a:srgbClr val="9B2393"/>
                </a:solidFill>
                <a:latin typeface="Menlo" panose="020B0609030804020204" pitchFamily="49" charset="0"/>
              </a:rPr>
              <a:t>func</a:t>
            </a:r>
            <a:r>
              <a:rPr lang="en-US" sz="1600" dirty="0">
                <a:solidFill>
                  <a:srgbClr val="000000"/>
                </a:solidFill>
                <a:latin typeface="Menlo" panose="020B0609030804020204" pitchFamily="49" charset="0"/>
              </a:rPr>
              <a:t> prepare(for segue: </a:t>
            </a:r>
            <a:r>
              <a:rPr lang="en-US" sz="1600" dirty="0" err="1">
                <a:solidFill>
                  <a:srgbClr val="5C2699"/>
                </a:solidFill>
                <a:latin typeface="Menlo" panose="020B0609030804020204" pitchFamily="49" charset="0"/>
              </a:rPr>
              <a:t>UIStoryboardSegue</a:t>
            </a:r>
            <a:r>
              <a:rPr lang="en-US" sz="1600" dirty="0">
                <a:solidFill>
                  <a:srgbClr val="000000"/>
                </a:solidFill>
                <a:latin typeface="Menlo" panose="020B0609030804020204" pitchFamily="49" charset="0"/>
              </a:rPr>
              <a:t>, sender: </a:t>
            </a:r>
            <a:r>
              <a:rPr lang="en-US" sz="1600" b="1" dirty="0">
                <a:solidFill>
                  <a:srgbClr val="9B2393"/>
                </a:solidFill>
                <a:latin typeface="Menlo" panose="020B0609030804020204" pitchFamily="49" charset="0"/>
              </a:rPr>
              <a:t>Any</a:t>
            </a:r>
            <a:r>
              <a:rPr lang="en-US" sz="1600" dirty="0">
                <a:solidFill>
                  <a:srgbClr val="000000"/>
                </a:solidFill>
                <a:latin typeface="Menlo" panose="020B0609030804020204" pitchFamily="49" charset="0"/>
              </a:rPr>
              <a:t>?) {</a:t>
            </a:r>
          </a:p>
          <a:p>
            <a:r>
              <a:rPr lang="en-US" sz="1600" dirty="0">
                <a:solidFill>
                  <a:srgbClr val="000000"/>
                </a:solidFill>
                <a:latin typeface="Menlo" panose="020B0609030804020204" pitchFamily="49" charset="0"/>
              </a:rPr>
              <a:t>        </a:t>
            </a:r>
            <a:r>
              <a:rPr lang="en-US" sz="1600" b="1" dirty="0">
                <a:solidFill>
                  <a:srgbClr val="9B2393"/>
                </a:solidFill>
                <a:latin typeface="Menlo" panose="020B0609030804020204" pitchFamily="49" charset="0"/>
              </a:rPr>
              <a:t>if</a:t>
            </a:r>
            <a:r>
              <a:rPr lang="en-US" sz="1600" dirty="0">
                <a:solidFill>
                  <a:srgbClr val="000000"/>
                </a:solidFill>
                <a:latin typeface="Menlo" panose="020B0609030804020204" pitchFamily="49" charset="0"/>
              </a:rPr>
              <a:t> </a:t>
            </a:r>
            <a:r>
              <a:rPr lang="en-US" sz="1600" b="1" dirty="0">
                <a:solidFill>
                  <a:srgbClr val="9B2393"/>
                </a:solidFill>
                <a:latin typeface="Menlo" panose="020B0609030804020204" pitchFamily="49" charset="0"/>
              </a:rPr>
              <a:t>let</a:t>
            </a:r>
            <a:r>
              <a:rPr lang="en-US" sz="1600" dirty="0">
                <a:solidFill>
                  <a:srgbClr val="000000"/>
                </a:solidFill>
                <a:latin typeface="Menlo" panose="020B0609030804020204" pitchFamily="49" charset="0"/>
              </a:rPr>
              <a:t> </a:t>
            </a:r>
            <a:r>
              <a:rPr lang="en-US" sz="1600" dirty="0" err="1">
                <a:solidFill>
                  <a:srgbClr val="000000"/>
                </a:solidFill>
                <a:latin typeface="Menlo" panose="020B0609030804020204" pitchFamily="49" charset="0"/>
              </a:rPr>
              <a:t>nextVC</a:t>
            </a:r>
            <a:r>
              <a:rPr lang="en-US" sz="1600" dirty="0">
                <a:solidFill>
                  <a:srgbClr val="000000"/>
                </a:solidFill>
                <a:latin typeface="Menlo" panose="020B0609030804020204" pitchFamily="49" charset="0"/>
              </a:rPr>
              <a:t> = </a:t>
            </a:r>
            <a:r>
              <a:rPr lang="en-US" sz="1600" dirty="0" err="1">
                <a:solidFill>
                  <a:srgbClr val="000000"/>
                </a:solidFill>
                <a:latin typeface="Menlo" panose="020B0609030804020204" pitchFamily="49" charset="0"/>
              </a:rPr>
              <a:t>segue.destination</a:t>
            </a:r>
            <a:r>
              <a:rPr lang="en-US" sz="1600" dirty="0">
                <a:solidFill>
                  <a:srgbClr val="000000"/>
                </a:solidFill>
                <a:latin typeface="Menlo" panose="020B0609030804020204" pitchFamily="49" charset="0"/>
              </a:rPr>
              <a:t> </a:t>
            </a:r>
            <a:r>
              <a:rPr lang="en-US" sz="1600" b="1" dirty="0">
                <a:solidFill>
                  <a:srgbClr val="9B2393"/>
                </a:solidFill>
                <a:latin typeface="Menlo" panose="020B0609030804020204" pitchFamily="49" charset="0"/>
              </a:rPr>
              <a:t>as</a:t>
            </a:r>
            <a:r>
              <a:rPr lang="en-US" sz="1600" dirty="0">
                <a:solidFill>
                  <a:srgbClr val="000000"/>
                </a:solidFill>
                <a:latin typeface="Menlo" panose="020B0609030804020204" pitchFamily="49" charset="0"/>
              </a:rPr>
              <a:t>? </a:t>
            </a:r>
            <a:r>
              <a:rPr lang="en-US" sz="1600" dirty="0" err="1">
                <a:solidFill>
                  <a:srgbClr val="5C2699"/>
                </a:solidFill>
                <a:latin typeface="Menlo" panose="020B0609030804020204" pitchFamily="49" charset="0"/>
              </a:rPr>
              <a:t>NextViewController</a:t>
            </a:r>
            <a:r>
              <a:rPr lang="en-US" sz="1600" dirty="0">
                <a:solidFill>
                  <a:srgbClr val="000000"/>
                </a:solidFill>
                <a:latin typeface="Menlo" panose="020B0609030804020204" pitchFamily="49" charset="0"/>
              </a:rPr>
              <a:t> {</a:t>
            </a:r>
          </a:p>
          <a:p>
            <a:r>
              <a:rPr lang="en-US" sz="1600" dirty="0">
                <a:solidFill>
                  <a:srgbClr val="000000"/>
                </a:solidFill>
                <a:latin typeface="Menlo" panose="020B0609030804020204" pitchFamily="49" charset="0"/>
              </a:rPr>
              <a:t>            </a:t>
            </a:r>
            <a:r>
              <a:rPr lang="en-US" sz="1600" dirty="0" err="1">
                <a:solidFill>
                  <a:srgbClr val="000000"/>
                </a:solidFill>
                <a:latin typeface="Menlo" panose="020B0609030804020204" pitchFamily="49" charset="0"/>
              </a:rPr>
              <a:t>nextVC.container</a:t>
            </a:r>
            <a:r>
              <a:rPr lang="en-US" sz="1600" dirty="0">
                <a:solidFill>
                  <a:srgbClr val="000000"/>
                </a:solidFill>
                <a:latin typeface="Menlo" panose="020B0609030804020204" pitchFamily="49" charset="0"/>
              </a:rPr>
              <a:t> = container</a:t>
            </a:r>
          </a:p>
          <a:p>
            <a:r>
              <a:rPr lang="en-US" sz="1600" dirty="0">
                <a:solidFill>
                  <a:srgbClr val="000000"/>
                </a:solidFill>
                <a:latin typeface="Menlo" panose="020B0609030804020204" pitchFamily="49" charset="0"/>
              </a:rPr>
              <a:t>        }</a:t>
            </a:r>
          </a:p>
          <a:p>
            <a:r>
              <a:rPr lang="en-US" sz="1600" dirty="0">
                <a:solidFill>
                  <a:srgbClr val="000000"/>
                </a:solidFill>
                <a:latin typeface="Menlo" panose="020B0609030804020204" pitchFamily="49" charset="0"/>
              </a:rPr>
              <a:t>    }</a:t>
            </a:r>
          </a:p>
          <a:p>
            <a:endParaRPr lang="en-US" sz="1600" dirty="0"/>
          </a:p>
        </p:txBody>
      </p:sp>
    </p:spTree>
    <p:extLst>
      <p:ext uri="{BB962C8B-B14F-4D97-AF65-F5344CB8AC3E}">
        <p14:creationId xmlns:p14="http://schemas.microsoft.com/office/powerpoint/2010/main" val="7407129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1C071-3A2F-F849-BF94-EF7365EA2D44}"/>
              </a:ext>
            </a:extLst>
          </p:cNvPr>
          <p:cNvSpPr>
            <a:spLocks noGrp="1"/>
          </p:cNvSpPr>
          <p:nvPr>
            <p:ph type="title"/>
          </p:nvPr>
        </p:nvSpPr>
        <p:spPr/>
        <p:txBody>
          <a:bodyPr/>
          <a:lstStyle/>
          <a:p>
            <a:r>
              <a:rPr lang="en-US" dirty="0"/>
              <a:t>iOS – Core Data Modelling</a:t>
            </a:r>
          </a:p>
        </p:txBody>
      </p:sp>
      <p:sp>
        <p:nvSpPr>
          <p:cNvPr id="3" name="Content Placeholder 2">
            <a:extLst>
              <a:ext uri="{FF2B5EF4-FFF2-40B4-BE49-F238E27FC236}">
                <a16:creationId xmlns:a16="http://schemas.microsoft.com/office/drawing/2014/main" id="{AE3F86B7-614B-5C41-82AC-181C714B5797}"/>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F857C6F2-77F7-FD4D-8D5E-8DE1D1E54804}"/>
              </a:ext>
            </a:extLst>
          </p:cNvPr>
          <p:cNvSpPr>
            <a:spLocks noGrp="1"/>
          </p:cNvSpPr>
          <p:nvPr>
            <p:ph type="sldNum" sz="quarter" idx="12"/>
          </p:nvPr>
        </p:nvSpPr>
        <p:spPr/>
        <p:txBody>
          <a:bodyPr/>
          <a:lstStyle/>
          <a:p>
            <a:fld id="{D57F1E4F-1CFF-5643-939E-02111984F565}" type="slidenum">
              <a:rPr lang="en-US" smtClean="0"/>
              <a:t>17</a:t>
            </a:fld>
            <a:endParaRPr lang="en-US" dirty="0"/>
          </a:p>
        </p:txBody>
      </p:sp>
      <p:pic>
        <p:nvPicPr>
          <p:cNvPr id="5" name="Picture 4">
            <a:extLst>
              <a:ext uri="{FF2B5EF4-FFF2-40B4-BE49-F238E27FC236}">
                <a16:creationId xmlns:a16="http://schemas.microsoft.com/office/drawing/2014/main" id="{1B91CD65-62AC-694C-B9DB-1B2BE422B280}"/>
              </a:ext>
            </a:extLst>
          </p:cNvPr>
          <p:cNvPicPr>
            <a:picLocks noChangeAspect="1"/>
          </p:cNvPicPr>
          <p:nvPr/>
        </p:nvPicPr>
        <p:blipFill>
          <a:blip r:embed="rId2"/>
          <a:stretch>
            <a:fillRect/>
          </a:stretch>
        </p:blipFill>
        <p:spPr>
          <a:xfrm>
            <a:off x="1625077" y="1154969"/>
            <a:ext cx="10566923" cy="5703031"/>
          </a:xfrm>
          <a:prstGeom prst="rect">
            <a:avLst/>
          </a:prstGeom>
        </p:spPr>
      </p:pic>
    </p:spTree>
    <p:extLst>
      <p:ext uri="{BB962C8B-B14F-4D97-AF65-F5344CB8AC3E}">
        <p14:creationId xmlns:p14="http://schemas.microsoft.com/office/powerpoint/2010/main" val="29453070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1C071-3A2F-F849-BF94-EF7365EA2D44}"/>
              </a:ext>
            </a:extLst>
          </p:cNvPr>
          <p:cNvSpPr>
            <a:spLocks noGrp="1"/>
          </p:cNvSpPr>
          <p:nvPr>
            <p:ph type="title"/>
          </p:nvPr>
        </p:nvSpPr>
        <p:spPr/>
        <p:txBody>
          <a:bodyPr/>
          <a:lstStyle/>
          <a:p>
            <a:r>
              <a:rPr lang="en-US" dirty="0"/>
              <a:t>iOS – Core Data Modelling</a:t>
            </a:r>
          </a:p>
        </p:txBody>
      </p:sp>
      <p:sp>
        <p:nvSpPr>
          <p:cNvPr id="3" name="Content Placeholder 2">
            <a:extLst>
              <a:ext uri="{FF2B5EF4-FFF2-40B4-BE49-F238E27FC236}">
                <a16:creationId xmlns:a16="http://schemas.microsoft.com/office/drawing/2014/main" id="{AE3F86B7-614B-5C41-82AC-181C714B5797}"/>
              </a:ext>
            </a:extLst>
          </p:cNvPr>
          <p:cNvSpPr>
            <a:spLocks noGrp="1"/>
          </p:cNvSpPr>
          <p:nvPr>
            <p:ph idx="1"/>
          </p:nvPr>
        </p:nvSpPr>
        <p:spPr>
          <a:xfrm>
            <a:off x="1103312" y="2052918"/>
            <a:ext cx="10322846" cy="4195481"/>
          </a:xfrm>
        </p:spPr>
        <p:txBody>
          <a:bodyPr/>
          <a:lstStyle/>
          <a:p>
            <a:r>
              <a:rPr lang="en-US" dirty="0"/>
              <a:t>Entities</a:t>
            </a:r>
          </a:p>
          <a:p>
            <a:pPr lvl="1"/>
            <a:r>
              <a:rPr lang="en-US" dirty="0"/>
              <a:t>Model your app’s objects.</a:t>
            </a:r>
          </a:p>
          <a:p>
            <a:r>
              <a:rPr lang="en-US" dirty="0"/>
              <a:t>Attributes</a:t>
            </a:r>
          </a:p>
          <a:p>
            <a:pPr lvl="1"/>
            <a:r>
              <a:rPr lang="en-US" dirty="0"/>
              <a:t>Describe the properties that compose an entity.</a:t>
            </a:r>
          </a:p>
          <a:p>
            <a:r>
              <a:rPr lang="en-US" dirty="0"/>
              <a:t>Relationships</a:t>
            </a:r>
          </a:p>
          <a:p>
            <a:pPr lvl="1"/>
            <a:r>
              <a:rPr lang="en-US" dirty="0"/>
              <a:t>Specify how entities relate and how change propagates between them.</a:t>
            </a:r>
          </a:p>
          <a:p>
            <a:r>
              <a:rPr lang="en-US" dirty="0"/>
              <a:t>Generating Code</a:t>
            </a:r>
          </a:p>
          <a:p>
            <a:pPr lvl="1"/>
            <a:r>
              <a:rPr lang="en-US" dirty="0"/>
              <a:t>Automatically or manually generate managed object subclasses from entities.</a:t>
            </a:r>
          </a:p>
        </p:txBody>
      </p:sp>
      <p:sp>
        <p:nvSpPr>
          <p:cNvPr id="4" name="Slide Number Placeholder 3">
            <a:extLst>
              <a:ext uri="{FF2B5EF4-FFF2-40B4-BE49-F238E27FC236}">
                <a16:creationId xmlns:a16="http://schemas.microsoft.com/office/drawing/2014/main" id="{F857C6F2-77F7-FD4D-8D5E-8DE1D1E54804}"/>
              </a:ext>
            </a:extLst>
          </p:cNvPr>
          <p:cNvSpPr>
            <a:spLocks noGrp="1"/>
          </p:cNvSpPr>
          <p:nvPr>
            <p:ph type="sldNum" sz="quarter" idx="12"/>
          </p:nvPr>
        </p:nvSpPr>
        <p:spPr/>
        <p:txBody>
          <a:bodyPr/>
          <a:lstStyle/>
          <a:p>
            <a:fld id="{D57F1E4F-1CFF-5643-939E-02111984F565}" type="slidenum">
              <a:rPr lang="en-US" smtClean="0"/>
              <a:t>18</a:t>
            </a:fld>
            <a:endParaRPr lang="en-US" dirty="0"/>
          </a:p>
        </p:txBody>
      </p:sp>
    </p:spTree>
    <p:extLst>
      <p:ext uri="{BB962C8B-B14F-4D97-AF65-F5344CB8AC3E}">
        <p14:creationId xmlns:p14="http://schemas.microsoft.com/office/powerpoint/2010/main" val="25415460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1C071-3A2F-F849-BF94-EF7365EA2D44}"/>
              </a:ext>
            </a:extLst>
          </p:cNvPr>
          <p:cNvSpPr>
            <a:spLocks noGrp="1"/>
          </p:cNvSpPr>
          <p:nvPr>
            <p:ph type="title"/>
          </p:nvPr>
        </p:nvSpPr>
        <p:spPr/>
        <p:txBody>
          <a:bodyPr/>
          <a:lstStyle/>
          <a:p>
            <a:r>
              <a:rPr lang="en-US" dirty="0"/>
              <a:t>iOS – Core Data Modelling</a:t>
            </a:r>
          </a:p>
        </p:txBody>
      </p:sp>
      <p:sp>
        <p:nvSpPr>
          <p:cNvPr id="3" name="Content Placeholder 2">
            <a:extLst>
              <a:ext uri="{FF2B5EF4-FFF2-40B4-BE49-F238E27FC236}">
                <a16:creationId xmlns:a16="http://schemas.microsoft.com/office/drawing/2014/main" id="{AE3F86B7-614B-5C41-82AC-181C714B5797}"/>
              </a:ext>
            </a:extLst>
          </p:cNvPr>
          <p:cNvSpPr>
            <a:spLocks noGrp="1"/>
          </p:cNvSpPr>
          <p:nvPr>
            <p:ph idx="1"/>
          </p:nvPr>
        </p:nvSpPr>
        <p:spPr>
          <a:xfrm>
            <a:off x="1103313" y="2052918"/>
            <a:ext cx="8432574" cy="4195481"/>
          </a:xfrm>
        </p:spPr>
        <p:txBody>
          <a:bodyPr/>
          <a:lstStyle/>
          <a:p>
            <a:r>
              <a:rPr lang="en-US" dirty="0"/>
              <a:t>An entity describes an object, including its name, attributes, and relationships. Create an entity for each of your app’s objects.</a:t>
            </a:r>
          </a:p>
          <a:p>
            <a:pPr lvl="1"/>
            <a:r>
              <a:rPr lang="en-US" dirty="0"/>
              <a:t>Person, Contact, </a:t>
            </a:r>
            <a:r>
              <a:rPr lang="en-US" dirty="0" err="1"/>
              <a:t>ContactType</a:t>
            </a:r>
            <a:endParaRPr lang="en-US" dirty="0"/>
          </a:p>
          <a:p>
            <a:endParaRPr lang="en-US" dirty="0"/>
          </a:p>
          <a:p>
            <a:r>
              <a:rPr lang="en-US" dirty="0"/>
              <a:t>Click Add Entity at the bottom of the editor area. A new entity with placeholder name Entity appears in the Entities list.</a:t>
            </a:r>
          </a:p>
          <a:p>
            <a:r>
              <a:rPr lang="en-US" dirty="0"/>
              <a:t>In the Entities list, double-click the newly added entity, and name it in place. This updates both the entity name and class name visible in the Data Model inspector.</a:t>
            </a:r>
          </a:p>
          <a:p>
            <a:endParaRPr lang="en-US" dirty="0"/>
          </a:p>
          <a:p>
            <a:endParaRPr lang="en-US" dirty="0"/>
          </a:p>
        </p:txBody>
      </p:sp>
      <p:sp>
        <p:nvSpPr>
          <p:cNvPr id="4" name="Slide Number Placeholder 3">
            <a:extLst>
              <a:ext uri="{FF2B5EF4-FFF2-40B4-BE49-F238E27FC236}">
                <a16:creationId xmlns:a16="http://schemas.microsoft.com/office/drawing/2014/main" id="{F857C6F2-77F7-FD4D-8D5E-8DE1D1E54804}"/>
              </a:ext>
            </a:extLst>
          </p:cNvPr>
          <p:cNvSpPr>
            <a:spLocks noGrp="1"/>
          </p:cNvSpPr>
          <p:nvPr>
            <p:ph type="sldNum" sz="quarter" idx="12"/>
          </p:nvPr>
        </p:nvSpPr>
        <p:spPr/>
        <p:txBody>
          <a:bodyPr/>
          <a:lstStyle/>
          <a:p>
            <a:fld id="{D57F1E4F-1CFF-5643-939E-02111984F565}" type="slidenum">
              <a:rPr lang="en-US" smtClean="0"/>
              <a:t>19</a:t>
            </a:fld>
            <a:endParaRPr lang="en-US" dirty="0"/>
          </a:p>
        </p:txBody>
      </p:sp>
      <p:pic>
        <p:nvPicPr>
          <p:cNvPr id="5" name="Picture 4">
            <a:extLst>
              <a:ext uri="{FF2B5EF4-FFF2-40B4-BE49-F238E27FC236}">
                <a16:creationId xmlns:a16="http://schemas.microsoft.com/office/drawing/2014/main" id="{F0F5BAB7-07EF-4647-8F94-0E120AA9446E}"/>
              </a:ext>
            </a:extLst>
          </p:cNvPr>
          <p:cNvPicPr>
            <a:picLocks noChangeAspect="1"/>
          </p:cNvPicPr>
          <p:nvPr/>
        </p:nvPicPr>
        <p:blipFill>
          <a:blip r:embed="rId2"/>
          <a:stretch>
            <a:fillRect/>
          </a:stretch>
        </p:blipFill>
        <p:spPr>
          <a:xfrm>
            <a:off x="10263189" y="1595718"/>
            <a:ext cx="1282700" cy="914400"/>
          </a:xfrm>
          <a:prstGeom prst="rect">
            <a:avLst/>
          </a:prstGeom>
        </p:spPr>
      </p:pic>
      <p:pic>
        <p:nvPicPr>
          <p:cNvPr id="6" name="Picture 5">
            <a:extLst>
              <a:ext uri="{FF2B5EF4-FFF2-40B4-BE49-F238E27FC236}">
                <a16:creationId xmlns:a16="http://schemas.microsoft.com/office/drawing/2014/main" id="{84064F2A-86C7-0A4F-AB57-4CACF3B97F16}"/>
              </a:ext>
            </a:extLst>
          </p:cNvPr>
          <p:cNvPicPr>
            <a:picLocks noChangeAspect="1"/>
          </p:cNvPicPr>
          <p:nvPr/>
        </p:nvPicPr>
        <p:blipFill>
          <a:blip r:embed="rId3"/>
          <a:stretch>
            <a:fillRect/>
          </a:stretch>
        </p:blipFill>
        <p:spPr>
          <a:xfrm>
            <a:off x="9769825" y="2709788"/>
            <a:ext cx="2295496" cy="2398433"/>
          </a:xfrm>
          <a:prstGeom prst="rect">
            <a:avLst/>
          </a:prstGeom>
        </p:spPr>
      </p:pic>
    </p:spTree>
    <p:extLst>
      <p:ext uri="{BB962C8B-B14F-4D97-AF65-F5344CB8AC3E}">
        <p14:creationId xmlns:p14="http://schemas.microsoft.com/office/powerpoint/2010/main" val="14487278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FD19F-21DB-9B4A-A05C-7F07184609D2}"/>
              </a:ext>
            </a:extLst>
          </p:cNvPr>
          <p:cNvSpPr>
            <a:spLocks noGrp="1"/>
          </p:cNvSpPr>
          <p:nvPr>
            <p:ph type="title"/>
          </p:nvPr>
        </p:nvSpPr>
        <p:spPr/>
        <p:txBody>
          <a:bodyPr/>
          <a:lstStyle/>
          <a:p>
            <a:r>
              <a:rPr lang="en-US" dirty="0"/>
              <a:t>iOS – Swift syntax</a:t>
            </a:r>
          </a:p>
        </p:txBody>
      </p:sp>
      <p:sp>
        <p:nvSpPr>
          <p:cNvPr id="3" name="Content Placeholder 2">
            <a:extLst>
              <a:ext uri="{FF2B5EF4-FFF2-40B4-BE49-F238E27FC236}">
                <a16:creationId xmlns:a16="http://schemas.microsoft.com/office/drawing/2014/main" id="{96C3EFFE-4E61-0949-B763-72E05D02B35A}"/>
              </a:ext>
            </a:extLst>
          </p:cNvPr>
          <p:cNvSpPr>
            <a:spLocks noGrp="1"/>
          </p:cNvSpPr>
          <p:nvPr>
            <p:ph idx="1"/>
          </p:nvPr>
        </p:nvSpPr>
        <p:spPr/>
        <p:txBody>
          <a:bodyPr/>
          <a:lstStyle/>
          <a:p>
            <a:r>
              <a:rPr lang="en-US" b="1" dirty="0"/>
              <a:t>guard</a:t>
            </a:r>
          </a:p>
          <a:p>
            <a:endParaRPr lang="en-US" dirty="0"/>
          </a:p>
          <a:p>
            <a:endParaRPr lang="en-US" dirty="0"/>
          </a:p>
          <a:p>
            <a:endParaRPr lang="en-US" dirty="0"/>
          </a:p>
          <a:p>
            <a:r>
              <a:rPr lang="en-US" dirty="0"/>
              <a:t>The unwrapping is a little unintuitive with guard - if let unwraps values for use </a:t>
            </a:r>
            <a:r>
              <a:rPr lang="en-US" i="1" dirty="0"/>
              <a:t>inside</a:t>
            </a:r>
            <a:r>
              <a:rPr lang="en-US" dirty="0"/>
              <a:t> a block. Here the guard statement has an associated block but it’s actually an else block - i.e. the thing you do if the unwrapping fails - the values are unwrapped straight into the same context as the statement itself.</a:t>
            </a:r>
          </a:p>
          <a:p>
            <a:endParaRPr lang="en-US" dirty="0"/>
          </a:p>
        </p:txBody>
      </p:sp>
      <p:sp>
        <p:nvSpPr>
          <p:cNvPr id="4" name="Slide Number Placeholder 3">
            <a:extLst>
              <a:ext uri="{FF2B5EF4-FFF2-40B4-BE49-F238E27FC236}">
                <a16:creationId xmlns:a16="http://schemas.microsoft.com/office/drawing/2014/main" id="{B4F4C34C-2E2A-9048-AE59-87CCF7693156}"/>
              </a:ext>
            </a:extLst>
          </p:cNvPr>
          <p:cNvSpPr>
            <a:spLocks noGrp="1"/>
          </p:cNvSpPr>
          <p:nvPr>
            <p:ph type="sldNum" sz="quarter" idx="12"/>
          </p:nvPr>
        </p:nvSpPr>
        <p:spPr/>
        <p:txBody>
          <a:bodyPr/>
          <a:lstStyle/>
          <a:p>
            <a:fld id="{D57F1E4F-1CFF-5643-939E-02111984F565}" type="slidenum">
              <a:rPr lang="en-US" smtClean="0"/>
              <a:t>2</a:t>
            </a:fld>
            <a:endParaRPr lang="en-US" dirty="0"/>
          </a:p>
        </p:txBody>
      </p:sp>
      <p:sp>
        <p:nvSpPr>
          <p:cNvPr id="5" name="TextBox 4">
            <a:extLst>
              <a:ext uri="{FF2B5EF4-FFF2-40B4-BE49-F238E27FC236}">
                <a16:creationId xmlns:a16="http://schemas.microsoft.com/office/drawing/2014/main" id="{752BBFAC-01A2-9845-A080-493CFD37522F}"/>
              </a:ext>
            </a:extLst>
          </p:cNvPr>
          <p:cNvSpPr txBox="1"/>
          <p:nvPr/>
        </p:nvSpPr>
        <p:spPr>
          <a:xfrm>
            <a:off x="4390272" y="1391198"/>
            <a:ext cx="7453744" cy="1323439"/>
          </a:xfrm>
          <a:prstGeom prst="rect">
            <a:avLst/>
          </a:prstGeom>
          <a:solidFill>
            <a:schemeClr val="tx1"/>
          </a:solidFill>
        </p:spPr>
        <p:txBody>
          <a:bodyPr wrap="square" rtlCol="0">
            <a:spAutoFit/>
          </a:bodyPr>
          <a:lstStyle/>
          <a:p>
            <a:r>
              <a:rPr lang="en-US" sz="1600" b="1" dirty="0">
                <a:solidFill>
                  <a:srgbClr val="9B2393"/>
                </a:solidFill>
                <a:latin typeface="Menlo" panose="020B0609030804020204" pitchFamily="49" charset="0"/>
              </a:rPr>
              <a:t>guard</a:t>
            </a:r>
            <a:r>
              <a:rPr lang="en-US" sz="1600" dirty="0">
                <a:solidFill>
                  <a:srgbClr val="000000"/>
                </a:solidFill>
                <a:latin typeface="Menlo" panose="020B0609030804020204" pitchFamily="49" charset="0"/>
              </a:rPr>
              <a:t> </a:t>
            </a:r>
            <a:r>
              <a:rPr lang="en-US" sz="1600" dirty="0">
                <a:solidFill>
                  <a:srgbClr val="326D74"/>
                </a:solidFill>
                <a:latin typeface="Menlo" panose="020B0609030804020204" pitchFamily="49" charset="0"/>
              </a:rPr>
              <a:t>container</a:t>
            </a:r>
            <a:r>
              <a:rPr lang="en-US" sz="1600" dirty="0">
                <a:solidFill>
                  <a:srgbClr val="000000"/>
                </a:solidFill>
                <a:latin typeface="Menlo" panose="020B0609030804020204" pitchFamily="49" charset="0"/>
              </a:rPr>
              <a:t> != </a:t>
            </a:r>
            <a:r>
              <a:rPr lang="en-US" sz="1600" b="1" dirty="0">
                <a:solidFill>
                  <a:srgbClr val="9B2393"/>
                </a:solidFill>
                <a:latin typeface="Menlo" panose="020B0609030804020204" pitchFamily="49" charset="0"/>
              </a:rPr>
              <a:t>nil</a:t>
            </a:r>
            <a:r>
              <a:rPr lang="en-US" sz="1600" dirty="0">
                <a:solidFill>
                  <a:srgbClr val="000000"/>
                </a:solidFill>
                <a:latin typeface="Menlo" panose="020B0609030804020204" pitchFamily="49" charset="0"/>
              </a:rPr>
              <a:t> </a:t>
            </a:r>
            <a:r>
              <a:rPr lang="en-US" sz="1600" b="1" dirty="0">
                <a:solidFill>
                  <a:srgbClr val="9B2393"/>
                </a:solidFill>
                <a:latin typeface="Menlo" panose="020B0609030804020204" pitchFamily="49" charset="0"/>
              </a:rPr>
              <a:t>else</a:t>
            </a:r>
            <a:r>
              <a:rPr lang="en-US" sz="1600" dirty="0">
                <a:solidFill>
                  <a:srgbClr val="000000"/>
                </a:solidFill>
                <a:latin typeface="Menlo" panose="020B0609030804020204" pitchFamily="49" charset="0"/>
              </a:rPr>
              <a:t> {</a:t>
            </a:r>
          </a:p>
          <a:p>
            <a:r>
              <a:rPr lang="en-US" sz="1600" dirty="0">
                <a:solidFill>
                  <a:srgbClr val="000000"/>
                </a:solidFill>
                <a:latin typeface="Menlo" panose="020B0609030804020204" pitchFamily="49" charset="0"/>
              </a:rPr>
              <a:t>    </a:t>
            </a:r>
            <a:r>
              <a:rPr lang="en-US" sz="1600" dirty="0" err="1">
                <a:solidFill>
                  <a:srgbClr val="3900A0"/>
                </a:solidFill>
                <a:latin typeface="Menlo" panose="020B0609030804020204" pitchFamily="49" charset="0"/>
              </a:rPr>
              <a:t>fatalError</a:t>
            </a:r>
            <a:r>
              <a:rPr lang="en-US" sz="1600" dirty="0">
                <a:solidFill>
                  <a:srgbClr val="000000"/>
                </a:solidFill>
                <a:latin typeface="Menlo" panose="020B0609030804020204" pitchFamily="49" charset="0"/>
              </a:rPr>
              <a:t>(</a:t>
            </a:r>
            <a:r>
              <a:rPr lang="en-US" sz="1600" dirty="0">
                <a:solidFill>
                  <a:srgbClr val="C41A16"/>
                </a:solidFill>
                <a:latin typeface="Menlo" panose="020B0609030804020204" pitchFamily="49" charset="0"/>
              </a:rPr>
              <a:t>"This view needs a persistent container."</a:t>
            </a:r>
            <a:r>
              <a:rPr lang="en-US" sz="1600" dirty="0">
                <a:solidFill>
                  <a:srgbClr val="000000"/>
                </a:solidFill>
                <a:latin typeface="Menlo" panose="020B0609030804020204" pitchFamily="49" charset="0"/>
              </a:rPr>
              <a:t>)</a:t>
            </a:r>
            <a:endParaRPr lang="en-US" sz="1600" dirty="0">
              <a:solidFill>
                <a:srgbClr val="C41A16"/>
              </a:solidFill>
              <a:latin typeface="Menlo" panose="020B0609030804020204" pitchFamily="49" charset="0"/>
            </a:endParaRPr>
          </a:p>
          <a:p>
            <a:r>
              <a:rPr lang="en-US" sz="1600" dirty="0">
                <a:solidFill>
                  <a:srgbClr val="000000"/>
                </a:solidFill>
                <a:latin typeface="Menlo" panose="020B0609030804020204" pitchFamily="49" charset="0"/>
              </a:rPr>
              <a:t>}</a:t>
            </a:r>
          </a:p>
          <a:p>
            <a:r>
              <a:rPr lang="en-US" sz="1600" dirty="0">
                <a:solidFill>
                  <a:srgbClr val="000000"/>
                </a:solidFill>
                <a:latin typeface="Menlo" panose="020B0609030804020204" pitchFamily="49" charset="0"/>
              </a:rPr>
              <a:t>// container is accessible here!</a:t>
            </a:r>
          </a:p>
          <a:p>
            <a:endParaRPr lang="en-US" sz="1600" dirty="0"/>
          </a:p>
        </p:txBody>
      </p:sp>
    </p:spTree>
    <p:extLst>
      <p:ext uri="{BB962C8B-B14F-4D97-AF65-F5344CB8AC3E}">
        <p14:creationId xmlns:p14="http://schemas.microsoft.com/office/powerpoint/2010/main" val="656789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1C071-3A2F-F849-BF94-EF7365EA2D44}"/>
              </a:ext>
            </a:extLst>
          </p:cNvPr>
          <p:cNvSpPr>
            <a:spLocks noGrp="1"/>
          </p:cNvSpPr>
          <p:nvPr>
            <p:ph type="title"/>
          </p:nvPr>
        </p:nvSpPr>
        <p:spPr/>
        <p:txBody>
          <a:bodyPr/>
          <a:lstStyle/>
          <a:p>
            <a:r>
              <a:rPr lang="en-US" dirty="0"/>
              <a:t>iOS – Core Data Modelling</a:t>
            </a:r>
          </a:p>
        </p:txBody>
      </p:sp>
      <p:sp>
        <p:nvSpPr>
          <p:cNvPr id="3" name="Content Placeholder 2">
            <a:extLst>
              <a:ext uri="{FF2B5EF4-FFF2-40B4-BE49-F238E27FC236}">
                <a16:creationId xmlns:a16="http://schemas.microsoft.com/office/drawing/2014/main" id="{AE3F86B7-614B-5C41-82AC-181C714B5797}"/>
              </a:ext>
            </a:extLst>
          </p:cNvPr>
          <p:cNvSpPr>
            <a:spLocks noGrp="1"/>
          </p:cNvSpPr>
          <p:nvPr>
            <p:ph idx="1"/>
          </p:nvPr>
        </p:nvSpPr>
        <p:spPr>
          <a:xfrm>
            <a:off x="69156" y="1229446"/>
            <a:ext cx="11971725" cy="5501768"/>
          </a:xfrm>
        </p:spPr>
        <p:txBody>
          <a:bodyPr>
            <a:normAutofit/>
          </a:bodyPr>
          <a:lstStyle/>
          <a:p>
            <a:r>
              <a:rPr lang="en-US" dirty="0"/>
              <a:t>Entity Properties – advanced usage, defaults are mostly ok</a:t>
            </a:r>
          </a:p>
          <a:p>
            <a:r>
              <a:rPr lang="en-US" dirty="0"/>
              <a:t>Entity Name</a:t>
            </a:r>
            <a:br>
              <a:rPr lang="en-US" dirty="0"/>
            </a:br>
            <a:r>
              <a:rPr lang="en-US" dirty="0"/>
              <a:t>The name of the entity in the managed object model. This field reflects the name shown in the Entities list.</a:t>
            </a:r>
          </a:p>
          <a:p>
            <a:r>
              <a:rPr lang="en-US" dirty="0"/>
              <a:t>Class Name</a:t>
            </a:r>
            <a:br>
              <a:rPr lang="en-US" dirty="0"/>
            </a:br>
            <a:r>
              <a:rPr lang="en-US" dirty="0"/>
              <a:t>The name of the class you'll use when creating managed object instances from this entity. By default, the class name mirrors the entity name; however, if you change the class name, the changes are not reflected in the entity name.</a:t>
            </a:r>
          </a:p>
          <a:p>
            <a:r>
              <a:rPr lang="en-US" dirty="0"/>
              <a:t>Parent Entity</a:t>
            </a:r>
            <a:br>
              <a:rPr lang="en-US" dirty="0"/>
            </a:br>
            <a:r>
              <a:rPr lang="en-US" dirty="0"/>
              <a:t>If you have a number of similar entities, you can define the common properties in a parent entity, and have child entities inherit those properties. By default, this field is blank.</a:t>
            </a:r>
          </a:p>
          <a:p>
            <a:r>
              <a:rPr lang="en-US" dirty="0"/>
              <a:t>Constraints</a:t>
            </a:r>
            <a:br>
              <a:rPr lang="en-US" dirty="0"/>
            </a:br>
            <a:r>
              <a:rPr lang="en-US" dirty="0"/>
              <a:t>After adding attributes, optionally enter the name of an attribute (or comma-separated list of attributes) to serve as unique constraints on the entity. </a:t>
            </a:r>
            <a:br>
              <a:rPr lang="en-US" dirty="0"/>
            </a:br>
            <a:r>
              <a:rPr lang="en-US" dirty="0"/>
              <a:t>Unique constraints prevent duplicate records in the store. </a:t>
            </a:r>
          </a:p>
        </p:txBody>
      </p:sp>
      <p:sp>
        <p:nvSpPr>
          <p:cNvPr id="4" name="Slide Number Placeholder 3">
            <a:extLst>
              <a:ext uri="{FF2B5EF4-FFF2-40B4-BE49-F238E27FC236}">
                <a16:creationId xmlns:a16="http://schemas.microsoft.com/office/drawing/2014/main" id="{F857C6F2-77F7-FD4D-8D5E-8DE1D1E54804}"/>
              </a:ext>
            </a:extLst>
          </p:cNvPr>
          <p:cNvSpPr>
            <a:spLocks noGrp="1"/>
          </p:cNvSpPr>
          <p:nvPr>
            <p:ph type="sldNum" sz="quarter" idx="12"/>
          </p:nvPr>
        </p:nvSpPr>
        <p:spPr/>
        <p:txBody>
          <a:bodyPr/>
          <a:lstStyle/>
          <a:p>
            <a:fld id="{D57F1E4F-1CFF-5643-939E-02111984F565}" type="slidenum">
              <a:rPr lang="en-US" smtClean="0"/>
              <a:t>20</a:t>
            </a:fld>
            <a:endParaRPr lang="en-US" dirty="0"/>
          </a:p>
        </p:txBody>
      </p:sp>
    </p:spTree>
    <p:extLst>
      <p:ext uri="{BB962C8B-B14F-4D97-AF65-F5344CB8AC3E}">
        <p14:creationId xmlns:p14="http://schemas.microsoft.com/office/powerpoint/2010/main" val="40054591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1C071-3A2F-F849-BF94-EF7365EA2D44}"/>
              </a:ext>
            </a:extLst>
          </p:cNvPr>
          <p:cNvSpPr>
            <a:spLocks noGrp="1"/>
          </p:cNvSpPr>
          <p:nvPr>
            <p:ph type="title"/>
          </p:nvPr>
        </p:nvSpPr>
        <p:spPr/>
        <p:txBody>
          <a:bodyPr/>
          <a:lstStyle/>
          <a:p>
            <a:r>
              <a:rPr lang="en-US" dirty="0"/>
              <a:t>iOS – Core Data Modelling</a:t>
            </a:r>
          </a:p>
        </p:txBody>
      </p:sp>
      <p:sp>
        <p:nvSpPr>
          <p:cNvPr id="3" name="Content Placeholder 2">
            <a:extLst>
              <a:ext uri="{FF2B5EF4-FFF2-40B4-BE49-F238E27FC236}">
                <a16:creationId xmlns:a16="http://schemas.microsoft.com/office/drawing/2014/main" id="{AE3F86B7-614B-5C41-82AC-181C714B5797}"/>
              </a:ext>
            </a:extLst>
          </p:cNvPr>
          <p:cNvSpPr>
            <a:spLocks noGrp="1"/>
          </p:cNvSpPr>
          <p:nvPr>
            <p:ph idx="1"/>
          </p:nvPr>
        </p:nvSpPr>
        <p:spPr>
          <a:xfrm>
            <a:off x="404065" y="1522720"/>
            <a:ext cx="11467767" cy="5177757"/>
          </a:xfrm>
        </p:spPr>
        <p:txBody>
          <a:bodyPr>
            <a:normAutofit fontScale="77500" lnSpcReduction="20000"/>
          </a:bodyPr>
          <a:lstStyle/>
          <a:p>
            <a:r>
              <a:rPr lang="en-US" dirty="0"/>
              <a:t>Abstract Entity</a:t>
            </a:r>
            <a:br>
              <a:rPr lang="en-US" dirty="0"/>
            </a:br>
            <a:r>
              <a:rPr lang="en-US" dirty="0"/>
              <a:t>Select the Abstract Entity checkbox if you won’t create any instances of the entity—for example, if it exists only as a parent entity that should never be instantiated directly. By default, this option is unselected, resulting in a concrete entity.</a:t>
            </a:r>
          </a:p>
          <a:p>
            <a:r>
              <a:rPr lang="en-US" dirty="0"/>
              <a:t>Module</a:t>
            </a:r>
            <a:br>
              <a:rPr lang="en-US" dirty="0"/>
            </a:br>
            <a:r>
              <a:rPr lang="en-US" dirty="0"/>
              <a:t>The module where the class for this entity resides. By default, Core Data locates class files in the global namespace.</a:t>
            </a:r>
          </a:p>
          <a:p>
            <a:r>
              <a:rPr lang="en-US" dirty="0" err="1"/>
              <a:t>Codegen</a:t>
            </a:r>
            <a:br>
              <a:rPr lang="en-US" dirty="0"/>
            </a:br>
            <a:r>
              <a:rPr lang="en-US" dirty="0"/>
              <a:t>Select a code generation option for generating managed object subclass and properties files to support your entity. By default, this is set to Class Definition, and Core Data generates both files for you automatically.</a:t>
            </a:r>
          </a:p>
          <a:p>
            <a:r>
              <a:rPr lang="en-US" dirty="0"/>
              <a:t>Spotlight Display Name</a:t>
            </a:r>
            <a:br>
              <a:rPr lang="en-US" dirty="0"/>
            </a:br>
            <a:r>
              <a:rPr lang="en-US" dirty="0"/>
              <a:t>An </a:t>
            </a:r>
            <a:r>
              <a:rPr lang="en-US" dirty="0">
                <a:hlinkClick r:id="rId2"/>
              </a:rPr>
              <a:t>NSExpression</a:t>
            </a:r>
            <a:r>
              <a:rPr lang="en-US" dirty="0"/>
              <a:t> used by Core Spotlight to display an instance created from this entity. </a:t>
            </a:r>
          </a:p>
          <a:p>
            <a:r>
              <a:rPr lang="en-US" dirty="0"/>
              <a:t>User Info</a:t>
            </a:r>
            <a:br>
              <a:rPr lang="en-US" dirty="0"/>
            </a:br>
            <a:r>
              <a:rPr lang="en-US" dirty="0"/>
              <a:t>A dictionary in which you can optionally store any application-specific information related to the entity.</a:t>
            </a:r>
          </a:p>
          <a:p>
            <a:r>
              <a:rPr lang="en-US" dirty="0"/>
              <a:t>Versioning Hash Modifier</a:t>
            </a:r>
            <a:br>
              <a:rPr lang="en-US" dirty="0"/>
            </a:br>
            <a:r>
              <a:rPr lang="en-US" dirty="0"/>
              <a:t>Provide a hash modifier when maintaining multiple model versions if the structure of an entity is the same, but the format or content of its data has changed.</a:t>
            </a:r>
          </a:p>
          <a:p>
            <a:r>
              <a:rPr lang="en-US" dirty="0"/>
              <a:t>Versioning Renaming ID</a:t>
            </a:r>
            <a:br>
              <a:rPr lang="en-US" dirty="0"/>
            </a:br>
            <a:r>
              <a:rPr lang="en-US" dirty="0"/>
              <a:t>Provide a renaming ID if you rename an entity between model versions. Set the renaming identifier in the new model to the name of the corresponding entity in the previous model.</a:t>
            </a:r>
          </a:p>
          <a:p>
            <a:endParaRPr lang="en-US" dirty="0"/>
          </a:p>
        </p:txBody>
      </p:sp>
      <p:sp>
        <p:nvSpPr>
          <p:cNvPr id="4" name="Slide Number Placeholder 3">
            <a:extLst>
              <a:ext uri="{FF2B5EF4-FFF2-40B4-BE49-F238E27FC236}">
                <a16:creationId xmlns:a16="http://schemas.microsoft.com/office/drawing/2014/main" id="{F857C6F2-77F7-FD4D-8D5E-8DE1D1E54804}"/>
              </a:ext>
            </a:extLst>
          </p:cNvPr>
          <p:cNvSpPr>
            <a:spLocks noGrp="1"/>
          </p:cNvSpPr>
          <p:nvPr>
            <p:ph type="sldNum" sz="quarter" idx="12"/>
          </p:nvPr>
        </p:nvSpPr>
        <p:spPr/>
        <p:txBody>
          <a:bodyPr/>
          <a:lstStyle/>
          <a:p>
            <a:fld id="{D57F1E4F-1CFF-5643-939E-02111984F565}" type="slidenum">
              <a:rPr lang="en-US" smtClean="0"/>
              <a:t>21</a:t>
            </a:fld>
            <a:endParaRPr lang="en-US" dirty="0"/>
          </a:p>
        </p:txBody>
      </p:sp>
    </p:spTree>
    <p:extLst>
      <p:ext uri="{BB962C8B-B14F-4D97-AF65-F5344CB8AC3E}">
        <p14:creationId xmlns:p14="http://schemas.microsoft.com/office/powerpoint/2010/main" val="7306313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1C071-3A2F-F849-BF94-EF7365EA2D44}"/>
              </a:ext>
            </a:extLst>
          </p:cNvPr>
          <p:cNvSpPr>
            <a:spLocks noGrp="1"/>
          </p:cNvSpPr>
          <p:nvPr>
            <p:ph type="title"/>
          </p:nvPr>
        </p:nvSpPr>
        <p:spPr/>
        <p:txBody>
          <a:bodyPr/>
          <a:lstStyle/>
          <a:p>
            <a:r>
              <a:rPr lang="en-US" dirty="0"/>
              <a:t>iOS – Core Data Modelling</a:t>
            </a:r>
          </a:p>
        </p:txBody>
      </p:sp>
      <p:sp>
        <p:nvSpPr>
          <p:cNvPr id="3" name="Content Placeholder 2">
            <a:extLst>
              <a:ext uri="{FF2B5EF4-FFF2-40B4-BE49-F238E27FC236}">
                <a16:creationId xmlns:a16="http://schemas.microsoft.com/office/drawing/2014/main" id="{AE3F86B7-614B-5C41-82AC-181C714B5797}"/>
              </a:ext>
            </a:extLst>
          </p:cNvPr>
          <p:cNvSpPr>
            <a:spLocks noGrp="1"/>
          </p:cNvSpPr>
          <p:nvPr>
            <p:ph idx="1"/>
          </p:nvPr>
        </p:nvSpPr>
        <p:spPr/>
        <p:txBody>
          <a:bodyPr/>
          <a:lstStyle/>
          <a:p>
            <a:r>
              <a:rPr lang="en-US" dirty="0"/>
              <a:t>Configuring Attributes - Describe the properties that compose an entity.</a:t>
            </a:r>
          </a:p>
          <a:p>
            <a:r>
              <a:rPr lang="en-US" dirty="0"/>
              <a:t>An attribute describes a property of an entity. At minimum, you need to specify the property’s name and data type, whether it should be saved in the store, and whether it is required to have a value when it’s saved. </a:t>
            </a:r>
          </a:p>
          <a:p>
            <a:r>
              <a:rPr lang="en-US" dirty="0"/>
              <a:t>For some attribute types you can also choose whether to use a scalar type to represent the attribute in generated classes, as well as configure the attribute to have a default value, or to apply data validation rules.</a:t>
            </a:r>
          </a:p>
          <a:p>
            <a:pPr marL="0" indent="0">
              <a:buNone/>
            </a:pPr>
            <a:endParaRPr lang="en-US" dirty="0"/>
          </a:p>
        </p:txBody>
      </p:sp>
      <p:sp>
        <p:nvSpPr>
          <p:cNvPr id="4" name="Slide Number Placeholder 3">
            <a:extLst>
              <a:ext uri="{FF2B5EF4-FFF2-40B4-BE49-F238E27FC236}">
                <a16:creationId xmlns:a16="http://schemas.microsoft.com/office/drawing/2014/main" id="{F857C6F2-77F7-FD4D-8D5E-8DE1D1E54804}"/>
              </a:ext>
            </a:extLst>
          </p:cNvPr>
          <p:cNvSpPr>
            <a:spLocks noGrp="1"/>
          </p:cNvSpPr>
          <p:nvPr>
            <p:ph type="sldNum" sz="quarter" idx="12"/>
          </p:nvPr>
        </p:nvSpPr>
        <p:spPr/>
        <p:txBody>
          <a:bodyPr/>
          <a:lstStyle/>
          <a:p>
            <a:fld id="{D57F1E4F-1CFF-5643-939E-02111984F565}" type="slidenum">
              <a:rPr lang="en-US" smtClean="0"/>
              <a:t>22</a:t>
            </a:fld>
            <a:endParaRPr lang="en-US" dirty="0"/>
          </a:p>
        </p:txBody>
      </p:sp>
    </p:spTree>
    <p:extLst>
      <p:ext uri="{BB962C8B-B14F-4D97-AF65-F5344CB8AC3E}">
        <p14:creationId xmlns:p14="http://schemas.microsoft.com/office/powerpoint/2010/main" val="26483768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1C071-3A2F-F849-BF94-EF7365EA2D44}"/>
              </a:ext>
            </a:extLst>
          </p:cNvPr>
          <p:cNvSpPr>
            <a:spLocks noGrp="1"/>
          </p:cNvSpPr>
          <p:nvPr>
            <p:ph type="title"/>
          </p:nvPr>
        </p:nvSpPr>
        <p:spPr/>
        <p:txBody>
          <a:bodyPr/>
          <a:lstStyle/>
          <a:p>
            <a:r>
              <a:rPr lang="en-US" dirty="0"/>
              <a:t>iOS – Core Data Modelling</a:t>
            </a:r>
          </a:p>
        </p:txBody>
      </p:sp>
      <p:sp>
        <p:nvSpPr>
          <p:cNvPr id="3" name="Content Placeholder 2">
            <a:extLst>
              <a:ext uri="{FF2B5EF4-FFF2-40B4-BE49-F238E27FC236}">
                <a16:creationId xmlns:a16="http://schemas.microsoft.com/office/drawing/2014/main" id="{AE3F86B7-614B-5C41-82AC-181C714B5797}"/>
              </a:ext>
            </a:extLst>
          </p:cNvPr>
          <p:cNvSpPr>
            <a:spLocks noGrp="1"/>
          </p:cNvSpPr>
          <p:nvPr>
            <p:ph idx="1"/>
          </p:nvPr>
        </p:nvSpPr>
        <p:spPr>
          <a:xfrm>
            <a:off x="1103312" y="2052918"/>
            <a:ext cx="5182227" cy="4195481"/>
          </a:xfrm>
        </p:spPr>
        <p:txBody>
          <a:bodyPr>
            <a:normAutofit lnSpcReduction="10000"/>
          </a:bodyPr>
          <a:lstStyle/>
          <a:p>
            <a:r>
              <a:rPr lang="en-US" dirty="0"/>
              <a:t>With an entity selected, click Add Attribute at the bottom of the editor area. A new attribute with placeholder name attribute, of type Undefined, appears in the Attributes list.</a:t>
            </a:r>
          </a:p>
          <a:p>
            <a:r>
              <a:rPr lang="en-US" dirty="0"/>
              <a:t>In the Attributes list, double-click the newly added attribute, and name it in place.</a:t>
            </a:r>
          </a:p>
          <a:p>
            <a:r>
              <a:rPr lang="en-US" dirty="0"/>
              <a:t>In the Attributes list, click on Undefined and select the attribute’s data type from the Type dropdown list.</a:t>
            </a:r>
          </a:p>
        </p:txBody>
      </p:sp>
      <p:sp>
        <p:nvSpPr>
          <p:cNvPr id="4" name="Slide Number Placeholder 3">
            <a:extLst>
              <a:ext uri="{FF2B5EF4-FFF2-40B4-BE49-F238E27FC236}">
                <a16:creationId xmlns:a16="http://schemas.microsoft.com/office/drawing/2014/main" id="{F857C6F2-77F7-FD4D-8D5E-8DE1D1E54804}"/>
              </a:ext>
            </a:extLst>
          </p:cNvPr>
          <p:cNvSpPr>
            <a:spLocks noGrp="1"/>
          </p:cNvSpPr>
          <p:nvPr>
            <p:ph type="sldNum" sz="quarter" idx="12"/>
          </p:nvPr>
        </p:nvSpPr>
        <p:spPr/>
        <p:txBody>
          <a:bodyPr/>
          <a:lstStyle/>
          <a:p>
            <a:fld id="{D57F1E4F-1CFF-5643-939E-02111984F565}" type="slidenum">
              <a:rPr lang="en-US" smtClean="0"/>
              <a:t>23</a:t>
            </a:fld>
            <a:endParaRPr lang="en-US" dirty="0"/>
          </a:p>
        </p:txBody>
      </p:sp>
      <p:pic>
        <p:nvPicPr>
          <p:cNvPr id="5" name="Picture 4">
            <a:extLst>
              <a:ext uri="{FF2B5EF4-FFF2-40B4-BE49-F238E27FC236}">
                <a16:creationId xmlns:a16="http://schemas.microsoft.com/office/drawing/2014/main" id="{E45745D8-3B34-854D-93D8-6A3A57B6B710}"/>
              </a:ext>
            </a:extLst>
          </p:cNvPr>
          <p:cNvPicPr>
            <a:picLocks noChangeAspect="1"/>
          </p:cNvPicPr>
          <p:nvPr/>
        </p:nvPicPr>
        <p:blipFill>
          <a:blip r:embed="rId2"/>
          <a:stretch>
            <a:fillRect/>
          </a:stretch>
        </p:blipFill>
        <p:spPr>
          <a:xfrm>
            <a:off x="6154910" y="1398868"/>
            <a:ext cx="5756835" cy="1082033"/>
          </a:xfrm>
          <a:prstGeom prst="rect">
            <a:avLst/>
          </a:prstGeom>
        </p:spPr>
      </p:pic>
      <p:pic>
        <p:nvPicPr>
          <p:cNvPr id="6" name="Picture 5">
            <a:extLst>
              <a:ext uri="{FF2B5EF4-FFF2-40B4-BE49-F238E27FC236}">
                <a16:creationId xmlns:a16="http://schemas.microsoft.com/office/drawing/2014/main" id="{ACF9E37A-3635-B449-9E31-C547EFE64E59}"/>
              </a:ext>
            </a:extLst>
          </p:cNvPr>
          <p:cNvPicPr>
            <a:picLocks noChangeAspect="1"/>
          </p:cNvPicPr>
          <p:nvPr/>
        </p:nvPicPr>
        <p:blipFill>
          <a:blip r:embed="rId3"/>
          <a:stretch>
            <a:fillRect/>
          </a:stretch>
        </p:blipFill>
        <p:spPr>
          <a:xfrm>
            <a:off x="8695190" y="2816353"/>
            <a:ext cx="3314700" cy="3263900"/>
          </a:xfrm>
          <a:prstGeom prst="rect">
            <a:avLst/>
          </a:prstGeom>
        </p:spPr>
      </p:pic>
    </p:spTree>
    <p:extLst>
      <p:ext uri="{BB962C8B-B14F-4D97-AF65-F5344CB8AC3E}">
        <p14:creationId xmlns:p14="http://schemas.microsoft.com/office/powerpoint/2010/main" val="17186685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1C071-3A2F-F849-BF94-EF7365EA2D44}"/>
              </a:ext>
            </a:extLst>
          </p:cNvPr>
          <p:cNvSpPr>
            <a:spLocks noGrp="1"/>
          </p:cNvSpPr>
          <p:nvPr>
            <p:ph type="title"/>
          </p:nvPr>
        </p:nvSpPr>
        <p:spPr/>
        <p:txBody>
          <a:bodyPr/>
          <a:lstStyle/>
          <a:p>
            <a:r>
              <a:rPr lang="en-US" dirty="0"/>
              <a:t>iOS – Core Data Modelling</a:t>
            </a:r>
          </a:p>
        </p:txBody>
      </p:sp>
      <p:sp>
        <p:nvSpPr>
          <p:cNvPr id="3" name="Content Placeholder 2">
            <a:extLst>
              <a:ext uri="{FF2B5EF4-FFF2-40B4-BE49-F238E27FC236}">
                <a16:creationId xmlns:a16="http://schemas.microsoft.com/office/drawing/2014/main" id="{AE3F86B7-614B-5C41-82AC-181C714B5797}"/>
              </a:ext>
            </a:extLst>
          </p:cNvPr>
          <p:cNvSpPr>
            <a:spLocks noGrp="1"/>
          </p:cNvSpPr>
          <p:nvPr>
            <p:ph idx="1"/>
          </p:nvPr>
        </p:nvSpPr>
        <p:spPr>
          <a:xfrm>
            <a:off x="1103312" y="2052918"/>
            <a:ext cx="10876096" cy="4709032"/>
          </a:xfrm>
        </p:spPr>
        <p:txBody>
          <a:bodyPr>
            <a:normAutofit fontScale="62500" lnSpcReduction="20000"/>
          </a:bodyPr>
          <a:lstStyle/>
          <a:p>
            <a:r>
              <a:rPr lang="en-US" dirty="0"/>
              <a:t>Configure Attributes</a:t>
            </a:r>
          </a:p>
          <a:p>
            <a:r>
              <a:rPr lang="en-US" dirty="0"/>
              <a:t>Transient</a:t>
            </a:r>
            <a:br>
              <a:rPr lang="en-US" dirty="0"/>
            </a:br>
            <a:r>
              <a:rPr lang="en-US" dirty="0"/>
              <a:t>Transient attributes aren’t saved to the persistent store. By default, attributes are saved to the store. Transient attributes are a useful place to temporarily store calculated or derived values. Core Data does track changes to transient property values for undo purposes.</a:t>
            </a:r>
          </a:p>
          <a:p>
            <a:r>
              <a:rPr lang="en-US" dirty="0"/>
              <a:t>Optional</a:t>
            </a:r>
            <a:br>
              <a:rPr lang="en-US" dirty="0"/>
            </a:br>
            <a:r>
              <a:rPr lang="en-US" dirty="0"/>
              <a:t>Optional attributes aren’t required to have a value when saved to the persistent store. Attributes are optional by default.</a:t>
            </a:r>
            <a:br>
              <a:rPr lang="en-US" dirty="0"/>
            </a:br>
            <a:br>
              <a:rPr lang="en-US" dirty="0"/>
            </a:br>
            <a:r>
              <a:rPr lang="en-US" dirty="0"/>
              <a:t>Core Data </a:t>
            </a:r>
            <a:r>
              <a:rPr lang="en-US" dirty="0" err="1"/>
              <a:t>optionals</a:t>
            </a:r>
            <a:r>
              <a:rPr lang="en-US" dirty="0"/>
              <a:t> aren’t the same as Swift </a:t>
            </a:r>
            <a:r>
              <a:rPr lang="en-US" dirty="0" err="1"/>
              <a:t>optionals</a:t>
            </a:r>
            <a:r>
              <a:rPr lang="en-US" dirty="0"/>
              <a:t>. You can use a Swift optional to represent a required attribute, for example, if you need flexibility to set its value during the time between the object’s initialization and its first save.</a:t>
            </a:r>
          </a:p>
          <a:p>
            <a:r>
              <a:rPr lang="en-US" dirty="0"/>
              <a:t>Attribute Type</a:t>
            </a:r>
            <a:br>
              <a:rPr lang="en-US" dirty="0"/>
            </a:br>
            <a:r>
              <a:rPr lang="en-US" dirty="0"/>
              <a:t>The attribute’s data type. This field reflects the selection made in the Attributes list’s Type dropdown.</a:t>
            </a:r>
          </a:p>
          <a:p>
            <a:r>
              <a:rPr lang="en-US" dirty="0"/>
              <a:t>Default Value</a:t>
            </a:r>
            <a:br>
              <a:rPr lang="en-US" dirty="0"/>
            </a:br>
            <a:r>
              <a:rPr lang="en-US" dirty="0"/>
              <a:t>Most types allow you to supply a default value. New object instances set the attribute to this default value on initialization, unless you specify another value at that time.</a:t>
            </a:r>
            <a:br>
              <a:rPr lang="en-US" dirty="0"/>
            </a:br>
            <a:r>
              <a:rPr lang="en-US" dirty="0"/>
              <a:t>Supplying a default value, in combination with making the type non-optional, can provide performance benefits.</a:t>
            </a:r>
          </a:p>
          <a:p>
            <a:r>
              <a:rPr lang="en-US" dirty="0"/>
              <a:t>Validation</a:t>
            </a:r>
            <a:br>
              <a:rPr lang="en-US" dirty="0"/>
            </a:br>
            <a:r>
              <a:rPr lang="en-US" dirty="0"/>
              <a:t>Optionally, set validation rules such as the minimum and maximum values for a numeric type, or regular expressions requirements for strings. The data model inspector shows validation options specific to the selected attribute’s type.</a:t>
            </a:r>
          </a:p>
          <a:p>
            <a:r>
              <a:rPr lang="en-US" dirty="0"/>
              <a:t>Use Scalar Type</a:t>
            </a:r>
            <a:br>
              <a:rPr lang="en-US" dirty="0"/>
            </a:br>
            <a:r>
              <a:rPr lang="en-US" dirty="0"/>
              <a:t>Optionally, for some types, choose between scalar and non-scalar representations during code generation. For a Double, selecting the Use Scalar checkbox produces a Double, while leaving it unselected produces an </a:t>
            </a:r>
            <a:r>
              <a:rPr lang="en-US" dirty="0" err="1"/>
              <a:t>NSNumber</a:t>
            </a:r>
            <a:r>
              <a:rPr lang="en-US" dirty="0"/>
              <a:t>.</a:t>
            </a:r>
          </a:p>
        </p:txBody>
      </p:sp>
      <p:sp>
        <p:nvSpPr>
          <p:cNvPr id="4" name="Slide Number Placeholder 3">
            <a:extLst>
              <a:ext uri="{FF2B5EF4-FFF2-40B4-BE49-F238E27FC236}">
                <a16:creationId xmlns:a16="http://schemas.microsoft.com/office/drawing/2014/main" id="{F857C6F2-77F7-FD4D-8D5E-8DE1D1E54804}"/>
              </a:ext>
            </a:extLst>
          </p:cNvPr>
          <p:cNvSpPr>
            <a:spLocks noGrp="1"/>
          </p:cNvSpPr>
          <p:nvPr>
            <p:ph type="sldNum" sz="quarter" idx="12"/>
          </p:nvPr>
        </p:nvSpPr>
        <p:spPr/>
        <p:txBody>
          <a:bodyPr/>
          <a:lstStyle/>
          <a:p>
            <a:fld id="{D57F1E4F-1CFF-5643-939E-02111984F565}" type="slidenum">
              <a:rPr lang="en-US" smtClean="0"/>
              <a:t>24</a:t>
            </a:fld>
            <a:endParaRPr lang="en-US" dirty="0"/>
          </a:p>
        </p:txBody>
      </p:sp>
    </p:spTree>
    <p:extLst>
      <p:ext uri="{BB962C8B-B14F-4D97-AF65-F5344CB8AC3E}">
        <p14:creationId xmlns:p14="http://schemas.microsoft.com/office/powerpoint/2010/main" val="18364621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1C071-3A2F-F849-BF94-EF7365EA2D44}"/>
              </a:ext>
            </a:extLst>
          </p:cNvPr>
          <p:cNvSpPr>
            <a:spLocks noGrp="1"/>
          </p:cNvSpPr>
          <p:nvPr>
            <p:ph type="title"/>
          </p:nvPr>
        </p:nvSpPr>
        <p:spPr/>
        <p:txBody>
          <a:bodyPr/>
          <a:lstStyle/>
          <a:p>
            <a:r>
              <a:rPr lang="en-US" dirty="0"/>
              <a:t>iOS – Core Data Modelling</a:t>
            </a:r>
          </a:p>
        </p:txBody>
      </p:sp>
      <p:sp>
        <p:nvSpPr>
          <p:cNvPr id="3" name="Content Placeholder 2">
            <a:extLst>
              <a:ext uri="{FF2B5EF4-FFF2-40B4-BE49-F238E27FC236}">
                <a16:creationId xmlns:a16="http://schemas.microsoft.com/office/drawing/2014/main" id="{AE3F86B7-614B-5C41-82AC-181C714B5797}"/>
              </a:ext>
            </a:extLst>
          </p:cNvPr>
          <p:cNvSpPr>
            <a:spLocks noGrp="1"/>
          </p:cNvSpPr>
          <p:nvPr>
            <p:ph idx="1"/>
          </p:nvPr>
        </p:nvSpPr>
        <p:spPr>
          <a:xfrm>
            <a:off x="1103312" y="2052918"/>
            <a:ext cx="10845360" cy="4195481"/>
          </a:xfrm>
        </p:spPr>
        <p:txBody>
          <a:bodyPr>
            <a:normAutofit/>
          </a:bodyPr>
          <a:lstStyle/>
          <a:p>
            <a:r>
              <a:rPr lang="en-US" dirty="0"/>
              <a:t>A relationship describes how an entity affects another entity. </a:t>
            </a:r>
          </a:p>
          <a:p>
            <a:r>
              <a:rPr lang="en-US" dirty="0"/>
              <a:t>At minimum, a relationship specifies </a:t>
            </a:r>
          </a:p>
          <a:p>
            <a:pPr lvl="1"/>
            <a:r>
              <a:rPr lang="en-US" dirty="0"/>
              <a:t>a name, </a:t>
            </a:r>
          </a:p>
          <a:p>
            <a:pPr lvl="1"/>
            <a:r>
              <a:rPr lang="en-US" dirty="0"/>
              <a:t>a destination entity, </a:t>
            </a:r>
          </a:p>
          <a:p>
            <a:pPr lvl="1"/>
            <a:r>
              <a:rPr lang="en-US" dirty="0"/>
              <a:t>a delete rule, </a:t>
            </a:r>
          </a:p>
          <a:p>
            <a:pPr lvl="1"/>
            <a:r>
              <a:rPr lang="en-US" dirty="0"/>
              <a:t>a cardinality type (To One or To Many), </a:t>
            </a:r>
          </a:p>
          <a:p>
            <a:pPr lvl="1"/>
            <a:r>
              <a:rPr lang="en-US" dirty="0"/>
              <a:t>settings for whether the relationship should be saved in the store (transient), </a:t>
            </a:r>
          </a:p>
          <a:p>
            <a:pPr lvl="1"/>
            <a:r>
              <a:rPr lang="en-US" dirty="0"/>
              <a:t>and whether it is required to have a value when saved (optional). </a:t>
            </a:r>
          </a:p>
          <a:p>
            <a:r>
              <a:rPr lang="en-US" dirty="0"/>
              <a:t>You should also configure every relationship with an inverse relationship.</a:t>
            </a:r>
          </a:p>
        </p:txBody>
      </p:sp>
      <p:sp>
        <p:nvSpPr>
          <p:cNvPr id="4" name="Slide Number Placeholder 3">
            <a:extLst>
              <a:ext uri="{FF2B5EF4-FFF2-40B4-BE49-F238E27FC236}">
                <a16:creationId xmlns:a16="http://schemas.microsoft.com/office/drawing/2014/main" id="{F857C6F2-77F7-FD4D-8D5E-8DE1D1E54804}"/>
              </a:ext>
            </a:extLst>
          </p:cNvPr>
          <p:cNvSpPr>
            <a:spLocks noGrp="1"/>
          </p:cNvSpPr>
          <p:nvPr>
            <p:ph type="sldNum" sz="quarter" idx="12"/>
          </p:nvPr>
        </p:nvSpPr>
        <p:spPr/>
        <p:txBody>
          <a:bodyPr/>
          <a:lstStyle/>
          <a:p>
            <a:fld id="{D57F1E4F-1CFF-5643-939E-02111984F565}" type="slidenum">
              <a:rPr lang="en-US" smtClean="0"/>
              <a:t>25</a:t>
            </a:fld>
            <a:endParaRPr lang="en-US" dirty="0"/>
          </a:p>
        </p:txBody>
      </p:sp>
    </p:spTree>
    <p:extLst>
      <p:ext uri="{BB962C8B-B14F-4D97-AF65-F5344CB8AC3E}">
        <p14:creationId xmlns:p14="http://schemas.microsoft.com/office/powerpoint/2010/main" val="24879562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1C071-3A2F-F849-BF94-EF7365EA2D44}"/>
              </a:ext>
            </a:extLst>
          </p:cNvPr>
          <p:cNvSpPr>
            <a:spLocks noGrp="1"/>
          </p:cNvSpPr>
          <p:nvPr>
            <p:ph type="title"/>
          </p:nvPr>
        </p:nvSpPr>
        <p:spPr/>
        <p:txBody>
          <a:bodyPr/>
          <a:lstStyle/>
          <a:p>
            <a:r>
              <a:rPr lang="en-US" dirty="0"/>
              <a:t>iOS – Core Data Modelling</a:t>
            </a:r>
          </a:p>
        </p:txBody>
      </p:sp>
      <p:sp>
        <p:nvSpPr>
          <p:cNvPr id="3" name="Content Placeholder 2">
            <a:extLst>
              <a:ext uri="{FF2B5EF4-FFF2-40B4-BE49-F238E27FC236}">
                <a16:creationId xmlns:a16="http://schemas.microsoft.com/office/drawing/2014/main" id="{AE3F86B7-614B-5C41-82AC-181C714B5797}"/>
              </a:ext>
            </a:extLst>
          </p:cNvPr>
          <p:cNvSpPr>
            <a:spLocks noGrp="1"/>
          </p:cNvSpPr>
          <p:nvPr>
            <p:ph idx="1"/>
          </p:nvPr>
        </p:nvSpPr>
        <p:spPr>
          <a:xfrm>
            <a:off x="1103313" y="2052918"/>
            <a:ext cx="5858422" cy="4195481"/>
          </a:xfrm>
        </p:spPr>
        <p:txBody>
          <a:bodyPr/>
          <a:lstStyle/>
          <a:p>
            <a:r>
              <a:rPr lang="en-US" dirty="0"/>
              <a:t>Select the graph editor style to view all of your app’s entities at once.</a:t>
            </a:r>
          </a:p>
          <a:p>
            <a:r>
              <a:rPr lang="en-US" dirty="0"/>
              <a:t>Control-drag from one entity relationships are to another entity to create a pair of relationships. An arrow appears between the entities to indicate a relationship, and a relationship with placeholder name </a:t>
            </a:r>
            <a:r>
              <a:rPr lang="en-US" dirty="0" err="1"/>
              <a:t>newRelationship</a:t>
            </a:r>
            <a:r>
              <a:rPr lang="en-US" dirty="0"/>
              <a:t> is added to each entity.</a:t>
            </a:r>
          </a:p>
        </p:txBody>
      </p:sp>
      <p:sp>
        <p:nvSpPr>
          <p:cNvPr id="4" name="Slide Number Placeholder 3">
            <a:extLst>
              <a:ext uri="{FF2B5EF4-FFF2-40B4-BE49-F238E27FC236}">
                <a16:creationId xmlns:a16="http://schemas.microsoft.com/office/drawing/2014/main" id="{F857C6F2-77F7-FD4D-8D5E-8DE1D1E54804}"/>
              </a:ext>
            </a:extLst>
          </p:cNvPr>
          <p:cNvSpPr>
            <a:spLocks noGrp="1"/>
          </p:cNvSpPr>
          <p:nvPr>
            <p:ph type="sldNum" sz="quarter" idx="12"/>
          </p:nvPr>
        </p:nvSpPr>
        <p:spPr/>
        <p:txBody>
          <a:bodyPr/>
          <a:lstStyle/>
          <a:p>
            <a:fld id="{D57F1E4F-1CFF-5643-939E-02111984F565}" type="slidenum">
              <a:rPr lang="en-US" smtClean="0"/>
              <a:t>26</a:t>
            </a:fld>
            <a:endParaRPr lang="en-US" dirty="0"/>
          </a:p>
        </p:txBody>
      </p:sp>
      <p:pic>
        <p:nvPicPr>
          <p:cNvPr id="5" name="Picture 4">
            <a:extLst>
              <a:ext uri="{FF2B5EF4-FFF2-40B4-BE49-F238E27FC236}">
                <a16:creationId xmlns:a16="http://schemas.microsoft.com/office/drawing/2014/main" id="{1C0FAAB7-E852-024A-8BED-3A732994DC57}"/>
              </a:ext>
            </a:extLst>
          </p:cNvPr>
          <p:cNvPicPr>
            <a:picLocks noChangeAspect="1"/>
          </p:cNvPicPr>
          <p:nvPr/>
        </p:nvPicPr>
        <p:blipFill>
          <a:blip r:embed="rId2"/>
          <a:stretch>
            <a:fillRect/>
          </a:stretch>
        </p:blipFill>
        <p:spPr>
          <a:xfrm>
            <a:off x="9053945" y="1626753"/>
            <a:ext cx="2625744" cy="3488751"/>
          </a:xfrm>
          <a:prstGeom prst="rect">
            <a:avLst/>
          </a:prstGeom>
        </p:spPr>
      </p:pic>
      <p:pic>
        <p:nvPicPr>
          <p:cNvPr id="6" name="Picture 5">
            <a:extLst>
              <a:ext uri="{FF2B5EF4-FFF2-40B4-BE49-F238E27FC236}">
                <a16:creationId xmlns:a16="http://schemas.microsoft.com/office/drawing/2014/main" id="{32FC147E-D2A8-EF4C-933A-D44B8B490934}"/>
              </a:ext>
            </a:extLst>
          </p:cNvPr>
          <p:cNvPicPr>
            <a:picLocks noChangeAspect="1"/>
          </p:cNvPicPr>
          <p:nvPr/>
        </p:nvPicPr>
        <p:blipFill>
          <a:blip r:embed="rId3"/>
          <a:stretch>
            <a:fillRect/>
          </a:stretch>
        </p:blipFill>
        <p:spPr>
          <a:xfrm>
            <a:off x="490103" y="5223164"/>
            <a:ext cx="5620899" cy="1482435"/>
          </a:xfrm>
          <a:prstGeom prst="rect">
            <a:avLst/>
          </a:prstGeom>
        </p:spPr>
      </p:pic>
    </p:spTree>
    <p:extLst>
      <p:ext uri="{BB962C8B-B14F-4D97-AF65-F5344CB8AC3E}">
        <p14:creationId xmlns:p14="http://schemas.microsoft.com/office/powerpoint/2010/main" val="36978876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1C071-3A2F-F849-BF94-EF7365EA2D44}"/>
              </a:ext>
            </a:extLst>
          </p:cNvPr>
          <p:cNvSpPr>
            <a:spLocks noGrp="1"/>
          </p:cNvSpPr>
          <p:nvPr>
            <p:ph type="title"/>
          </p:nvPr>
        </p:nvSpPr>
        <p:spPr/>
        <p:txBody>
          <a:bodyPr/>
          <a:lstStyle/>
          <a:p>
            <a:r>
              <a:rPr lang="en-US" dirty="0"/>
              <a:t>iOS – Core Data Modelling</a:t>
            </a:r>
          </a:p>
        </p:txBody>
      </p:sp>
      <p:sp>
        <p:nvSpPr>
          <p:cNvPr id="3" name="Content Placeholder 2">
            <a:extLst>
              <a:ext uri="{FF2B5EF4-FFF2-40B4-BE49-F238E27FC236}">
                <a16:creationId xmlns:a16="http://schemas.microsoft.com/office/drawing/2014/main" id="{AE3F86B7-614B-5C41-82AC-181C714B5797}"/>
              </a:ext>
            </a:extLst>
          </p:cNvPr>
          <p:cNvSpPr>
            <a:spLocks noGrp="1"/>
          </p:cNvSpPr>
          <p:nvPr>
            <p:ph idx="1"/>
          </p:nvPr>
        </p:nvSpPr>
        <p:spPr/>
        <p:txBody>
          <a:bodyPr/>
          <a:lstStyle/>
          <a:p>
            <a:r>
              <a:rPr lang="en-US" dirty="0"/>
              <a:t>Configure created relationships (double click on relationship name)</a:t>
            </a:r>
          </a:p>
          <a:p>
            <a:r>
              <a:rPr lang="en-US" dirty="0"/>
              <a:t>1:Many</a:t>
            </a:r>
          </a:p>
          <a:p>
            <a:endParaRPr lang="en-US" dirty="0"/>
          </a:p>
          <a:p>
            <a:endParaRPr lang="en-US" dirty="0"/>
          </a:p>
          <a:p>
            <a:endParaRPr lang="en-US" dirty="0"/>
          </a:p>
          <a:p>
            <a:endParaRPr lang="en-US" dirty="0"/>
          </a:p>
          <a:p>
            <a:r>
              <a:rPr lang="en-US" dirty="0"/>
              <a:t>1:1</a:t>
            </a:r>
          </a:p>
        </p:txBody>
      </p:sp>
      <p:sp>
        <p:nvSpPr>
          <p:cNvPr id="4" name="Slide Number Placeholder 3">
            <a:extLst>
              <a:ext uri="{FF2B5EF4-FFF2-40B4-BE49-F238E27FC236}">
                <a16:creationId xmlns:a16="http://schemas.microsoft.com/office/drawing/2014/main" id="{F857C6F2-77F7-FD4D-8D5E-8DE1D1E54804}"/>
              </a:ext>
            </a:extLst>
          </p:cNvPr>
          <p:cNvSpPr>
            <a:spLocks noGrp="1"/>
          </p:cNvSpPr>
          <p:nvPr>
            <p:ph type="sldNum" sz="quarter" idx="12"/>
          </p:nvPr>
        </p:nvSpPr>
        <p:spPr/>
        <p:txBody>
          <a:bodyPr/>
          <a:lstStyle/>
          <a:p>
            <a:fld id="{D57F1E4F-1CFF-5643-939E-02111984F565}" type="slidenum">
              <a:rPr lang="en-US" smtClean="0"/>
              <a:t>27</a:t>
            </a:fld>
            <a:endParaRPr lang="en-US" dirty="0"/>
          </a:p>
        </p:txBody>
      </p:sp>
      <p:pic>
        <p:nvPicPr>
          <p:cNvPr id="5" name="Picture 4">
            <a:extLst>
              <a:ext uri="{FF2B5EF4-FFF2-40B4-BE49-F238E27FC236}">
                <a16:creationId xmlns:a16="http://schemas.microsoft.com/office/drawing/2014/main" id="{DAE1FA9A-C899-174D-B219-7CAE8D8B2814}"/>
              </a:ext>
            </a:extLst>
          </p:cNvPr>
          <p:cNvPicPr>
            <a:picLocks noChangeAspect="1"/>
          </p:cNvPicPr>
          <p:nvPr/>
        </p:nvPicPr>
        <p:blipFill>
          <a:blip r:embed="rId2"/>
          <a:stretch>
            <a:fillRect/>
          </a:stretch>
        </p:blipFill>
        <p:spPr>
          <a:xfrm>
            <a:off x="2725922" y="2603023"/>
            <a:ext cx="5245100" cy="1447800"/>
          </a:xfrm>
          <a:prstGeom prst="rect">
            <a:avLst/>
          </a:prstGeom>
        </p:spPr>
      </p:pic>
      <p:pic>
        <p:nvPicPr>
          <p:cNvPr id="6" name="Picture 5">
            <a:extLst>
              <a:ext uri="{FF2B5EF4-FFF2-40B4-BE49-F238E27FC236}">
                <a16:creationId xmlns:a16="http://schemas.microsoft.com/office/drawing/2014/main" id="{D52F9762-B161-2349-B545-58C8C6C8C04A}"/>
              </a:ext>
            </a:extLst>
          </p:cNvPr>
          <p:cNvPicPr>
            <a:picLocks noChangeAspect="1"/>
          </p:cNvPicPr>
          <p:nvPr/>
        </p:nvPicPr>
        <p:blipFill>
          <a:blip r:embed="rId3"/>
          <a:stretch>
            <a:fillRect/>
          </a:stretch>
        </p:blipFill>
        <p:spPr>
          <a:xfrm>
            <a:off x="2627476" y="4800599"/>
            <a:ext cx="5245100" cy="1447800"/>
          </a:xfrm>
          <a:prstGeom prst="rect">
            <a:avLst/>
          </a:prstGeom>
        </p:spPr>
      </p:pic>
    </p:spTree>
    <p:extLst>
      <p:ext uri="{BB962C8B-B14F-4D97-AF65-F5344CB8AC3E}">
        <p14:creationId xmlns:p14="http://schemas.microsoft.com/office/powerpoint/2010/main" val="36521692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1C071-3A2F-F849-BF94-EF7365EA2D44}"/>
              </a:ext>
            </a:extLst>
          </p:cNvPr>
          <p:cNvSpPr>
            <a:spLocks noGrp="1"/>
          </p:cNvSpPr>
          <p:nvPr>
            <p:ph type="title"/>
          </p:nvPr>
        </p:nvSpPr>
        <p:spPr/>
        <p:txBody>
          <a:bodyPr/>
          <a:lstStyle/>
          <a:p>
            <a:r>
              <a:rPr lang="en-US" dirty="0"/>
              <a:t>iOS – Core Data Modelling</a:t>
            </a:r>
          </a:p>
        </p:txBody>
      </p:sp>
      <p:sp>
        <p:nvSpPr>
          <p:cNvPr id="3" name="Content Placeholder 2">
            <a:extLst>
              <a:ext uri="{FF2B5EF4-FFF2-40B4-BE49-F238E27FC236}">
                <a16:creationId xmlns:a16="http://schemas.microsoft.com/office/drawing/2014/main" id="{AE3F86B7-614B-5C41-82AC-181C714B5797}"/>
              </a:ext>
            </a:extLst>
          </p:cNvPr>
          <p:cNvSpPr>
            <a:spLocks noGrp="1"/>
          </p:cNvSpPr>
          <p:nvPr>
            <p:ph idx="1"/>
          </p:nvPr>
        </p:nvSpPr>
        <p:spPr/>
        <p:txBody>
          <a:bodyPr>
            <a:normAutofit fontScale="70000" lnSpcReduction="20000"/>
          </a:bodyPr>
          <a:lstStyle/>
          <a:p>
            <a:r>
              <a:rPr lang="en-US" dirty="0"/>
              <a:t>Relationship properties</a:t>
            </a:r>
          </a:p>
          <a:p>
            <a:r>
              <a:rPr lang="en-US" dirty="0"/>
              <a:t>Transient</a:t>
            </a:r>
            <a:br>
              <a:rPr lang="en-US" dirty="0"/>
            </a:br>
            <a:r>
              <a:rPr lang="en-US" dirty="0"/>
              <a:t>Transient relationships aren’t saved to the persistent store. This makes transient relationships a useful place to temporarily store calculated or derived values. Core Data does track changes to transient property values for undo purposes.</a:t>
            </a:r>
          </a:p>
          <a:p>
            <a:r>
              <a:rPr lang="en-US" dirty="0"/>
              <a:t>Optional</a:t>
            </a:r>
            <a:br>
              <a:rPr lang="en-US" dirty="0"/>
            </a:br>
            <a:r>
              <a:rPr lang="en-US" dirty="0"/>
              <a:t>Optional relationships aren’t required to have any instances of their destination type. A required relationship must point to one or more instances of the destination type.</a:t>
            </a:r>
          </a:p>
          <a:p>
            <a:r>
              <a:rPr lang="en-US" dirty="0"/>
              <a:t>Destination</a:t>
            </a:r>
            <a:br>
              <a:rPr lang="en-US" dirty="0"/>
            </a:br>
            <a:r>
              <a:rPr lang="en-US" dirty="0"/>
              <a:t>Each relationship points from a source entity (the entity whose relationships you’re editing) to a destination entity. The destination entity is a related type that affects and is affected by the source type.</a:t>
            </a:r>
            <a:br>
              <a:rPr lang="en-US" dirty="0"/>
            </a:br>
            <a:r>
              <a:rPr lang="en-US" dirty="0"/>
              <a:t>Setting the same source and destination types creates a reflexive relationship. For example, an Employee may manage another Employee.</a:t>
            </a:r>
          </a:p>
          <a:p>
            <a:r>
              <a:rPr lang="en-US" dirty="0"/>
              <a:t>Inverse</a:t>
            </a:r>
            <a:br>
              <a:rPr lang="en-US" dirty="0"/>
            </a:br>
            <a:r>
              <a:rPr lang="en-US" dirty="0"/>
              <a:t>Inverse relationships enable Core Data to propagate change in both directions when an instance of either the source or destination type changes. Every relationship should have an inverse.</a:t>
            </a:r>
            <a:br>
              <a:rPr lang="en-US" dirty="0"/>
            </a:br>
            <a:r>
              <a:rPr lang="en-US" dirty="0"/>
              <a:t>When creating relationships in the Graph editor, you add inverse relationships between entities in a single step. When creating relationships in the Table editor, you add inverse relationships to each entity in turn.</a:t>
            </a:r>
          </a:p>
          <a:p>
            <a:endParaRPr lang="en-US" dirty="0"/>
          </a:p>
        </p:txBody>
      </p:sp>
      <p:sp>
        <p:nvSpPr>
          <p:cNvPr id="4" name="Slide Number Placeholder 3">
            <a:extLst>
              <a:ext uri="{FF2B5EF4-FFF2-40B4-BE49-F238E27FC236}">
                <a16:creationId xmlns:a16="http://schemas.microsoft.com/office/drawing/2014/main" id="{F857C6F2-77F7-FD4D-8D5E-8DE1D1E54804}"/>
              </a:ext>
            </a:extLst>
          </p:cNvPr>
          <p:cNvSpPr>
            <a:spLocks noGrp="1"/>
          </p:cNvSpPr>
          <p:nvPr>
            <p:ph type="sldNum" sz="quarter" idx="12"/>
          </p:nvPr>
        </p:nvSpPr>
        <p:spPr/>
        <p:txBody>
          <a:bodyPr/>
          <a:lstStyle/>
          <a:p>
            <a:fld id="{D57F1E4F-1CFF-5643-939E-02111984F565}" type="slidenum">
              <a:rPr lang="en-US" smtClean="0"/>
              <a:t>28</a:t>
            </a:fld>
            <a:endParaRPr lang="en-US" dirty="0"/>
          </a:p>
        </p:txBody>
      </p:sp>
    </p:spTree>
    <p:extLst>
      <p:ext uri="{BB962C8B-B14F-4D97-AF65-F5344CB8AC3E}">
        <p14:creationId xmlns:p14="http://schemas.microsoft.com/office/powerpoint/2010/main" val="39765815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1C071-3A2F-F849-BF94-EF7365EA2D44}"/>
              </a:ext>
            </a:extLst>
          </p:cNvPr>
          <p:cNvSpPr>
            <a:spLocks noGrp="1"/>
          </p:cNvSpPr>
          <p:nvPr>
            <p:ph type="title"/>
          </p:nvPr>
        </p:nvSpPr>
        <p:spPr/>
        <p:txBody>
          <a:bodyPr/>
          <a:lstStyle/>
          <a:p>
            <a:r>
              <a:rPr lang="en-US" dirty="0"/>
              <a:t>iOS – Core Data Modelling</a:t>
            </a:r>
          </a:p>
        </p:txBody>
      </p:sp>
      <p:sp>
        <p:nvSpPr>
          <p:cNvPr id="3" name="Content Placeholder 2">
            <a:extLst>
              <a:ext uri="{FF2B5EF4-FFF2-40B4-BE49-F238E27FC236}">
                <a16:creationId xmlns:a16="http://schemas.microsoft.com/office/drawing/2014/main" id="{AE3F86B7-614B-5C41-82AC-181C714B5797}"/>
              </a:ext>
            </a:extLst>
          </p:cNvPr>
          <p:cNvSpPr>
            <a:spLocks noGrp="1"/>
          </p:cNvSpPr>
          <p:nvPr>
            <p:ph idx="1"/>
          </p:nvPr>
        </p:nvSpPr>
        <p:spPr>
          <a:xfrm>
            <a:off x="1103312" y="2052918"/>
            <a:ext cx="10087427" cy="4756591"/>
          </a:xfrm>
        </p:spPr>
        <p:txBody>
          <a:bodyPr>
            <a:normAutofit fontScale="85000" lnSpcReduction="20000"/>
          </a:bodyPr>
          <a:lstStyle/>
          <a:p>
            <a:r>
              <a:rPr lang="en-US" dirty="0"/>
              <a:t>Relationship properties cont.</a:t>
            </a:r>
          </a:p>
          <a:p>
            <a:r>
              <a:rPr lang="en-US" dirty="0"/>
              <a:t>Delete Rule</a:t>
            </a:r>
            <a:br>
              <a:rPr lang="en-US" dirty="0"/>
            </a:br>
            <a:r>
              <a:rPr lang="en-US" dirty="0"/>
              <a:t>A relationship’s delete rule specifies how change propagates across relationships when a source instance is deleted.</a:t>
            </a:r>
            <a:br>
              <a:rPr lang="en-US" dirty="0"/>
            </a:br>
            <a:r>
              <a:rPr lang="en-US" dirty="0"/>
              <a:t>No Action to delete the source object instance, but leave references to it in any destination object instances, which you update manually.</a:t>
            </a:r>
            <a:br>
              <a:rPr lang="en-US" dirty="0"/>
            </a:br>
            <a:r>
              <a:rPr lang="en-US" dirty="0"/>
              <a:t>Nullify to delete the source object instance, and nullify references to it in any destination object instances.</a:t>
            </a:r>
            <a:br>
              <a:rPr lang="en-US" dirty="0"/>
            </a:br>
            <a:r>
              <a:rPr lang="en-US" dirty="0"/>
              <a:t>Cascade to delete the source object instance, and with it, all of the destination object instances.</a:t>
            </a:r>
            <a:br>
              <a:rPr lang="en-US" dirty="0"/>
            </a:br>
            <a:r>
              <a:rPr lang="en-US" dirty="0"/>
              <a:t>Deny to delete the source object only if it doesn’t point to any destination object instances.</a:t>
            </a:r>
          </a:p>
          <a:p>
            <a:r>
              <a:rPr lang="en-US" dirty="0"/>
              <a:t>Cardinality Type</a:t>
            </a:r>
            <a:br>
              <a:rPr lang="en-US" dirty="0"/>
            </a:br>
            <a:r>
              <a:rPr lang="en-US" dirty="0"/>
              <a:t>Specify a relationship as being To One or To Many, which is known as its cardinality.</a:t>
            </a:r>
            <a:br>
              <a:rPr lang="en-US" dirty="0"/>
            </a:br>
            <a:r>
              <a:rPr lang="en-US" dirty="0"/>
              <a:t>Use To One relationships to connect the source with a single instance of the destination type.</a:t>
            </a:r>
            <a:br>
              <a:rPr lang="en-US" dirty="0"/>
            </a:br>
            <a:r>
              <a:rPr lang="en-US" dirty="0"/>
              <a:t>Use To Many relationships to connect the source with a mutable set of the destination type, and to optionally specify an arrangement and count:</a:t>
            </a:r>
            <a:br>
              <a:rPr lang="en-US" dirty="0"/>
            </a:br>
            <a:r>
              <a:rPr lang="en-US" dirty="0"/>
              <a:t>Arrangement: Select the Ordered checkbox to specify that the relationship has an inherent ordering, and to generate an ordered mutable set.</a:t>
            </a:r>
            <a:br>
              <a:rPr lang="en-US" dirty="0"/>
            </a:br>
            <a:r>
              <a:rPr lang="en-US" dirty="0"/>
              <a:t>Count: You can also place upper and lower limits on the number of destination instances. For optional relationships, the number of instances can be zero or within these bounds.</a:t>
            </a:r>
          </a:p>
        </p:txBody>
      </p:sp>
      <p:sp>
        <p:nvSpPr>
          <p:cNvPr id="4" name="Slide Number Placeholder 3">
            <a:extLst>
              <a:ext uri="{FF2B5EF4-FFF2-40B4-BE49-F238E27FC236}">
                <a16:creationId xmlns:a16="http://schemas.microsoft.com/office/drawing/2014/main" id="{F857C6F2-77F7-FD4D-8D5E-8DE1D1E54804}"/>
              </a:ext>
            </a:extLst>
          </p:cNvPr>
          <p:cNvSpPr>
            <a:spLocks noGrp="1"/>
          </p:cNvSpPr>
          <p:nvPr>
            <p:ph type="sldNum" sz="quarter" idx="12"/>
          </p:nvPr>
        </p:nvSpPr>
        <p:spPr/>
        <p:txBody>
          <a:bodyPr/>
          <a:lstStyle/>
          <a:p>
            <a:fld id="{D57F1E4F-1CFF-5643-939E-02111984F565}" type="slidenum">
              <a:rPr lang="en-US" smtClean="0"/>
              <a:t>29</a:t>
            </a:fld>
            <a:endParaRPr lang="en-US" dirty="0"/>
          </a:p>
        </p:txBody>
      </p:sp>
    </p:spTree>
    <p:extLst>
      <p:ext uri="{BB962C8B-B14F-4D97-AF65-F5344CB8AC3E}">
        <p14:creationId xmlns:p14="http://schemas.microsoft.com/office/powerpoint/2010/main" val="4419164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76B0B-23D1-CD44-A263-1F472B4930DC}"/>
              </a:ext>
            </a:extLst>
          </p:cNvPr>
          <p:cNvSpPr>
            <a:spLocks noGrp="1"/>
          </p:cNvSpPr>
          <p:nvPr>
            <p:ph type="title"/>
          </p:nvPr>
        </p:nvSpPr>
        <p:spPr/>
        <p:txBody>
          <a:bodyPr/>
          <a:lstStyle/>
          <a:p>
            <a:r>
              <a:rPr lang="en-US" dirty="0"/>
              <a:t>iOS – Swift syntax</a:t>
            </a:r>
          </a:p>
        </p:txBody>
      </p:sp>
      <p:sp>
        <p:nvSpPr>
          <p:cNvPr id="3" name="Content Placeholder 2">
            <a:extLst>
              <a:ext uri="{FF2B5EF4-FFF2-40B4-BE49-F238E27FC236}">
                <a16:creationId xmlns:a16="http://schemas.microsoft.com/office/drawing/2014/main" id="{CC0F8D41-FD9E-FB41-9F1F-C6DB0F66C1DA}"/>
              </a:ext>
            </a:extLst>
          </p:cNvPr>
          <p:cNvSpPr>
            <a:spLocks noGrp="1"/>
          </p:cNvSpPr>
          <p:nvPr>
            <p:ph idx="1"/>
          </p:nvPr>
        </p:nvSpPr>
        <p:spPr>
          <a:xfrm>
            <a:off x="1103312" y="2052918"/>
            <a:ext cx="10479088" cy="4569555"/>
          </a:xfrm>
        </p:spPr>
        <p:txBody>
          <a:bodyPr>
            <a:normAutofit lnSpcReduction="10000"/>
          </a:bodyPr>
          <a:lstStyle/>
          <a:p>
            <a:r>
              <a:rPr lang="en-US" b="1" dirty="0"/>
              <a:t>extension</a:t>
            </a:r>
          </a:p>
          <a:p>
            <a:endParaRPr lang="en-US" dirty="0"/>
          </a:p>
          <a:p>
            <a:endParaRPr lang="en-US" dirty="0"/>
          </a:p>
          <a:p>
            <a:r>
              <a:rPr lang="en-US" dirty="0"/>
              <a:t>Add computed instance properties and computed type properties</a:t>
            </a:r>
          </a:p>
          <a:p>
            <a:r>
              <a:rPr lang="en-US" dirty="0"/>
              <a:t>Define instance methods and type methods</a:t>
            </a:r>
          </a:p>
          <a:p>
            <a:r>
              <a:rPr lang="en-US" dirty="0"/>
              <a:t>Provide new initializers</a:t>
            </a:r>
          </a:p>
          <a:p>
            <a:r>
              <a:rPr lang="en-US" dirty="0"/>
              <a:t>Define subscripts</a:t>
            </a:r>
          </a:p>
          <a:p>
            <a:r>
              <a:rPr lang="en-US" dirty="0"/>
              <a:t>Define and use new nested types</a:t>
            </a:r>
          </a:p>
          <a:p>
            <a:r>
              <a:rPr lang="en-US" dirty="0"/>
              <a:t>Make an existing type conform to a protocol</a:t>
            </a:r>
          </a:p>
          <a:p>
            <a:r>
              <a:rPr lang="en-US" dirty="0"/>
              <a:t>Extensions can add new functionality to a type, but they cannot override existing functionality.</a:t>
            </a:r>
          </a:p>
          <a:p>
            <a:endParaRPr lang="en-US" dirty="0"/>
          </a:p>
        </p:txBody>
      </p:sp>
      <p:sp>
        <p:nvSpPr>
          <p:cNvPr id="4" name="Slide Number Placeholder 3">
            <a:extLst>
              <a:ext uri="{FF2B5EF4-FFF2-40B4-BE49-F238E27FC236}">
                <a16:creationId xmlns:a16="http://schemas.microsoft.com/office/drawing/2014/main" id="{239100FF-4CF3-484E-B1EF-E799416D80B7}"/>
              </a:ext>
            </a:extLst>
          </p:cNvPr>
          <p:cNvSpPr>
            <a:spLocks noGrp="1"/>
          </p:cNvSpPr>
          <p:nvPr>
            <p:ph type="sldNum" sz="quarter" idx="12"/>
          </p:nvPr>
        </p:nvSpPr>
        <p:spPr/>
        <p:txBody>
          <a:bodyPr/>
          <a:lstStyle/>
          <a:p>
            <a:fld id="{D57F1E4F-1CFF-5643-939E-02111984F565}" type="slidenum">
              <a:rPr lang="en-US" smtClean="0"/>
              <a:t>3</a:t>
            </a:fld>
            <a:endParaRPr lang="en-US" dirty="0"/>
          </a:p>
        </p:txBody>
      </p:sp>
      <p:sp>
        <p:nvSpPr>
          <p:cNvPr id="5" name="TextBox 4">
            <a:extLst>
              <a:ext uri="{FF2B5EF4-FFF2-40B4-BE49-F238E27FC236}">
                <a16:creationId xmlns:a16="http://schemas.microsoft.com/office/drawing/2014/main" id="{E0AE9269-6291-4B4F-8D38-3303490FD2D1}"/>
              </a:ext>
            </a:extLst>
          </p:cNvPr>
          <p:cNvSpPr txBox="1"/>
          <p:nvPr/>
        </p:nvSpPr>
        <p:spPr>
          <a:xfrm>
            <a:off x="4024746" y="1263086"/>
            <a:ext cx="8018049" cy="1835728"/>
          </a:xfrm>
          <a:prstGeom prst="rect">
            <a:avLst/>
          </a:prstGeom>
          <a:solidFill>
            <a:schemeClr val="tx1"/>
          </a:solidFill>
        </p:spPr>
        <p:txBody>
          <a:bodyPr wrap="square" rtlCol="0">
            <a:spAutoFit/>
          </a:bodyPr>
          <a:lstStyle/>
          <a:p>
            <a:r>
              <a:rPr lang="en-US" sz="1600" b="1" dirty="0">
                <a:solidFill>
                  <a:srgbClr val="9B2393"/>
                </a:solidFill>
                <a:latin typeface="Menlo" panose="020B0609030804020204" pitchFamily="49" charset="0"/>
              </a:rPr>
              <a:t>extension</a:t>
            </a:r>
            <a:r>
              <a:rPr lang="en-US" sz="1600" dirty="0">
                <a:solidFill>
                  <a:srgbClr val="000000"/>
                </a:solidFill>
                <a:latin typeface="Menlo" panose="020B0609030804020204" pitchFamily="49" charset="0"/>
              </a:rPr>
              <a:t> </a:t>
            </a:r>
            <a:r>
              <a:rPr lang="en-US" sz="1600" dirty="0" err="1">
                <a:solidFill>
                  <a:srgbClr val="326D74"/>
                </a:solidFill>
                <a:latin typeface="Menlo" panose="020B0609030804020204" pitchFamily="49" charset="0"/>
              </a:rPr>
              <a:t>ViewController</a:t>
            </a:r>
            <a:r>
              <a:rPr lang="en-US" sz="1600" dirty="0">
                <a:solidFill>
                  <a:srgbClr val="000000"/>
                </a:solidFill>
                <a:latin typeface="Menlo" panose="020B0609030804020204" pitchFamily="49" charset="0"/>
              </a:rPr>
              <a:t>: </a:t>
            </a:r>
            <a:r>
              <a:rPr lang="en-US" sz="1600" dirty="0" err="1">
                <a:solidFill>
                  <a:srgbClr val="5C2699"/>
                </a:solidFill>
                <a:latin typeface="Menlo" panose="020B0609030804020204" pitchFamily="49" charset="0"/>
              </a:rPr>
              <a:t>UITableViewDelegate</a:t>
            </a:r>
            <a:r>
              <a:rPr lang="en-US" sz="1600" dirty="0">
                <a:solidFill>
                  <a:srgbClr val="000000"/>
                </a:solidFill>
                <a:latin typeface="Menlo" panose="020B0609030804020204" pitchFamily="49" charset="0"/>
              </a:rPr>
              <a:t> {</a:t>
            </a:r>
            <a:endParaRPr lang="en-US" sz="1600" dirty="0">
              <a:solidFill>
                <a:srgbClr val="5C2699"/>
              </a:solidFill>
              <a:latin typeface="Menlo" panose="020B0609030804020204" pitchFamily="49" charset="0"/>
            </a:endParaRPr>
          </a:p>
          <a:p>
            <a:r>
              <a:rPr lang="en-US" sz="1600" dirty="0">
                <a:solidFill>
                  <a:srgbClr val="000000"/>
                </a:solidFill>
                <a:latin typeface="Menlo" panose="020B0609030804020204" pitchFamily="49" charset="0"/>
              </a:rPr>
              <a:t>    </a:t>
            </a:r>
          </a:p>
          <a:p>
            <a:r>
              <a:rPr lang="en-US" sz="1600" dirty="0">
                <a:solidFill>
                  <a:srgbClr val="000000"/>
                </a:solidFill>
                <a:latin typeface="Menlo" panose="020B0609030804020204" pitchFamily="49" charset="0"/>
              </a:rPr>
              <a:t>    </a:t>
            </a:r>
            <a:r>
              <a:rPr lang="en-US" sz="1600" b="1" dirty="0" err="1">
                <a:solidFill>
                  <a:srgbClr val="9B2393"/>
                </a:solidFill>
                <a:latin typeface="Menlo" panose="020B0609030804020204" pitchFamily="49" charset="0"/>
              </a:rPr>
              <a:t>func</a:t>
            </a:r>
            <a:r>
              <a:rPr lang="en-US" sz="1600" dirty="0">
                <a:solidFill>
                  <a:srgbClr val="000000"/>
                </a:solidFill>
                <a:latin typeface="Menlo" panose="020B0609030804020204" pitchFamily="49" charset="0"/>
              </a:rPr>
              <a:t> </a:t>
            </a:r>
            <a:r>
              <a:rPr lang="en-US" sz="1600" dirty="0" err="1">
                <a:solidFill>
                  <a:srgbClr val="000000"/>
                </a:solidFill>
                <a:latin typeface="Menlo" panose="020B0609030804020204" pitchFamily="49" charset="0"/>
              </a:rPr>
              <a:t>tableView</a:t>
            </a:r>
            <a:r>
              <a:rPr lang="en-US" sz="1600" dirty="0">
                <a:solidFill>
                  <a:srgbClr val="000000"/>
                </a:solidFill>
                <a:latin typeface="Menlo" panose="020B0609030804020204" pitchFamily="49" charset="0"/>
              </a:rPr>
              <a:t>(</a:t>
            </a:r>
            <a:r>
              <a:rPr lang="en-US" sz="1600" b="1" dirty="0">
                <a:solidFill>
                  <a:srgbClr val="9B2393"/>
                </a:solidFill>
                <a:latin typeface="Menlo" panose="020B0609030804020204" pitchFamily="49" charset="0"/>
              </a:rPr>
              <a:t>_</a:t>
            </a:r>
            <a:r>
              <a:rPr lang="en-US" sz="1600" dirty="0">
                <a:solidFill>
                  <a:srgbClr val="000000"/>
                </a:solidFill>
                <a:latin typeface="Menlo" panose="020B0609030804020204" pitchFamily="49" charset="0"/>
              </a:rPr>
              <a:t> </a:t>
            </a:r>
            <a:r>
              <a:rPr lang="en-US" sz="1600" dirty="0" err="1">
                <a:solidFill>
                  <a:srgbClr val="000000"/>
                </a:solidFill>
                <a:latin typeface="Menlo" panose="020B0609030804020204" pitchFamily="49" charset="0"/>
              </a:rPr>
              <a:t>tableView</a:t>
            </a:r>
            <a:r>
              <a:rPr lang="en-US" sz="1600" dirty="0">
                <a:solidFill>
                  <a:srgbClr val="000000"/>
                </a:solidFill>
                <a:latin typeface="Menlo" panose="020B0609030804020204" pitchFamily="49" charset="0"/>
              </a:rPr>
              <a:t>: </a:t>
            </a:r>
            <a:r>
              <a:rPr lang="en-US" sz="1600" dirty="0" err="1">
                <a:solidFill>
                  <a:srgbClr val="5C2699"/>
                </a:solidFill>
                <a:latin typeface="Menlo" panose="020B0609030804020204" pitchFamily="49" charset="0"/>
              </a:rPr>
              <a:t>UITableView</a:t>
            </a:r>
            <a:r>
              <a:rPr lang="en-US" sz="1600" dirty="0">
                <a:solidFill>
                  <a:srgbClr val="000000"/>
                </a:solidFill>
                <a:latin typeface="Menlo" panose="020B0609030804020204" pitchFamily="49" charset="0"/>
              </a:rPr>
              <a:t>, </a:t>
            </a:r>
          </a:p>
          <a:p>
            <a:r>
              <a:rPr lang="en-US" sz="1600" dirty="0">
                <a:solidFill>
                  <a:srgbClr val="000000"/>
                </a:solidFill>
                <a:latin typeface="Menlo" panose="020B0609030804020204" pitchFamily="49" charset="0"/>
              </a:rPr>
              <a:t>				    </a:t>
            </a:r>
            <a:r>
              <a:rPr lang="en-US" sz="1600" dirty="0" err="1">
                <a:solidFill>
                  <a:srgbClr val="000000"/>
                </a:solidFill>
                <a:latin typeface="Menlo" panose="020B0609030804020204" pitchFamily="49" charset="0"/>
              </a:rPr>
              <a:t>canEditRowAt</a:t>
            </a:r>
            <a:r>
              <a:rPr lang="en-US" sz="1600" dirty="0">
                <a:solidFill>
                  <a:srgbClr val="000000"/>
                </a:solidFill>
                <a:latin typeface="Menlo" panose="020B0609030804020204" pitchFamily="49" charset="0"/>
              </a:rPr>
              <a:t> </a:t>
            </a:r>
            <a:r>
              <a:rPr lang="en-US" sz="1600" dirty="0" err="1">
                <a:solidFill>
                  <a:srgbClr val="000000"/>
                </a:solidFill>
                <a:latin typeface="Menlo" panose="020B0609030804020204" pitchFamily="49" charset="0"/>
              </a:rPr>
              <a:t>indexPath</a:t>
            </a:r>
            <a:r>
              <a:rPr lang="en-US" sz="1600" dirty="0">
                <a:solidFill>
                  <a:srgbClr val="000000"/>
                </a:solidFill>
                <a:latin typeface="Menlo" panose="020B0609030804020204" pitchFamily="49" charset="0"/>
              </a:rPr>
              <a:t>: </a:t>
            </a:r>
            <a:r>
              <a:rPr lang="en-US" sz="1600" dirty="0" err="1">
                <a:solidFill>
                  <a:srgbClr val="5C2699"/>
                </a:solidFill>
                <a:latin typeface="Menlo" panose="020B0609030804020204" pitchFamily="49" charset="0"/>
              </a:rPr>
              <a:t>IndexPath</a:t>
            </a:r>
            <a:r>
              <a:rPr lang="en-US" sz="1600" dirty="0">
                <a:solidFill>
                  <a:srgbClr val="000000"/>
                </a:solidFill>
                <a:latin typeface="Menlo" panose="020B0609030804020204" pitchFamily="49" charset="0"/>
              </a:rPr>
              <a:t>) -&gt; </a:t>
            </a:r>
            <a:r>
              <a:rPr lang="en-US" sz="1600" dirty="0">
                <a:solidFill>
                  <a:srgbClr val="5C2699"/>
                </a:solidFill>
                <a:latin typeface="Menlo" panose="020B0609030804020204" pitchFamily="49" charset="0"/>
              </a:rPr>
              <a:t>Bool</a:t>
            </a:r>
            <a:r>
              <a:rPr lang="en-US" sz="1600" dirty="0">
                <a:solidFill>
                  <a:srgbClr val="000000"/>
                </a:solidFill>
                <a:latin typeface="Menlo" panose="020B0609030804020204" pitchFamily="49" charset="0"/>
              </a:rPr>
              <a:t> {</a:t>
            </a:r>
          </a:p>
          <a:p>
            <a:r>
              <a:rPr lang="en-US" sz="1600" dirty="0">
                <a:solidFill>
                  <a:srgbClr val="000000"/>
                </a:solidFill>
                <a:latin typeface="Menlo" panose="020B0609030804020204" pitchFamily="49" charset="0"/>
              </a:rPr>
              <a:t>        </a:t>
            </a:r>
            <a:r>
              <a:rPr lang="en-US" sz="1600" b="1" dirty="0">
                <a:solidFill>
                  <a:srgbClr val="9B2393"/>
                </a:solidFill>
                <a:latin typeface="Menlo" panose="020B0609030804020204" pitchFamily="49" charset="0"/>
              </a:rPr>
              <a:t>return</a:t>
            </a:r>
            <a:r>
              <a:rPr lang="en-US" sz="1600" dirty="0">
                <a:solidFill>
                  <a:srgbClr val="000000"/>
                </a:solidFill>
                <a:latin typeface="Menlo" panose="020B0609030804020204" pitchFamily="49" charset="0"/>
              </a:rPr>
              <a:t> </a:t>
            </a:r>
            <a:r>
              <a:rPr lang="en-US" sz="1600" b="1" dirty="0">
                <a:solidFill>
                  <a:srgbClr val="9B2393"/>
                </a:solidFill>
                <a:latin typeface="Menlo" panose="020B0609030804020204" pitchFamily="49" charset="0"/>
              </a:rPr>
              <a:t>true</a:t>
            </a:r>
            <a:endParaRPr lang="en-US" sz="1600" dirty="0">
              <a:solidFill>
                <a:srgbClr val="9B2393"/>
              </a:solidFill>
              <a:latin typeface="Menlo" panose="020B0609030804020204" pitchFamily="49" charset="0"/>
            </a:endParaRPr>
          </a:p>
          <a:p>
            <a:r>
              <a:rPr lang="en-US" sz="1600" dirty="0">
                <a:solidFill>
                  <a:srgbClr val="000000"/>
                </a:solidFill>
                <a:latin typeface="Menlo" panose="020B0609030804020204" pitchFamily="49" charset="0"/>
              </a:rPr>
              <a:t>    }</a:t>
            </a:r>
          </a:p>
          <a:p>
            <a:r>
              <a:rPr lang="en-US" sz="1600" dirty="0">
                <a:solidFill>
                  <a:srgbClr val="000000"/>
                </a:solidFill>
                <a:latin typeface="Menlo" panose="020B0609030804020204" pitchFamily="49" charset="0"/>
              </a:rPr>
              <a:t>}</a:t>
            </a:r>
          </a:p>
        </p:txBody>
      </p:sp>
    </p:spTree>
    <p:extLst>
      <p:ext uri="{BB962C8B-B14F-4D97-AF65-F5344CB8AC3E}">
        <p14:creationId xmlns:p14="http://schemas.microsoft.com/office/powerpoint/2010/main" val="17605543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1C071-3A2F-F849-BF94-EF7365EA2D44}"/>
              </a:ext>
            </a:extLst>
          </p:cNvPr>
          <p:cNvSpPr>
            <a:spLocks noGrp="1"/>
          </p:cNvSpPr>
          <p:nvPr>
            <p:ph type="title"/>
          </p:nvPr>
        </p:nvSpPr>
        <p:spPr/>
        <p:txBody>
          <a:bodyPr/>
          <a:lstStyle/>
          <a:p>
            <a:r>
              <a:rPr lang="en-US" dirty="0"/>
              <a:t>iOS – Core Data Code</a:t>
            </a:r>
          </a:p>
        </p:txBody>
      </p:sp>
      <p:sp>
        <p:nvSpPr>
          <p:cNvPr id="3" name="Content Placeholder 2">
            <a:extLst>
              <a:ext uri="{FF2B5EF4-FFF2-40B4-BE49-F238E27FC236}">
                <a16:creationId xmlns:a16="http://schemas.microsoft.com/office/drawing/2014/main" id="{AE3F86B7-614B-5C41-82AC-181C714B5797}"/>
              </a:ext>
            </a:extLst>
          </p:cNvPr>
          <p:cNvSpPr>
            <a:spLocks noGrp="1"/>
          </p:cNvSpPr>
          <p:nvPr>
            <p:ph idx="1"/>
          </p:nvPr>
        </p:nvSpPr>
        <p:spPr>
          <a:xfrm>
            <a:off x="1103312" y="2052918"/>
            <a:ext cx="10811597" cy="4195481"/>
          </a:xfrm>
        </p:spPr>
        <p:txBody>
          <a:bodyPr/>
          <a:lstStyle/>
          <a:p>
            <a:r>
              <a:rPr lang="en-US" dirty="0"/>
              <a:t>Code generation</a:t>
            </a:r>
          </a:p>
          <a:p>
            <a:r>
              <a:rPr lang="en-US" dirty="0"/>
              <a:t>Select an entity from the Entities list. </a:t>
            </a:r>
          </a:p>
          <a:p>
            <a:r>
              <a:rPr lang="en-US" dirty="0"/>
              <a:t>In the Data Model inspector, under Class, the </a:t>
            </a:r>
            <a:r>
              <a:rPr lang="en-US" dirty="0" err="1"/>
              <a:t>Codegen</a:t>
            </a:r>
            <a:r>
              <a:rPr lang="en-US" dirty="0"/>
              <a:t> list offers three options: </a:t>
            </a:r>
          </a:p>
          <a:p>
            <a:pPr lvl="1"/>
            <a:r>
              <a:rPr lang="en-US" dirty="0"/>
              <a:t>Class Definition – you won’t need to edit generated logic or properties</a:t>
            </a:r>
          </a:p>
          <a:p>
            <a:pPr lvl="1"/>
            <a:r>
              <a:rPr lang="en-US" dirty="0"/>
              <a:t>Category/Extension – to add logic to the managed object subclass</a:t>
            </a:r>
          </a:p>
          <a:p>
            <a:pPr lvl="1"/>
            <a:r>
              <a:rPr lang="en-US" dirty="0"/>
              <a:t>Manual/None – to edit properties and logic in the managed object subclass</a:t>
            </a:r>
          </a:p>
          <a:p>
            <a:endParaRPr lang="en-US" dirty="0"/>
          </a:p>
        </p:txBody>
      </p:sp>
      <p:sp>
        <p:nvSpPr>
          <p:cNvPr id="4" name="Slide Number Placeholder 3">
            <a:extLst>
              <a:ext uri="{FF2B5EF4-FFF2-40B4-BE49-F238E27FC236}">
                <a16:creationId xmlns:a16="http://schemas.microsoft.com/office/drawing/2014/main" id="{F857C6F2-77F7-FD4D-8D5E-8DE1D1E54804}"/>
              </a:ext>
            </a:extLst>
          </p:cNvPr>
          <p:cNvSpPr>
            <a:spLocks noGrp="1"/>
          </p:cNvSpPr>
          <p:nvPr>
            <p:ph type="sldNum" sz="quarter" idx="12"/>
          </p:nvPr>
        </p:nvSpPr>
        <p:spPr/>
        <p:txBody>
          <a:bodyPr/>
          <a:lstStyle/>
          <a:p>
            <a:fld id="{D57F1E4F-1CFF-5643-939E-02111984F565}" type="slidenum">
              <a:rPr lang="en-US" smtClean="0"/>
              <a:t>30</a:t>
            </a:fld>
            <a:endParaRPr lang="en-US" dirty="0"/>
          </a:p>
        </p:txBody>
      </p:sp>
    </p:spTree>
    <p:extLst>
      <p:ext uri="{BB962C8B-B14F-4D97-AF65-F5344CB8AC3E}">
        <p14:creationId xmlns:p14="http://schemas.microsoft.com/office/powerpoint/2010/main" val="32169736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1C071-3A2F-F849-BF94-EF7365EA2D44}"/>
              </a:ext>
            </a:extLst>
          </p:cNvPr>
          <p:cNvSpPr>
            <a:spLocks noGrp="1"/>
          </p:cNvSpPr>
          <p:nvPr>
            <p:ph type="title"/>
          </p:nvPr>
        </p:nvSpPr>
        <p:spPr/>
        <p:txBody>
          <a:bodyPr/>
          <a:lstStyle/>
          <a:p>
            <a:r>
              <a:rPr lang="en-US" dirty="0"/>
              <a:t>iOS – Core Data Code</a:t>
            </a:r>
          </a:p>
        </p:txBody>
      </p:sp>
      <p:sp>
        <p:nvSpPr>
          <p:cNvPr id="3" name="Content Placeholder 2">
            <a:extLst>
              <a:ext uri="{FF2B5EF4-FFF2-40B4-BE49-F238E27FC236}">
                <a16:creationId xmlns:a16="http://schemas.microsoft.com/office/drawing/2014/main" id="{AE3F86B7-614B-5C41-82AC-181C714B5797}"/>
              </a:ext>
            </a:extLst>
          </p:cNvPr>
          <p:cNvSpPr>
            <a:spLocks noGrp="1"/>
          </p:cNvSpPr>
          <p:nvPr>
            <p:ph idx="1"/>
          </p:nvPr>
        </p:nvSpPr>
        <p:spPr/>
        <p:txBody>
          <a:bodyPr/>
          <a:lstStyle/>
          <a:p>
            <a:r>
              <a:rPr lang="en-US" dirty="0"/>
              <a:t>Code generation</a:t>
            </a:r>
          </a:p>
          <a:p>
            <a:r>
              <a:rPr lang="en-US" dirty="0"/>
              <a:t>Class definition</a:t>
            </a:r>
          </a:p>
          <a:p>
            <a:pPr lvl="1"/>
            <a:r>
              <a:rPr lang="en-US" dirty="0"/>
              <a:t>The generated source code doesn’t appear in your project’s source list. </a:t>
            </a:r>
            <a:r>
              <a:rPr lang="en-US" dirty="0" err="1"/>
              <a:t>Xcode</a:t>
            </a:r>
            <a:r>
              <a:rPr lang="en-US" dirty="0"/>
              <a:t> produces the class and properties files as part of the build process and places them in your project’s build directory.</a:t>
            </a:r>
            <a:br>
              <a:rPr lang="en-US" dirty="0"/>
            </a:br>
            <a:r>
              <a:rPr lang="en-US" dirty="0"/>
              <a:t>These files regenerate whenever the related entity changes in the data model.</a:t>
            </a:r>
          </a:p>
          <a:p>
            <a:r>
              <a:rPr lang="en-US" dirty="0"/>
              <a:t>Category/Extension</a:t>
            </a:r>
          </a:p>
          <a:p>
            <a:pPr lvl="1"/>
            <a:r>
              <a:rPr lang="en-US" dirty="0"/>
              <a:t>Take full control of the class file, while continuing to automatically generate the properties file to keep it up-to-date with the model editor. Create and maintain your class manually. (custom getters/setters </a:t>
            </a:r>
            <a:r>
              <a:rPr lang="en-US" dirty="0" err="1"/>
              <a:t>etc</a:t>
            </a:r>
            <a:r>
              <a:rPr lang="en-US" dirty="0"/>
              <a:t>)</a:t>
            </a:r>
          </a:p>
        </p:txBody>
      </p:sp>
      <p:sp>
        <p:nvSpPr>
          <p:cNvPr id="4" name="Slide Number Placeholder 3">
            <a:extLst>
              <a:ext uri="{FF2B5EF4-FFF2-40B4-BE49-F238E27FC236}">
                <a16:creationId xmlns:a16="http://schemas.microsoft.com/office/drawing/2014/main" id="{F857C6F2-77F7-FD4D-8D5E-8DE1D1E54804}"/>
              </a:ext>
            </a:extLst>
          </p:cNvPr>
          <p:cNvSpPr>
            <a:spLocks noGrp="1"/>
          </p:cNvSpPr>
          <p:nvPr>
            <p:ph type="sldNum" sz="quarter" idx="12"/>
          </p:nvPr>
        </p:nvSpPr>
        <p:spPr/>
        <p:txBody>
          <a:bodyPr/>
          <a:lstStyle/>
          <a:p>
            <a:fld id="{D57F1E4F-1CFF-5643-939E-02111984F565}" type="slidenum">
              <a:rPr lang="en-US" smtClean="0"/>
              <a:t>31</a:t>
            </a:fld>
            <a:endParaRPr lang="en-US" dirty="0"/>
          </a:p>
        </p:txBody>
      </p:sp>
    </p:spTree>
    <p:extLst>
      <p:ext uri="{BB962C8B-B14F-4D97-AF65-F5344CB8AC3E}">
        <p14:creationId xmlns:p14="http://schemas.microsoft.com/office/powerpoint/2010/main" val="22616934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1C071-3A2F-F849-BF94-EF7365EA2D44}"/>
              </a:ext>
            </a:extLst>
          </p:cNvPr>
          <p:cNvSpPr>
            <a:spLocks noGrp="1"/>
          </p:cNvSpPr>
          <p:nvPr>
            <p:ph type="title"/>
          </p:nvPr>
        </p:nvSpPr>
        <p:spPr/>
        <p:txBody>
          <a:bodyPr/>
          <a:lstStyle/>
          <a:p>
            <a:r>
              <a:rPr lang="en-US" dirty="0"/>
              <a:t>iOS – Core Data Code</a:t>
            </a:r>
          </a:p>
        </p:txBody>
      </p:sp>
      <p:sp>
        <p:nvSpPr>
          <p:cNvPr id="3" name="Content Placeholder 2">
            <a:extLst>
              <a:ext uri="{FF2B5EF4-FFF2-40B4-BE49-F238E27FC236}">
                <a16:creationId xmlns:a16="http://schemas.microsoft.com/office/drawing/2014/main" id="{AE3F86B7-614B-5C41-82AC-181C714B5797}"/>
              </a:ext>
            </a:extLst>
          </p:cNvPr>
          <p:cNvSpPr>
            <a:spLocks noGrp="1"/>
          </p:cNvSpPr>
          <p:nvPr>
            <p:ph idx="1"/>
          </p:nvPr>
        </p:nvSpPr>
        <p:spPr/>
        <p:txBody>
          <a:bodyPr/>
          <a:lstStyle/>
          <a:p>
            <a:r>
              <a:rPr lang="en-US" dirty="0"/>
              <a:t>Category/Extension</a:t>
            </a:r>
          </a:p>
          <a:p>
            <a:r>
              <a:rPr lang="en-US" dirty="0"/>
              <a:t>To generate the class file initially</a:t>
            </a:r>
          </a:p>
          <a:p>
            <a:pPr lvl="1"/>
            <a:r>
              <a:rPr lang="en-US" dirty="0"/>
              <a:t>Choose Editor &gt; Create </a:t>
            </a:r>
            <a:r>
              <a:rPr lang="en-US" dirty="0" err="1"/>
              <a:t>NSManagedObject</a:t>
            </a:r>
            <a:r>
              <a:rPr lang="en-US" dirty="0"/>
              <a:t> Subclass from the menu at the top of the screen.</a:t>
            </a:r>
          </a:p>
          <a:p>
            <a:pPr lvl="1"/>
            <a:r>
              <a:rPr lang="en-US" dirty="0"/>
              <a:t>Select your data model, then the appropriate entity, and choose where to save the files. </a:t>
            </a:r>
            <a:r>
              <a:rPr lang="en-US" dirty="0" err="1"/>
              <a:t>Xcode</a:t>
            </a:r>
            <a:r>
              <a:rPr lang="en-US" dirty="0"/>
              <a:t> places both class and properties files into your project. </a:t>
            </a:r>
          </a:p>
          <a:p>
            <a:pPr lvl="1"/>
            <a:r>
              <a:rPr lang="en-US" dirty="0"/>
              <a:t>Because the properties file continues to be produced as part of the build process, move this duplicate file from your project source list to the trash.</a:t>
            </a:r>
          </a:p>
          <a:p>
            <a:pPr lvl="1"/>
            <a:r>
              <a:rPr lang="en-US" dirty="0"/>
              <a:t>You can now see and edit the class file in your project source list.</a:t>
            </a:r>
          </a:p>
        </p:txBody>
      </p:sp>
      <p:sp>
        <p:nvSpPr>
          <p:cNvPr id="4" name="Slide Number Placeholder 3">
            <a:extLst>
              <a:ext uri="{FF2B5EF4-FFF2-40B4-BE49-F238E27FC236}">
                <a16:creationId xmlns:a16="http://schemas.microsoft.com/office/drawing/2014/main" id="{F857C6F2-77F7-FD4D-8D5E-8DE1D1E54804}"/>
              </a:ext>
            </a:extLst>
          </p:cNvPr>
          <p:cNvSpPr>
            <a:spLocks noGrp="1"/>
          </p:cNvSpPr>
          <p:nvPr>
            <p:ph type="sldNum" sz="quarter" idx="12"/>
          </p:nvPr>
        </p:nvSpPr>
        <p:spPr/>
        <p:txBody>
          <a:bodyPr/>
          <a:lstStyle/>
          <a:p>
            <a:fld id="{D57F1E4F-1CFF-5643-939E-02111984F565}" type="slidenum">
              <a:rPr lang="en-US" smtClean="0"/>
              <a:t>32</a:t>
            </a:fld>
            <a:endParaRPr lang="en-US" dirty="0"/>
          </a:p>
        </p:txBody>
      </p:sp>
    </p:spTree>
    <p:extLst>
      <p:ext uri="{BB962C8B-B14F-4D97-AF65-F5344CB8AC3E}">
        <p14:creationId xmlns:p14="http://schemas.microsoft.com/office/powerpoint/2010/main" val="12343097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1C071-3A2F-F849-BF94-EF7365EA2D44}"/>
              </a:ext>
            </a:extLst>
          </p:cNvPr>
          <p:cNvSpPr>
            <a:spLocks noGrp="1"/>
          </p:cNvSpPr>
          <p:nvPr>
            <p:ph type="title"/>
          </p:nvPr>
        </p:nvSpPr>
        <p:spPr/>
        <p:txBody>
          <a:bodyPr/>
          <a:lstStyle/>
          <a:p>
            <a:r>
              <a:rPr lang="en-US" dirty="0"/>
              <a:t>iOS – Core Data – insert</a:t>
            </a:r>
          </a:p>
        </p:txBody>
      </p:sp>
      <p:sp>
        <p:nvSpPr>
          <p:cNvPr id="3" name="Content Placeholder 2">
            <a:extLst>
              <a:ext uri="{FF2B5EF4-FFF2-40B4-BE49-F238E27FC236}">
                <a16:creationId xmlns:a16="http://schemas.microsoft.com/office/drawing/2014/main" id="{AE3F86B7-614B-5C41-82AC-181C714B5797}"/>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F857C6F2-77F7-FD4D-8D5E-8DE1D1E54804}"/>
              </a:ext>
            </a:extLst>
          </p:cNvPr>
          <p:cNvSpPr>
            <a:spLocks noGrp="1"/>
          </p:cNvSpPr>
          <p:nvPr>
            <p:ph type="sldNum" sz="quarter" idx="12"/>
          </p:nvPr>
        </p:nvSpPr>
        <p:spPr/>
        <p:txBody>
          <a:bodyPr/>
          <a:lstStyle/>
          <a:p>
            <a:fld id="{D57F1E4F-1CFF-5643-939E-02111984F565}" type="slidenum">
              <a:rPr lang="en-US" smtClean="0"/>
              <a:t>33</a:t>
            </a:fld>
            <a:endParaRPr lang="en-US" dirty="0"/>
          </a:p>
        </p:txBody>
      </p:sp>
      <p:sp>
        <p:nvSpPr>
          <p:cNvPr id="5" name="TextBox 4">
            <a:extLst>
              <a:ext uri="{FF2B5EF4-FFF2-40B4-BE49-F238E27FC236}">
                <a16:creationId xmlns:a16="http://schemas.microsoft.com/office/drawing/2014/main" id="{8BD70E23-CD19-D84F-9307-C839EBA73034}"/>
              </a:ext>
            </a:extLst>
          </p:cNvPr>
          <p:cNvSpPr txBox="1"/>
          <p:nvPr/>
        </p:nvSpPr>
        <p:spPr>
          <a:xfrm>
            <a:off x="299747" y="3059124"/>
            <a:ext cx="11005562" cy="2800767"/>
          </a:xfrm>
          <a:prstGeom prst="rect">
            <a:avLst/>
          </a:prstGeom>
          <a:solidFill>
            <a:schemeClr val="tx1"/>
          </a:solidFill>
        </p:spPr>
        <p:txBody>
          <a:bodyPr wrap="square" rtlCol="0">
            <a:spAutoFit/>
          </a:bodyPr>
          <a:lstStyle/>
          <a:p>
            <a:r>
              <a:rPr lang="en-US" sz="1600" dirty="0">
                <a:solidFill>
                  <a:srgbClr val="000000"/>
                </a:solidFill>
                <a:latin typeface="Menlo" panose="020B0609030804020204" pitchFamily="49" charset="0"/>
              </a:rPr>
              <a:t>        </a:t>
            </a:r>
            <a:r>
              <a:rPr lang="en-US" sz="1600" b="1" dirty="0">
                <a:solidFill>
                  <a:srgbClr val="9B2393"/>
                </a:solidFill>
                <a:latin typeface="Menlo" panose="020B0609030804020204" pitchFamily="49" charset="0"/>
              </a:rPr>
              <a:t>let</a:t>
            </a:r>
            <a:r>
              <a:rPr lang="en-US" sz="1600" dirty="0">
                <a:solidFill>
                  <a:srgbClr val="000000"/>
                </a:solidFill>
                <a:latin typeface="Menlo" panose="020B0609030804020204" pitchFamily="49" charset="0"/>
              </a:rPr>
              <a:t> context = </a:t>
            </a:r>
            <a:r>
              <a:rPr lang="en-US" sz="1600" dirty="0" err="1">
                <a:solidFill>
                  <a:srgbClr val="326D74"/>
                </a:solidFill>
                <a:latin typeface="Menlo" panose="020B0609030804020204" pitchFamily="49" charset="0"/>
              </a:rPr>
              <a:t>container</a:t>
            </a:r>
            <a:r>
              <a:rPr lang="en-US" sz="1600" dirty="0" err="1">
                <a:solidFill>
                  <a:srgbClr val="000000"/>
                </a:solidFill>
                <a:latin typeface="Menlo" panose="020B0609030804020204" pitchFamily="49" charset="0"/>
              </a:rPr>
              <a:t>.</a:t>
            </a:r>
            <a:r>
              <a:rPr lang="en-US" sz="1600" dirty="0" err="1">
                <a:solidFill>
                  <a:srgbClr val="5C2699"/>
                </a:solidFill>
                <a:latin typeface="Menlo" panose="020B0609030804020204" pitchFamily="49" charset="0"/>
              </a:rPr>
              <a:t>viewContext</a:t>
            </a:r>
            <a:endParaRPr lang="en-US" sz="1600" dirty="0">
              <a:solidFill>
                <a:srgbClr val="000000"/>
              </a:solidFill>
              <a:latin typeface="Menlo" panose="020B0609030804020204" pitchFamily="49" charset="0"/>
            </a:endParaRPr>
          </a:p>
          <a:p>
            <a:r>
              <a:rPr lang="en-US" sz="1600" dirty="0">
                <a:solidFill>
                  <a:srgbClr val="000000"/>
                </a:solidFill>
                <a:latin typeface="Menlo" panose="020B0609030804020204" pitchFamily="49" charset="0"/>
              </a:rPr>
              <a:t>        </a:t>
            </a:r>
            <a:r>
              <a:rPr lang="en-US" sz="1600" b="1" dirty="0">
                <a:solidFill>
                  <a:srgbClr val="9B2393"/>
                </a:solidFill>
                <a:latin typeface="Menlo" panose="020B0609030804020204" pitchFamily="49" charset="0"/>
              </a:rPr>
              <a:t>let</a:t>
            </a:r>
            <a:r>
              <a:rPr lang="en-US" sz="1600" dirty="0">
                <a:solidFill>
                  <a:srgbClr val="000000"/>
                </a:solidFill>
                <a:latin typeface="Menlo" panose="020B0609030804020204" pitchFamily="49" charset="0"/>
              </a:rPr>
              <a:t> entity = </a:t>
            </a:r>
            <a:r>
              <a:rPr lang="en-US" sz="1600" dirty="0" err="1">
                <a:solidFill>
                  <a:srgbClr val="5C2699"/>
                </a:solidFill>
                <a:latin typeface="Menlo" panose="020B0609030804020204" pitchFamily="49" charset="0"/>
              </a:rPr>
              <a:t>NSEntityDescription</a:t>
            </a:r>
            <a:r>
              <a:rPr lang="en-US" sz="1600" dirty="0" err="1">
                <a:solidFill>
                  <a:srgbClr val="000000"/>
                </a:solidFill>
                <a:latin typeface="Menlo" panose="020B0609030804020204" pitchFamily="49" charset="0"/>
              </a:rPr>
              <a:t>.</a:t>
            </a:r>
            <a:r>
              <a:rPr lang="en-US" sz="1600" dirty="0" err="1">
                <a:solidFill>
                  <a:srgbClr val="3900A0"/>
                </a:solidFill>
                <a:latin typeface="Menlo" panose="020B0609030804020204" pitchFamily="49" charset="0"/>
              </a:rPr>
              <a:t>entity</a:t>
            </a:r>
            <a:r>
              <a:rPr lang="en-US" sz="1600" dirty="0">
                <a:solidFill>
                  <a:srgbClr val="000000"/>
                </a:solidFill>
                <a:latin typeface="Menlo" panose="020B0609030804020204" pitchFamily="49" charset="0"/>
              </a:rPr>
              <a:t>(</a:t>
            </a:r>
            <a:r>
              <a:rPr lang="en-US" sz="1600" dirty="0" err="1">
                <a:solidFill>
                  <a:srgbClr val="000000"/>
                </a:solidFill>
                <a:latin typeface="Menlo" panose="020B0609030804020204" pitchFamily="49" charset="0"/>
              </a:rPr>
              <a:t>forEntityName</a:t>
            </a:r>
            <a:r>
              <a:rPr lang="en-US" sz="1600" dirty="0">
                <a:solidFill>
                  <a:srgbClr val="000000"/>
                </a:solidFill>
                <a:latin typeface="Menlo" panose="020B0609030804020204" pitchFamily="49" charset="0"/>
              </a:rPr>
              <a:t>: </a:t>
            </a:r>
            <a:r>
              <a:rPr lang="en-US" sz="1600" dirty="0">
                <a:solidFill>
                  <a:srgbClr val="C41A16"/>
                </a:solidFill>
                <a:latin typeface="Menlo" panose="020B0609030804020204" pitchFamily="49" charset="0"/>
              </a:rPr>
              <a:t>"Person"</a:t>
            </a:r>
            <a:r>
              <a:rPr lang="en-US" sz="1600" dirty="0">
                <a:solidFill>
                  <a:srgbClr val="000000"/>
                </a:solidFill>
                <a:latin typeface="Menlo" panose="020B0609030804020204" pitchFamily="49" charset="0"/>
              </a:rPr>
              <a:t>, in: context)</a:t>
            </a:r>
          </a:p>
          <a:p>
            <a:r>
              <a:rPr lang="en-US" sz="1600" dirty="0">
                <a:solidFill>
                  <a:srgbClr val="000000"/>
                </a:solidFill>
                <a:latin typeface="Menlo" panose="020B0609030804020204" pitchFamily="49" charset="0"/>
              </a:rPr>
              <a:t>        </a:t>
            </a:r>
            <a:r>
              <a:rPr lang="en-US" sz="1600" b="1" dirty="0">
                <a:solidFill>
                  <a:srgbClr val="9B2393"/>
                </a:solidFill>
                <a:latin typeface="Menlo" panose="020B0609030804020204" pitchFamily="49" charset="0"/>
              </a:rPr>
              <a:t>let</a:t>
            </a:r>
            <a:r>
              <a:rPr lang="en-US" sz="1600" dirty="0">
                <a:solidFill>
                  <a:srgbClr val="000000"/>
                </a:solidFill>
                <a:latin typeface="Menlo" panose="020B0609030804020204" pitchFamily="49" charset="0"/>
              </a:rPr>
              <a:t> </a:t>
            </a:r>
            <a:r>
              <a:rPr lang="en-US" sz="1600" dirty="0" err="1">
                <a:solidFill>
                  <a:srgbClr val="000000"/>
                </a:solidFill>
                <a:latin typeface="Menlo" panose="020B0609030804020204" pitchFamily="49" charset="0"/>
              </a:rPr>
              <a:t>newPerson</a:t>
            </a:r>
            <a:r>
              <a:rPr lang="en-US" sz="1600" dirty="0">
                <a:solidFill>
                  <a:srgbClr val="000000"/>
                </a:solidFill>
                <a:latin typeface="Menlo" panose="020B0609030804020204" pitchFamily="49" charset="0"/>
              </a:rPr>
              <a:t> = </a:t>
            </a:r>
            <a:r>
              <a:rPr lang="en-US" sz="1600" dirty="0" err="1">
                <a:solidFill>
                  <a:srgbClr val="5C2699"/>
                </a:solidFill>
                <a:latin typeface="Menlo" panose="020B0609030804020204" pitchFamily="49" charset="0"/>
              </a:rPr>
              <a:t>NSManagedObject</a:t>
            </a:r>
            <a:r>
              <a:rPr lang="en-US" sz="1600" dirty="0">
                <a:solidFill>
                  <a:srgbClr val="000000"/>
                </a:solidFill>
                <a:latin typeface="Menlo" panose="020B0609030804020204" pitchFamily="49" charset="0"/>
              </a:rPr>
              <a:t>(entity: entity!, </a:t>
            </a:r>
            <a:r>
              <a:rPr lang="en-US" sz="1600" dirty="0" err="1">
                <a:solidFill>
                  <a:srgbClr val="000000"/>
                </a:solidFill>
                <a:latin typeface="Menlo" panose="020B0609030804020204" pitchFamily="49" charset="0"/>
              </a:rPr>
              <a:t>insertInto</a:t>
            </a:r>
            <a:r>
              <a:rPr lang="en-US" sz="1600" dirty="0">
                <a:solidFill>
                  <a:srgbClr val="000000"/>
                </a:solidFill>
                <a:latin typeface="Menlo" panose="020B0609030804020204" pitchFamily="49" charset="0"/>
              </a:rPr>
              <a:t>: context)</a:t>
            </a:r>
          </a:p>
          <a:p>
            <a:r>
              <a:rPr lang="en-US" sz="1600" dirty="0">
                <a:solidFill>
                  <a:srgbClr val="000000"/>
                </a:solidFill>
                <a:latin typeface="Menlo" panose="020B0609030804020204" pitchFamily="49" charset="0"/>
              </a:rPr>
              <a:t>        </a:t>
            </a:r>
            <a:r>
              <a:rPr lang="en-US" sz="1600" dirty="0" err="1">
                <a:solidFill>
                  <a:srgbClr val="000000"/>
                </a:solidFill>
                <a:latin typeface="Menlo" panose="020B0609030804020204" pitchFamily="49" charset="0"/>
              </a:rPr>
              <a:t>newPerson.</a:t>
            </a:r>
            <a:r>
              <a:rPr lang="en-US" sz="1600" dirty="0" err="1">
                <a:solidFill>
                  <a:srgbClr val="3900A0"/>
                </a:solidFill>
                <a:latin typeface="Menlo" panose="020B0609030804020204" pitchFamily="49" charset="0"/>
              </a:rPr>
              <a:t>setValue</a:t>
            </a:r>
            <a:r>
              <a:rPr lang="en-US" sz="1600" dirty="0">
                <a:solidFill>
                  <a:srgbClr val="000000"/>
                </a:solidFill>
                <a:latin typeface="Menlo" panose="020B0609030804020204" pitchFamily="49" charset="0"/>
              </a:rPr>
              <a:t>(</a:t>
            </a:r>
            <a:r>
              <a:rPr lang="en-US" sz="1600" dirty="0">
                <a:solidFill>
                  <a:srgbClr val="C41A16"/>
                </a:solidFill>
                <a:latin typeface="Menlo" panose="020B0609030804020204" pitchFamily="49" charset="0"/>
              </a:rPr>
              <a:t>"Andres"</a:t>
            </a:r>
            <a:r>
              <a:rPr lang="en-US" sz="1600" dirty="0">
                <a:solidFill>
                  <a:srgbClr val="000000"/>
                </a:solidFill>
                <a:latin typeface="Menlo" panose="020B0609030804020204" pitchFamily="49" charset="0"/>
              </a:rPr>
              <a:t>, </a:t>
            </a:r>
            <a:r>
              <a:rPr lang="en-US" sz="1600" dirty="0" err="1">
                <a:solidFill>
                  <a:srgbClr val="000000"/>
                </a:solidFill>
                <a:latin typeface="Menlo" panose="020B0609030804020204" pitchFamily="49" charset="0"/>
              </a:rPr>
              <a:t>forKey</a:t>
            </a:r>
            <a:r>
              <a:rPr lang="en-US" sz="1600" dirty="0">
                <a:solidFill>
                  <a:srgbClr val="000000"/>
                </a:solidFill>
                <a:latin typeface="Menlo" panose="020B0609030804020204" pitchFamily="49" charset="0"/>
              </a:rPr>
              <a:t>: </a:t>
            </a:r>
            <a:r>
              <a:rPr lang="en-US" sz="1600" dirty="0">
                <a:solidFill>
                  <a:srgbClr val="C41A16"/>
                </a:solidFill>
                <a:latin typeface="Menlo" panose="020B0609030804020204" pitchFamily="49" charset="0"/>
              </a:rPr>
              <a:t>"</a:t>
            </a:r>
            <a:r>
              <a:rPr lang="en-US" sz="1600" dirty="0" err="1">
                <a:solidFill>
                  <a:srgbClr val="C41A16"/>
                </a:solidFill>
                <a:latin typeface="Menlo" panose="020B0609030804020204" pitchFamily="49" charset="0"/>
              </a:rPr>
              <a:t>firstName</a:t>
            </a:r>
            <a:r>
              <a:rPr lang="en-US" sz="1600" dirty="0">
                <a:solidFill>
                  <a:srgbClr val="C41A16"/>
                </a:solidFill>
                <a:latin typeface="Menlo" panose="020B0609030804020204" pitchFamily="49" charset="0"/>
              </a:rPr>
              <a:t>"</a:t>
            </a:r>
            <a:r>
              <a:rPr lang="en-US" sz="1600" dirty="0">
                <a:solidFill>
                  <a:srgbClr val="000000"/>
                </a:solidFill>
                <a:latin typeface="Menlo" panose="020B0609030804020204" pitchFamily="49" charset="0"/>
              </a:rPr>
              <a:t>)</a:t>
            </a:r>
          </a:p>
          <a:p>
            <a:r>
              <a:rPr lang="en-US" sz="1600" dirty="0">
                <a:solidFill>
                  <a:srgbClr val="000000"/>
                </a:solidFill>
                <a:latin typeface="Menlo" panose="020B0609030804020204" pitchFamily="49" charset="0"/>
              </a:rPr>
              <a:t>        </a:t>
            </a:r>
            <a:r>
              <a:rPr lang="en-US" sz="1600" dirty="0" err="1">
                <a:solidFill>
                  <a:srgbClr val="000000"/>
                </a:solidFill>
                <a:latin typeface="Menlo" panose="020B0609030804020204" pitchFamily="49" charset="0"/>
              </a:rPr>
              <a:t>newPerson.</a:t>
            </a:r>
            <a:r>
              <a:rPr lang="en-US" sz="1600" dirty="0" err="1">
                <a:solidFill>
                  <a:srgbClr val="3900A0"/>
                </a:solidFill>
                <a:latin typeface="Menlo" panose="020B0609030804020204" pitchFamily="49" charset="0"/>
              </a:rPr>
              <a:t>setValue</a:t>
            </a:r>
            <a:r>
              <a:rPr lang="en-US" sz="1600" dirty="0">
                <a:solidFill>
                  <a:srgbClr val="000000"/>
                </a:solidFill>
                <a:latin typeface="Menlo" panose="020B0609030804020204" pitchFamily="49" charset="0"/>
              </a:rPr>
              <a:t>(</a:t>
            </a:r>
            <a:r>
              <a:rPr lang="en-US" sz="1600" dirty="0">
                <a:solidFill>
                  <a:srgbClr val="C41A16"/>
                </a:solidFill>
                <a:latin typeface="Menlo" panose="020B0609030804020204" pitchFamily="49" charset="0"/>
              </a:rPr>
              <a:t>"Käver"</a:t>
            </a:r>
            <a:r>
              <a:rPr lang="en-US" sz="1600" dirty="0">
                <a:solidFill>
                  <a:srgbClr val="000000"/>
                </a:solidFill>
                <a:latin typeface="Menlo" panose="020B0609030804020204" pitchFamily="49" charset="0"/>
              </a:rPr>
              <a:t>, </a:t>
            </a:r>
            <a:r>
              <a:rPr lang="en-US" sz="1600" dirty="0" err="1">
                <a:solidFill>
                  <a:srgbClr val="000000"/>
                </a:solidFill>
                <a:latin typeface="Menlo" panose="020B0609030804020204" pitchFamily="49" charset="0"/>
              </a:rPr>
              <a:t>forKey</a:t>
            </a:r>
            <a:r>
              <a:rPr lang="en-US" sz="1600" dirty="0">
                <a:solidFill>
                  <a:srgbClr val="000000"/>
                </a:solidFill>
                <a:latin typeface="Menlo" panose="020B0609030804020204" pitchFamily="49" charset="0"/>
              </a:rPr>
              <a:t>: </a:t>
            </a:r>
            <a:r>
              <a:rPr lang="en-US" sz="1600" dirty="0">
                <a:solidFill>
                  <a:srgbClr val="C41A16"/>
                </a:solidFill>
                <a:latin typeface="Menlo" panose="020B0609030804020204" pitchFamily="49" charset="0"/>
              </a:rPr>
              <a:t>"</a:t>
            </a:r>
            <a:r>
              <a:rPr lang="en-US" sz="1600" dirty="0" err="1">
                <a:solidFill>
                  <a:srgbClr val="C41A16"/>
                </a:solidFill>
                <a:latin typeface="Menlo" panose="020B0609030804020204" pitchFamily="49" charset="0"/>
              </a:rPr>
              <a:t>lastName</a:t>
            </a:r>
            <a:r>
              <a:rPr lang="en-US" sz="1600" dirty="0">
                <a:solidFill>
                  <a:srgbClr val="C41A16"/>
                </a:solidFill>
                <a:latin typeface="Menlo" panose="020B0609030804020204" pitchFamily="49" charset="0"/>
              </a:rPr>
              <a:t>"</a:t>
            </a:r>
            <a:r>
              <a:rPr lang="en-US" sz="1600" dirty="0">
                <a:solidFill>
                  <a:srgbClr val="000000"/>
                </a:solidFill>
                <a:latin typeface="Menlo" panose="020B0609030804020204" pitchFamily="49" charset="0"/>
              </a:rPr>
              <a:t>)</a:t>
            </a:r>
          </a:p>
          <a:p>
            <a:r>
              <a:rPr lang="en-US" sz="1600" dirty="0">
                <a:solidFill>
                  <a:srgbClr val="000000"/>
                </a:solidFill>
                <a:latin typeface="Menlo" panose="020B0609030804020204" pitchFamily="49" charset="0"/>
              </a:rPr>
              <a:t>        </a:t>
            </a:r>
            <a:r>
              <a:rPr lang="en-US" sz="1600" b="1" dirty="0">
                <a:solidFill>
                  <a:srgbClr val="9B2393"/>
                </a:solidFill>
                <a:latin typeface="Menlo" panose="020B0609030804020204" pitchFamily="49" charset="0"/>
              </a:rPr>
              <a:t>do</a:t>
            </a:r>
            <a:r>
              <a:rPr lang="en-US" sz="1600" dirty="0">
                <a:solidFill>
                  <a:srgbClr val="000000"/>
                </a:solidFill>
                <a:latin typeface="Menlo" panose="020B0609030804020204" pitchFamily="49" charset="0"/>
              </a:rPr>
              <a:t> {</a:t>
            </a:r>
          </a:p>
          <a:p>
            <a:r>
              <a:rPr lang="en-US" sz="1600" dirty="0">
                <a:solidFill>
                  <a:srgbClr val="000000"/>
                </a:solidFill>
                <a:latin typeface="Menlo" panose="020B0609030804020204" pitchFamily="49" charset="0"/>
              </a:rPr>
              <a:t>            </a:t>
            </a:r>
            <a:r>
              <a:rPr lang="en-US" sz="1600" b="1" dirty="0">
                <a:solidFill>
                  <a:srgbClr val="9B2393"/>
                </a:solidFill>
                <a:latin typeface="Menlo" panose="020B0609030804020204" pitchFamily="49" charset="0"/>
              </a:rPr>
              <a:t>try</a:t>
            </a:r>
            <a:r>
              <a:rPr lang="en-US" sz="1600" dirty="0">
                <a:solidFill>
                  <a:srgbClr val="000000"/>
                </a:solidFill>
                <a:latin typeface="Menlo" panose="020B0609030804020204" pitchFamily="49" charset="0"/>
              </a:rPr>
              <a:t> </a:t>
            </a:r>
            <a:r>
              <a:rPr lang="en-US" sz="1600" dirty="0" err="1">
                <a:solidFill>
                  <a:srgbClr val="000000"/>
                </a:solidFill>
                <a:latin typeface="Menlo" panose="020B0609030804020204" pitchFamily="49" charset="0"/>
              </a:rPr>
              <a:t>context.</a:t>
            </a:r>
            <a:r>
              <a:rPr lang="en-US" sz="1600" dirty="0" err="1">
                <a:solidFill>
                  <a:srgbClr val="3900A0"/>
                </a:solidFill>
                <a:latin typeface="Menlo" panose="020B0609030804020204" pitchFamily="49" charset="0"/>
              </a:rPr>
              <a:t>save</a:t>
            </a:r>
            <a:r>
              <a:rPr lang="en-US" sz="1600" dirty="0">
                <a:solidFill>
                  <a:srgbClr val="000000"/>
                </a:solidFill>
                <a:latin typeface="Menlo" panose="020B0609030804020204" pitchFamily="49" charset="0"/>
              </a:rPr>
              <a:t>()</a:t>
            </a:r>
          </a:p>
          <a:p>
            <a:r>
              <a:rPr lang="en-US" sz="1600" dirty="0">
                <a:solidFill>
                  <a:srgbClr val="000000"/>
                </a:solidFill>
                <a:latin typeface="Menlo" panose="020B0609030804020204" pitchFamily="49" charset="0"/>
              </a:rPr>
              <a:t>        } </a:t>
            </a:r>
            <a:r>
              <a:rPr lang="en-US" sz="1600" b="1" dirty="0">
                <a:solidFill>
                  <a:srgbClr val="9B2393"/>
                </a:solidFill>
                <a:latin typeface="Menlo" panose="020B0609030804020204" pitchFamily="49" charset="0"/>
              </a:rPr>
              <a:t>catch</a:t>
            </a:r>
            <a:r>
              <a:rPr lang="en-US" sz="1600" dirty="0">
                <a:solidFill>
                  <a:srgbClr val="000000"/>
                </a:solidFill>
                <a:latin typeface="Menlo" panose="020B0609030804020204" pitchFamily="49" charset="0"/>
              </a:rPr>
              <a:t> {</a:t>
            </a:r>
          </a:p>
          <a:p>
            <a:r>
              <a:rPr lang="en-US" sz="1600" dirty="0">
                <a:solidFill>
                  <a:srgbClr val="000000"/>
                </a:solidFill>
                <a:latin typeface="Menlo" panose="020B0609030804020204" pitchFamily="49" charset="0"/>
              </a:rPr>
              <a:t>            </a:t>
            </a:r>
            <a:r>
              <a:rPr lang="en-US" sz="1600" dirty="0">
                <a:solidFill>
                  <a:srgbClr val="3900A0"/>
                </a:solidFill>
                <a:latin typeface="Menlo" panose="020B0609030804020204" pitchFamily="49" charset="0"/>
              </a:rPr>
              <a:t>print</a:t>
            </a:r>
            <a:r>
              <a:rPr lang="en-US" sz="1600" dirty="0">
                <a:solidFill>
                  <a:srgbClr val="000000"/>
                </a:solidFill>
                <a:latin typeface="Menlo" panose="020B0609030804020204" pitchFamily="49" charset="0"/>
              </a:rPr>
              <a:t>(</a:t>
            </a:r>
            <a:r>
              <a:rPr lang="en-US" sz="1600" dirty="0">
                <a:solidFill>
                  <a:srgbClr val="C41A16"/>
                </a:solidFill>
                <a:latin typeface="Menlo" panose="020B0609030804020204" pitchFamily="49" charset="0"/>
              </a:rPr>
              <a:t>"Failed saving"</a:t>
            </a:r>
            <a:r>
              <a:rPr lang="en-US" sz="1600" dirty="0">
                <a:solidFill>
                  <a:srgbClr val="000000"/>
                </a:solidFill>
                <a:latin typeface="Menlo" panose="020B0609030804020204" pitchFamily="49" charset="0"/>
              </a:rPr>
              <a:t>)</a:t>
            </a:r>
            <a:endParaRPr lang="en-US" sz="1600" dirty="0">
              <a:solidFill>
                <a:srgbClr val="C41A16"/>
              </a:solidFill>
              <a:latin typeface="Menlo" panose="020B0609030804020204" pitchFamily="49" charset="0"/>
            </a:endParaRPr>
          </a:p>
          <a:p>
            <a:r>
              <a:rPr lang="en-US" sz="1600" dirty="0">
                <a:solidFill>
                  <a:srgbClr val="000000"/>
                </a:solidFill>
                <a:latin typeface="Menlo" panose="020B0609030804020204" pitchFamily="49" charset="0"/>
              </a:rPr>
              <a:t>        }</a:t>
            </a:r>
          </a:p>
          <a:p>
            <a:r>
              <a:rPr lang="en-US" sz="1600" dirty="0">
                <a:solidFill>
                  <a:srgbClr val="000000"/>
                </a:solidFill>
                <a:latin typeface="Menlo" panose="020B0609030804020204" pitchFamily="49" charset="0"/>
              </a:rPr>
              <a:t>        </a:t>
            </a:r>
          </a:p>
        </p:txBody>
      </p:sp>
    </p:spTree>
    <p:extLst>
      <p:ext uri="{BB962C8B-B14F-4D97-AF65-F5344CB8AC3E}">
        <p14:creationId xmlns:p14="http://schemas.microsoft.com/office/powerpoint/2010/main" val="16218970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1C071-3A2F-F849-BF94-EF7365EA2D44}"/>
              </a:ext>
            </a:extLst>
          </p:cNvPr>
          <p:cNvSpPr>
            <a:spLocks noGrp="1"/>
          </p:cNvSpPr>
          <p:nvPr>
            <p:ph type="title"/>
          </p:nvPr>
        </p:nvSpPr>
        <p:spPr/>
        <p:txBody>
          <a:bodyPr/>
          <a:lstStyle/>
          <a:p>
            <a:r>
              <a:rPr lang="en-US" dirty="0"/>
              <a:t>iOS – Core Data – read</a:t>
            </a:r>
          </a:p>
        </p:txBody>
      </p:sp>
      <p:sp>
        <p:nvSpPr>
          <p:cNvPr id="3" name="Content Placeholder 2">
            <a:extLst>
              <a:ext uri="{FF2B5EF4-FFF2-40B4-BE49-F238E27FC236}">
                <a16:creationId xmlns:a16="http://schemas.microsoft.com/office/drawing/2014/main" id="{AE3F86B7-614B-5C41-82AC-181C714B5797}"/>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F857C6F2-77F7-FD4D-8D5E-8DE1D1E54804}"/>
              </a:ext>
            </a:extLst>
          </p:cNvPr>
          <p:cNvSpPr>
            <a:spLocks noGrp="1"/>
          </p:cNvSpPr>
          <p:nvPr>
            <p:ph type="sldNum" sz="quarter" idx="12"/>
          </p:nvPr>
        </p:nvSpPr>
        <p:spPr/>
        <p:txBody>
          <a:bodyPr/>
          <a:lstStyle/>
          <a:p>
            <a:fld id="{D57F1E4F-1CFF-5643-939E-02111984F565}" type="slidenum">
              <a:rPr lang="en-US" smtClean="0"/>
              <a:t>34</a:t>
            </a:fld>
            <a:endParaRPr lang="en-US" dirty="0"/>
          </a:p>
        </p:txBody>
      </p:sp>
      <p:sp>
        <p:nvSpPr>
          <p:cNvPr id="5" name="TextBox 4">
            <a:extLst>
              <a:ext uri="{FF2B5EF4-FFF2-40B4-BE49-F238E27FC236}">
                <a16:creationId xmlns:a16="http://schemas.microsoft.com/office/drawing/2014/main" id="{8BD70E23-CD19-D84F-9307-C839EBA73034}"/>
              </a:ext>
            </a:extLst>
          </p:cNvPr>
          <p:cNvSpPr txBox="1"/>
          <p:nvPr/>
        </p:nvSpPr>
        <p:spPr>
          <a:xfrm>
            <a:off x="853929" y="2380943"/>
            <a:ext cx="11005562" cy="3570208"/>
          </a:xfrm>
          <a:prstGeom prst="rect">
            <a:avLst/>
          </a:prstGeom>
          <a:solidFill>
            <a:schemeClr val="tx1"/>
          </a:solidFill>
        </p:spPr>
        <p:txBody>
          <a:bodyPr wrap="square" rtlCol="0">
            <a:spAutoFit/>
          </a:bodyPr>
          <a:lstStyle/>
          <a:p>
            <a:r>
              <a:rPr lang="en-US" sz="1600" dirty="0">
                <a:solidFill>
                  <a:srgbClr val="000000"/>
                </a:solidFill>
                <a:latin typeface="Menlo" panose="020B0609030804020204" pitchFamily="49" charset="0"/>
              </a:rPr>
              <a:t>        </a:t>
            </a:r>
            <a:r>
              <a:rPr lang="en-US" sz="1600" b="1" dirty="0">
                <a:solidFill>
                  <a:srgbClr val="9B2393"/>
                </a:solidFill>
                <a:latin typeface="Menlo" panose="020B0609030804020204" pitchFamily="49" charset="0"/>
              </a:rPr>
              <a:t>let</a:t>
            </a:r>
            <a:r>
              <a:rPr lang="en-US" sz="1600" dirty="0">
                <a:solidFill>
                  <a:srgbClr val="000000"/>
                </a:solidFill>
                <a:latin typeface="Menlo" panose="020B0609030804020204" pitchFamily="49" charset="0"/>
              </a:rPr>
              <a:t> context = </a:t>
            </a:r>
            <a:r>
              <a:rPr lang="en-US" sz="1600" dirty="0" err="1">
                <a:solidFill>
                  <a:srgbClr val="326D74"/>
                </a:solidFill>
                <a:latin typeface="Menlo" panose="020B0609030804020204" pitchFamily="49" charset="0"/>
              </a:rPr>
              <a:t>container</a:t>
            </a:r>
            <a:r>
              <a:rPr lang="en-US" sz="1600" dirty="0" err="1">
                <a:solidFill>
                  <a:srgbClr val="000000"/>
                </a:solidFill>
                <a:latin typeface="Menlo" panose="020B0609030804020204" pitchFamily="49" charset="0"/>
              </a:rPr>
              <a:t>.</a:t>
            </a:r>
            <a:r>
              <a:rPr lang="en-US" sz="1600" dirty="0" err="1">
                <a:solidFill>
                  <a:srgbClr val="5C2699"/>
                </a:solidFill>
                <a:latin typeface="Menlo" panose="020B0609030804020204" pitchFamily="49" charset="0"/>
              </a:rPr>
              <a:t>viewContext</a:t>
            </a:r>
            <a:endParaRPr lang="en-US" sz="1600" dirty="0">
              <a:solidFill>
                <a:srgbClr val="000000"/>
              </a:solidFill>
              <a:latin typeface="Menlo" panose="020B0609030804020204" pitchFamily="49" charset="0"/>
            </a:endParaRPr>
          </a:p>
          <a:p>
            <a:endParaRPr lang="en-US" sz="1600" dirty="0">
              <a:solidFill>
                <a:srgbClr val="000000"/>
              </a:solidFill>
              <a:latin typeface="Menlo" panose="020B0609030804020204" pitchFamily="49" charset="0"/>
            </a:endParaRPr>
          </a:p>
          <a:p>
            <a:r>
              <a:rPr lang="en-US" sz="1600" dirty="0">
                <a:solidFill>
                  <a:srgbClr val="000000"/>
                </a:solidFill>
                <a:latin typeface="Menlo" panose="020B0609030804020204" pitchFamily="49" charset="0"/>
              </a:rPr>
              <a:t>        </a:t>
            </a:r>
            <a:r>
              <a:rPr lang="en-US" sz="1600" b="1" dirty="0">
                <a:solidFill>
                  <a:srgbClr val="9B2393"/>
                </a:solidFill>
                <a:latin typeface="Menlo" panose="020B0609030804020204" pitchFamily="49" charset="0"/>
              </a:rPr>
              <a:t>let</a:t>
            </a:r>
            <a:r>
              <a:rPr lang="en-US" sz="1600" dirty="0">
                <a:solidFill>
                  <a:srgbClr val="000000"/>
                </a:solidFill>
                <a:latin typeface="Menlo" panose="020B0609030804020204" pitchFamily="49" charset="0"/>
              </a:rPr>
              <a:t> request = </a:t>
            </a:r>
            <a:r>
              <a:rPr lang="en-US" sz="1600" dirty="0" err="1">
                <a:solidFill>
                  <a:srgbClr val="5C2699"/>
                </a:solidFill>
                <a:latin typeface="Menlo" panose="020B0609030804020204" pitchFamily="49" charset="0"/>
              </a:rPr>
              <a:t>NSFetchRequest</a:t>
            </a:r>
            <a:r>
              <a:rPr lang="en-US" sz="1600" dirty="0">
                <a:solidFill>
                  <a:srgbClr val="000000"/>
                </a:solidFill>
                <a:latin typeface="Menlo" panose="020B0609030804020204" pitchFamily="49" charset="0"/>
              </a:rPr>
              <a:t>&lt;</a:t>
            </a:r>
            <a:r>
              <a:rPr lang="en-US" sz="1600" dirty="0" err="1">
                <a:solidFill>
                  <a:srgbClr val="5C2699"/>
                </a:solidFill>
                <a:latin typeface="Menlo" panose="020B0609030804020204" pitchFamily="49" charset="0"/>
              </a:rPr>
              <a:t>NSFetchRequestResult</a:t>
            </a:r>
            <a:r>
              <a:rPr lang="en-US" sz="1600" dirty="0">
                <a:solidFill>
                  <a:srgbClr val="000000"/>
                </a:solidFill>
                <a:latin typeface="Menlo" panose="020B0609030804020204" pitchFamily="49" charset="0"/>
              </a:rPr>
              <a:t>&gt;(</a:t>
            </a:r>
            <a:r>
              <a:rPr lang="en-US" sz="1600" dirty="0" err="1">
                <a:solidFill>
                  <a:srgbClr val="000000"/>
                </a:solidFill>
                <a:latin typeface="Menlo" panose="020B0609030804020204" pitchFamily="49" charset="0"/>
              </a:rPr>
              <a:t>entityName</a:t>
            </a:r>
            <a:r>
              <a:rPr lang="en-US" sz="1600" dirty="0">
                <a:solidFill>
                  <a:srgbClr val="000000"/>
                </a:solidFill>
                <a:latin typeface="Menlo" panose="020B0609030804020204" pitchFamily="49" charset="0"/>
              </a:rPr>
              <a:t>: </a:t>
            </a:r>
            <a:r>
              <a:rPr lang="en-US" sz="1600" dirty="0">
                <a:solidFill>
                  <a:srgbClr val="C41A16"/>
                </a:solidFill>
                <a:latin typeface="Menlo" panose="020B0609030804020204" pitchFamily="49" charset="0"/>
              </a:rPr>
              <a:t>"Person"</a:t>
            </a:r>
            <a:r>
              <a:rPr lang="en-US" sz="1600" dirty="0">
                <a:solidFill>
                  <a:srgbClr val="000000"/>
                </a:solidFill>
                <a:latin typeface="Menlo" panose="020B0609030804020204" pitchFamily="49" charset="0"/>
              </a:rPr>
              <a:t>)</a:t>
            </a:r>
          </a:p>
          <a:p>
            <a:r>
              <a:rPr lang="en-US" sz="1600" dirty="0">
                <a:solidFill>
                  <a:srgbClr val="000000"/>
                </a:solidFill>
                <a:latin typeface="Menlo" panose="020B0609030804020204" pitchFamily="49" charset="0"/>
              </a:rPr>
              <a:t>        </a:t>
            </a:r>
            <a:r>
              <a:rPr lang="en-US" sz="1600" dirty="0" err="1">
                <a:solidFill>
                  <a:srgbClr val="000000"/>
                </a:solidFill>
                <a:latin typeface="Menlo" panose="020B0609030804020204" pitchFamily="49" charset="0"/>
              </a:rPr>
              <a:t>request.</a:t>
            </a:r>
            <a:r>
              <a:rPr lang="en-US" sz="1600" dirty="0" err="1">
                <a:solidFill>
                  <a:srgbClr val="5C2699"/>
                </a:solidFill>
                <a:latin typeface="Menlo" panose="020B0609030804020204" pitchFamily="49" charset="0"/>
              </a:rPr>
              <a:t>predicate</a:t>
            </a:r>
            <a:r>
              <a:rPr lang="en-US" sz="1600" dirty="0">
                <a:solidFill>
                  <a:srgbClr val="000000"/>
                </a:solidFill>
                <a:latin typeface="Menlo" panose="020B0609030804020204" pitchFamily="49" charset="0"/>
              </a:rPr>
              <a:t> = </a:t>
            </a:r>
            <a:r>
              <a:rPr lang="en-US" sz="1600" dirty="0" err="1">
                <a:solidFill>
                  <a:srgbClr val="5C2699"/>
                </a:solidFill>
                <a:latin typeface="Menlo" panose="020B0609030804020204" pitchFamily="49" charset="0"/>
              </a:rPr>
              <a:t>NSPredicate</a:t>
            </a:r>
            <a:r>
              <a:rPr lang="en-US" sz="1600" dirty="0">
                <a:solidFill>
                  <a:srgbClr val="000000"/>
                </a:solidFill>
                <a:latin typeface="Menlo" panose="020B0609030804020204" pitchFamily="49" charset="0"/>
              </a:rPr>
              <a:t>(format: </a:t>
            </a:r>
            <a:r>
              <a:rPr lang="en-US" sz="1600" dirty="0">
                <a:solidFill>
                  <a:srgbClr val="C41A16"/>
                </a:solidFill>
                <a:latin typeface="Menlo" panose="020B0609030804020204" pitchFamily="49" charset="0"/>
              </a:rPr>
              <a:t>"</a:t>
            </a:r>
            <a:r>
              <a:rPr lang="en-US" sz="1600" dirty="0" err="1">
                <a:solidFill>
                  <a:srgbClr val="C41A16"/>
                </a:solidFill>
                <a:latin typeface="Menlo" panose="020B0609030804020204" pitchFamily="49" charset="0"/>
              </a:rPr>
              <a:t>firstName</a:t>
            </a:r>
            <a:r>
              <a:rPr lang="en-US" sz="1600" dirty="0">
                <a:solidFill>
                  <a:srgbClr val="C41A16"/>
                </a:solidFill>
                <a:latin typeface="Menlo" panose="020B0609030804020204" pitchFamily="49" charset="0"/>
              </a:rPr>
              <a:t> = %@"</a:t>
            </a:r>
            <a:r>
              <a:rPr lang="en-US" sz="1600" dirty="0">
                <a:solidFill>
                  <a:srgbClr val="000000"/>
                </a:solidFill>
                <a:latin typeface="Menlo" panose="020B0609030804020204" pitchFamily="49" charset="0"/>
              </a:rPr>
              <a:t>, </a:t>
            </a:r>
            <a:r>
              <a:rPr lang="en-US" sz="1600" dirty="0">
                <a:solidFill>
                  <a:srgbClr val="C41A16"/>
                </a:solidFill>
                <a:latin typeface="Menlo" panose="020B0609030804020204" pitchFamily="49" charset="0"/>
              </a:rPr>
              <a:t>"Andres"</a:t>
            </a:r>
            <a:r>
              <a:rPr lang="en-US" sz="1600" dirty="0">
                <a:solidFill>
                  <a:srgbClr val="000000"/>
                </a:solidFill>
                <a:latin typeface="Menlo" panose="020B0609030804020204" pitchFamily="49" charset="0"/>
              </a:rPr>
              <a:t>)</a:t>
            </a:r>
            <a:endParaRPr lang="en-US" sz="1600" dirty="0">
              <a:solidFill>
                <a:srgbClr val="C41A16"/>
              </a:solidFill>
              <a:latin typeface="Menlo" panose="020B0609030804020204" pitchFamily="49" charset="0"/>
            </a:endParaRPr>
          </a:p>
          <a:p>
            <a:r>
              <a:rPr lang="en-US" sz="1600" dirty="0">
                <a:solidFill>
                  <a:srgbClr val="000000"/>
                </a:solidFill>
                <a:latin typeface="Menlo" panose="020B0609030804020204" pitchFamily="49" charset="0"/>
              </a:rPr>
              <a:t>        </a:t>
            </a:r>
            <a:r>
              <a:rPr lang="en-US" sz="1600" dirty="0" err="1">
                <a:solidFill>
                  <a:srgbClr val="000000"/>
                </a:solidFill>
                <a:latin typeface="Menlo" panose="020B0609030804020204" pitchFamily="49" charset="0"/>
              </a:rPr>
              <a:t>request.</a:t>
            </a:r>
            <a:r>
              <a:rPr lang="en-US" sz="1600" dirty="0" err="1">
                <a:solidFill>
                  <a:srgbClr val="5C2699"/>
                </a:solidFill>
                <a:latin typeface="Menlo" panose="020B0609030804020204" pitchFamily="49" charset="0"/>
              </a:rPr>
              <a:t>returnsObjectsAsFaults</a:t>
            </a:r>
            <a:r>
              <a:rPr lang="en-US" sz="1600" dirty="0">
                <a:solidFill>
                  <a:srgbClr val="000000"/>
                </a:solidFill>
                <a:latin typeface="Menlo" panose="020B0609030804020204" pitchFamily="49" charset="0"/>
              </a:rPr>
              <a:t> = </a:t>
            </a:r>
            <a:r>
              <a:rPr lang="en-US" sz="1600" b="1" dirty="0">
                <a:solidFill>
                  <a:srgbClr val="9B2393"/>
                </a:solidFill>
                <a:latin typeface="Menlo" panose="020B0609030804020204" pitchFamily="49" charset="0"/>
              </a:rPr>
              <a:t>false</a:t>
            </a:r>
            <a:endParaRPr lang="en-US" sz="1600" dirty="0">
              <a:solidFill>
                <a:srgbClr val="5C2699"/>
              </a:solidFill>
              <a:latin typeface="Menlo" panose="020B0609030804020204" pitchFamily="49" charset="0"/>
            </a:endParaRPr>
          </a:p>
          <a:p>
            <a:r>
              <a:rPr lang="en-US" sz="1600" dirty="0">
                <a:solidFill>
                  <a:srgbClr val="000000"/>
                </a:solidFill>
                <a:latin typeface="Menlo" panose="020B0609030804020204" pitchFamily="49" charset="0"/>
              </a:rPr>
              <a:t>        </a:t>
            </a:r>
            <a:r>
              <a:rPr lang="en-US" sz="1600" b="1" dirty="0">
                <a:solidFill>
                  <a:srgbClr val="9B2393"/>
                </a:solidFill>
                <a:latin typeface="Menlo" panose="020B0609030804020204" pitchFamily="49" charset="0"/>
              </a:rPr>
              <a:t>do</a:t>
            </a:r>
            <a:r>
              <a:rPr lang="en-US" sz="1600" dirty="0">
                <a:solidFill>
                  <a:srgbClr val="000000"/>
                </a:solidFill>
                <a:latin typeface="Menlo" panose="020B0609030804020204" pitchFamily="49" charset="0"/>
              </a:rPr>
              <a:t> {</a:t>
            </a:r>
          </a:p>
          <a:p>
            <a:r>
              <a:rPr lang="en-US" sz="1600" dirty="0">
                <a:solidFill>
                  <a:srgbClr val="000000"/>
                </a:solidFill>
                <a:latin typeface="Menlo" panose="020B0609030804020204" pitchFamily="49" charset="0"/>
              </a:rPr>
              <a:t>            </a:t>
            </a:r>
            <a:r>
              <a:rPr lang="en-US" sz="1600" b="1" dirty="0">
                <a:solidFill>
                  <a:srgbClr val="9B2393"/>
                </a:solidFill>
                <a:latin typeface="Menlo" panose="020B0609030804020204" pitchFamily="49" charset="0"/>
              </a:rPr>
              <a:t>let</a:t>
            </a:r>
            <a:r>
              <a:rPr lang="en-US" sz="1600" dirty="0">
                <a:solidFill>
                  <a:srgbClr val="000000"/>
                </a:solidFill>
                <a:latin typeface="Menlo" panose="020B0609030804020204" pitchFamily="49" charset="0"/>
              </a:rPr>
              <a:t> result = </a:t>
            </a:r>
            <a:r>
              <a:rPr lang="en-US" sz="1600" b="1" dirty="0">
                <a:solidFill>
                  <a:srgbClr val="9B2393"/>
                </a:solidFill>
                <a:latin typeface="Menlo" panose="020B0609030804020204" pitchFamily="49" charset="0"/>
              </a:rPr>
              <a:t>try</a:t>
            </a:r>
            <a:r>
              <a:rPr lang="en-US" sz="1600" dirty="0">
                <a:solidFill>
                  <a:srgbClr val="000000"/>
                </a:solidFill>
                <a:latin typeface="Menlo" panose="020B0609030804020204" pitchFamily="49" charset="0"/>
              </a:rPr>
              <a:t> </a:t>
            </a:r>
            <a:r>
              <a:rPr lang="en-US" sz="1600" dirty="0" err="1">
                <a:solidFill>
                  <a:srgbClr val="000000"/>
                </a:solidFill>
                <a:latin typeface="Menlo" panose="020B0609030804020204" pitchFamily="49" charset="0"/>
              </a:rPr>
              <a:t>context.</a:t>
            </a:r>
            <a:r>
              <a:rPr lang="en-US" sz="1600" dirty="0" err="1">
                <a:solidFill>
                  <a:srgbClr val="3900A0"/>
                </a:solidFill>
                <a:latin typeface="Menlo" panose="020B0609030804020204" pitchFamily="49" charset="0"/>
              </a:rPr>
              <a:t>fetch</a:t>
            </a:r>
            <a:r>
              <a:rPr lang="en-US" sz="1600" dirty="0">
                <a:solidFill>
                  <a:srgbClr val="000000"/>
                </a:solidFill>
                <a:latin typeface="Menlo" panose="020B0609030804020204" pitchFamily="49" charset="0"/>
              </a:rPr>
              <a:t>(request)</a:t>
            </a:r>
          </a:p>
          <a:p>
            <a:r>
              <a:rPr lang="en-US" sz="1600" dirty="0">
                <a:solidFill>
                  <a:srgbClr val="000000"/>
                </a:solidFill>
                <a:latin typeface="Menlo" panose="020B0609030804020204" pitchFamily="49" charset="0"/>
              </a:rPr>
              <a:t>            </a:t>
            </a:r>
            <a:r>
              <a:rPr lang="en-US" sz="1600" b="1" dirty="0">
                <a:solidFill>
                  <a:srgbClr val="9B2393"/>
                </a:solidFill>
                <a:latin typeface="Menlo" panose="020B0609030804020204" pitchFamily="49" charset="0"/>
              </a:rPr>
              <a:t>for</a:t>
            </a:r>
            <a:r>
              <a:rPr lang="en-US" sz="1600" dirty="0">
                <a:solidFill>
                  <a:srgbClr val="000000"/>
                </a:solidFill>
                <a:latin typeface="Menlo" panose="020B0609030804020204" pitchFamily="49" charset="0"/>
              </a:rPr>
              <a:t> data </a:t>
            </a:r>
            <a:r>
              <a:rPr lang="en-US" sz="1600" b="1" dirty="0">
                <a:solidFill>
                  <a:srgbClr val="9B2393"/>
                </a:solidFill>
                <a:latin typeface="Menlo" panose="020B0609030804020204" pitchFamily="49" charset="0"/>
              </a:rPr>
              <a:t>in</a:t>
            </a:r>
            <a:r>
              <a:rPr lang="en-US" sz="1600" dirty="0">
                <a:solidFill>
                  <a:srgbClr val="000000"/>
                </a:solidFill>
                <a:latin typeface="Menlo" panose="020B0609030804020204" pitchFamily="49" charset="0"/>
              </a:rPr>
              <a:t> result </a:t>
            </a:r>
            <a:r>
              <a:rPr lang="en-US" sz="1600" b="1" dirty="0">
                <a:solidFill>
                  <a:srgbClr val="9B2393"/>
                </a:solidFill>
                <a:latin typeface="Menlo" panose="020B0609030804020204" pitchFamily="49" charset="0"/>
              </a:rPr>
              <a:t>as</a:t>
            </a:r>
            <a:r>
              <a:rPr lang="en-US" sz="1600" dirty="0">
                <a:solidFill>
                  <a:srgbClr val="000000"/>
                </a:solidFill>
                <a:latin typeface="Menlo" panose="020B0609030804020204" pitchFamily="49" charset="0"/>
              </a:rPr>
              <a:t>! [</a:t>
            </a:r>
            <a:r>
              <a:rPr lang="en-US" sz="1600" dirty="0" err="1">
                <a:solidFill>
                  <a:srgbClr val="5C2699"/>
                </a:solidFill>
                <a:latin typeface="Menlo" panose="020B0609030804020204" pitchFamily="49" charset="0"/>
              </a:rPr>
              <a:t>NSManagedObject</a:t>
            </a:r>
            <a:r>
              <a:rPr lang="en-US" sz="1600" dirty="0">
                <a:solidFill>
                  <a:srgbClr val="000000"/>
                </a:solidFill>
                <a:latin typeface="Menlo" panose="020B0609030804020204" pitchFamily="49" charset="0"/>
              </a:rPr>
              <a:t>] {</a:t>
            </a:r>
          </a:p>
          <a:p>
            <a:r>
              <a:rPr lang="en-US" sz="1600" dirty="0">
                <a:solidFill>
                  <a:srgbClr val="000000"/>
                </a:solidFill>
                <a:latin typeface="Menlo" panose="020B0609030804020204" pitchFamily="49" charset="0"/>
              </a:rPr>
              <a:t>                </a:t>
            </a:r>
            <a:r>
              <a:rPr lang="en-US" sz="1600" dirty="0">
                <a:solidFill>
                  <a:srgbClr val="3900A0"/>
                </a:solidFill>
                <a:latin typeface="Menlo" panose="020B0609030804020204" pitchFamily="49" charset="0"/>
              </a:rPr>
              <a:t>print</a:t>
            </a:r>
            <a:r>
              <a:rPr lang="en-US" sz="1600" dirty="0">
                <a:solidFill>
                  <a:srgbClr val="000000"/>
                </a:solidFill>
                <a:latin typeface="Menlo" panose="020B0609030804020204" pitchFamily="49" charset="0"/>
              </a:rPr>
              <a:t>(</a:t>
            </a:r>
            <a:r>
              <a:rPr lang="en-US" sz="1600" dirty="0" err="1">
                <a:solidFill>
                  <a:srgbClr val="000000"/>
                </a:solidFill>
                <a:latin typeface="Menlo" panose="020B0609030804020204" pitchFamily="49" charset="0"/>
              </a:rPr>
              <a:t>data.</a:t>
            </a:r>
            <a:r>
              <a:rPr lang="en-US" sz="1600" dirty="0" err="1">
                <a:solidFill>
                  <a:srgbClr val="3900A0"/>
                </a:solidFill>
                <a:latin typeface="Menlo" panose="020B0609030804020204" pitchFamily="49" charset="0"/>
              </a:rPr>
              <a:t>value</a:t>
            </a:r>
            <a:r>
              <a:rPr lang="en-US" sz="1600" dirty="0">
                <a:solidFill>
                  <a:srgbClr val="000000"/>
                </a:solidFill>
                <a:latin typeface="Menlo" panose="020B0609030804020204" pitchFamily="49" charset="0"/>
              </a:rPr>
              <a:t>(</a:t>
            </a:r>
            <a:r>
              <a:rPr lang="en-US" sz="1600" dirty="0" err="1">
                <a:solidFill>
                  <a:srgbClr val="000000"/>
                </a:solidFill>
                <a:latin typeface="Menlo" panose="020B0609030804020204" pitchFamily="49" charset="0"/>
              </a:rPr>
              <a:t>forKey</a:t>
            </a:r>
            <a:r>
              <a:rPr lang="en-US" sz="1600" dirty="0">
                <a:solidFill>
                  <a:srgbClr val="000000"/>
                </a:solidFill>
                <a:latin typeface="Menlo" panose="020B0609030804020204" pitchFamily="49" charset="0"/>
              </a:rPr>
              <a:t>: </a:t>
            </a:r>
            <a:r>
              <a:rPr lang="en-US" sz="1600" dirty="0">
                <a:solidFill>
                  <a:srgbClr val="C41A16"/>
                </a:solidFill>
                <a:latin typeface="Menlo" panose="020B0609030804020204" pitchFamily="49" charset="0"/>
              </a:rPr>
              <a:t>"</a:t>
            </a:r>
            <a:r>
              <a:rPr lang="en-US" sz="1600" dirty="0" err="1">
                <a:solidFill>
                  <a:srgbClr val="C41A16"/>
                </a:solidFill>
                <a:latin typeface="Menlo" panose="020B0609030804020204" pitchFamily="49" charset="0"/>
              </a:rPr>
              <a:t>firstName</a:t>
            </a:r>
            <a:r>
              <a:rPr lang="en-US" sz="1600" dirty="0">
                <a:solidFill>
                  <a:srgbClr val="C41A16"/>
                </a:solidFill>
                <a:latin typeface="Menlo" panose="020B0609030804020204" pitchFamily="49" charset="0"/>
              </a:rPr>
              <a:t>"</a:t>
            </a:r>
            <a:r>
              <a:rPr lang="en-US" sz="1600" dirty="0">
                <a:solidFill>
                  <a:srgbClr val="000000"/>
                </a:solidFill>
                <a:latin typeface="Menlo" panose="020B0609030804020204" pitchFamily="49" charset="0"/>
              </a:rPr>
              <a:t>) </a:t>
            </a:r>
            <a:r>
              <a:rPr lang="en-US" sz="1600" b="1" dirty="0">
                <a:solidFill>
                  <a:srgbClr val="9B2393"/>
                </a:solidFill>
                <a:latin typeface="Menlo" panose="020B0609030804020204" pitchFamily="49" charset="0"/>
              </a:rPr>
              <a:t>as</a:t>
            </a:r>
            <a:r>
              <a:rPr lang="en-US" sz="1600" dirty="0">
                <a:solidFill>
                  <a:srgbClr val="000000"/>
                </a:solidFill>
                <a:latin typeface="Menlo" panose="020B0609030804020204" pitchFamily="49" charset="0"/>
              </a:rPr>
              <a:t>! </a:t>
            </a:r>
            <a:r>
              <a:rPr lang="en-US" sz="1600" dirty="0">
                <a:solidFill>
                  <a:srgbClr val="5C2699"/>
                </a:solidFill>
                <a:latin typeface="Menlo" panose="020B0609030804020204" pitchFamily="49" charset="0"/>
              </a:rPr>
              <a:t>String</a:t>
            </a:r>
            <a:r>
              <a:rPr lang="en-US" sz="1600" dirty="0">
                <a:solidFill>
                  <a:srgbClr val="000000"/>
                </a:solidFill>
                <a:latin typeface="Menlo" panose="020B0609030804020204" pitchFamily="49" charset="0"/>
              </a:rPr>
              <a:t>)</a:t>
            </a:r>
          </a:p>
          <a:p>
            <a:r>
              <a:rPr lang="en-US" sz="1600" dirty="0">
                <a:solidFill>
                  <a:srgbClr val="000000"/>
                </a:solidFill>
                <a:latin typeface="Menlo" panose="020B0609030804020204" pitchFamily="49" charset="0"/>
              </a:rPr>
              <a:t>                </a:t>
            </a:r>
            <a:r>
              <a:rPr lang="en-US" sz="1600" dirty="0">
                <a:solidFill>
                  <a:srgbClr val="3900A0"/>
                </a:solidFill>
                <a:latin typeface="Menlo" panose="020B0609030804020204" pitchFamily="49" charset="0"/>
              </a:rPr>
              <a:t>print</a:t>
            </a:r>
            <a:r>
              <a:rPr lang="en-US" sz="1600" dirty="0">
                <a:solidFill>
                  <a:srgbClr val="000000"/>
                </a:solidFill>
                <a:latin typeface="Menlo" panose="020B0609030804020204" pitchFamily="49" charset="0"/>
              </a:rPr>
              <a:t>(</a:t>
            </a:r>
            <a:r>
              <a:rPr lang="en-US" sz="1600" dirty="0" err="1">
                <a:solidFill>
                  <a:srgbClr val="000000"/>
                </a:solidFill>
                <a:latin typeface="Menlo" panose="020B0609030804020204" pitchFamily="49" charset="0"/>
              </a:rPr>
              <a:t>data.</a:t>
            </a:r>
            <a:r>
              <a:rPr lang="en-US" sz="1600" dirty="0" err="1">
                <a:solidFill>
                  <a:srgbClr val="3900A0"/>
                </a:solidFill>
                <a:latin typeface="Menlo" panose="020B0609030804020204" pitchFamily="49" charset="0"/>
              </a:rPr>
              <a:t>value</a:t>
            </a:r>
            <a:r>
              <a:rPr lang="en-US" sz="1600" dirty="0">
                <a:solidFill>
                  <a:srgbClr val="000000"/>
                </a:solidFill>
                <a:latin typeface="Menlo" panose="020B0609030804020204" pitchFamily="49" charset="0"/>
              </a:rPr>
              <a:t>(</a:t>
            </a:r>
            <a:r>
              <a:rPr lang="en-US" sz="1600" dirty="0" err="1">
                <a:solidFill>
                  <a:srgbClr val="000000"/>
                </a:solidFill>
                <a:latin typeface="Menlo" panose="020B0609030804020204" pitchFamily="49" charset="0"/>
              </a:rPr>
              <a:t>forKey</a:t>
            </a:r>
            <a:r>
              <a:rPr lang="en-US" sz="1600" dirty="0">
                <a:solidFill>
                  <a:srgbClr val="000000"/>
                </a:solidFill>
                <a:latin typeface="Menlo" panose="020B0609030804020204" pitchFamily="49" charset="0"/>
              </a:rPr>
              <a:t>: </a:t>
            </a:r>
            <a:r>
              <a:rPr lang="en-US" sz="1600" dirty="0">
                <a:solidFill>
                  <a:srgbClr val="C41A16"/>
                </a:solidFill>
                <a:latin typeface="Menlo" panose="020B0609030804020204" pitchFamily="49" charset="0"/>
              </a:rPr>
              <a:t>"</a:t>
            </a:r>
            <a:r>
              <a:rPr lang="en-US" sz="1600" dirty="0" err="1">
                <a:solidFill>
                  <a:srgbClr val="C41A16"/>
                </a:solidFill>
                <a:latin typeface="Menlo" panose="020B0609030804020204" pitchFamily="49" charset="0"/>
              </a:rPr>
              <a:t>lastName</a:t>
            </a:r>
            <a:r>
              <a:rPr lang="en-US" sz="1600" dirty="0">
                <a:solidFill>
                  <a:srgbClr val="C41A16"/>
                </a:solidFill>
                <a:latin typeface="Menlo" panose="020B0609030804020204" pitchFamily="49" charset="0"/>
              </a:rPr>
              <a:t>"</a:t>
            </a:r>
            <a:r>
              <a:rPr lang="en-US" sz="1600" dirty="0">
                <a:solidFill>
                  <a:srgbClr val="000000"/>
                </a:solidFill>
                <a:latin typeface="Menlo" panose="020B0609030804020204" pitchFamily="49" charset="0"/>
              </a:rPr>
              <a:t>) </a:t>
            </a:r>
            <a:r>
              <a:rPr lang="en-US" sz="1600" b="1" dirty="0">
                <a:solidFill>
                  <a:srgbClr val="9B2393"/>
                </a:solidFill>
                <a:latin typeface="Menlo" panose="020B0609030804020204" pitchFamily="49" charset="0"/>
              </a:rPr>
              <a:t>as</a:t>
            </a:r>
            <a:r>
              <a:rPr lang="en-US" sz="1600" dirty="0">
                <a:solidFill>
                  <a:srgbClr val="000000"/>
                </a:solidFill>
                <a:latin typeface="Menlo" panose="020B0609030804020204" pitchFamily="49" charset="0"/>
              </a:rPr>
              <a:t>! </a:t>
            </a:r>
            <a:r>
              <a:rPr lang="en-US" sz="1600" dirty="0">
                <a:solidFill>
                  <a:srgbClr val="5C2699"/>
                </a:solidFill>
                <a:latin typeface="Menlo" panose="020B0609030804020204" pitchFamily="49" charset="0"/>
              </a:rPr>
              <a:t>String</a:t>
            </a:r>
            <a:r>
              <a:rPr lang="en-US" sz="1600" dirty="0">
                <a:solidFill>
                  <a:srgbClr val="000000"/>
                </a:solidFill>
                <a:latin typeface="Menlo" panose="020B0609030804020204" pitchFamily="49" charset="0"/>
              </a:rPr>
              <a:t>)</a:t>
            </a:r>
          </a:p>
          <a:p>
            <a:r>
              <a:rPr lang="en-US" sz="1600" dirty="0">
                <a:solidFill>
                  <a:srgbClr val="000000"/>
                </a:solidFill>
                <a:latin typeface="Menlo" panose="020B0609030804020204" pitchFamily="49" charset="0"/>
              </a:rPr>
              <a:t>            }</a:t>
            </a:r>
          </a:p>
          <a:p>
            <a:r>
              <a:rPr lang="en-US" sz="1600" dirty="0">
                <a:solidFill>
                  <a:srgbClr val="000000"/>
                </a:solidFill>
                <a:latin typeface="Menlo" panose="020B0609030804020204" pitchFamily="49" charset="0"/>
              </a:rPr>
              <a:t>        } </a:t>
            </a:r>
            <a:r>
              <a:rPr lang="en-US" sz="1600" b="1" dirty="0">
                <a:solidFill>
                  <a:srgbClr val="9B2393"/>
                </a:solidFill>
                <a:latin typeface="Menlo" panose="020B0609030804020204" pitchFamily="49" charset="0"/>
              </a:rPr>
              <a:t>catch</a:t>
            </a:r>
            <a:r>
              <a:rPr lang="en-US" sz="1600" dirty="0">
                <a:solidFill>
                  <a:srgbClr val="000000"/>
                </a:solidFill>
                <a:latin typeface="Menlo" panose="020B0609030804020204" pitchFamily="49" charset="0"/>
              </a:rPr>
              <a:t> {</a:t>
            </a:r>
          </a:p>
          <a:p>
            <a:r>
              <a:rPr lang="en-US" sz="1600" dirty="0">
                <a:solidFill>
                  <a:srgbClr val="000000"/>
                </a:solidFill>
                <a:latin typeface="Menlo" panose="020B0609030804020204" pitchFamily="49" charset="0"/>
              </a:rPr>
              <a:t>            </a:t>
            </a:r>
            <a:r>
              <a:rPr lang="en-US" sz="1600" dirty="0">
                <a:solidFill>
                  <a:srgbClr val="3900A0"/>
                </a:solidFill>
                <a:latin typeface="Menlo" panose="020B0609030804020204" pitchFamily="49" charset="0"/>
              </a:rPr>
              <a:t>print</a:t>
            </a:r>
            <a:r>
              <a:rPr lang="en-US" sz="1600" dirty="0">
                <a:solidFill>
                  <a:srgbClr val="000000"/>
                </a:solidFill>
                <a:latin typeface="Menlo" panose="020B0609030804020204" pitchFamily="49" charset="0"/>
              </a:rPr>
              <a:t>(</a:t>
            </a:r>
            <a:r>
              <a:rPr lang="en-US" sz="1600" dirty="0">
                <a:solidFill>
                  <a:srgbClr val="C41A16"/>
                </a:solidFill>
                <a:latin typeface="Menlo" panose="020B0609030804020204" pitchFamily="49" charset="0"/>
              </a:rPr>
              <a:t>"Failed fetching"</a:t>
            </a:r>
            <a:r>
              <a:rPr lang="en-US" sz="1600" dirty="0">
                <a:solidFill>
                  <a:srgbClr val="000000"/>
                </a:solidFill>
                <a:latin typeface="Menlo" panose="020B0609030804020204" pitchFamily="49" charset="0"/>
              </a:rPr>
              <a:t>)</a:t>
            </a:r>
            <a:endParaRPr lang="en-US" sz="1600" dirty="0">
              <a:solidFill>
                <a:srgbClr val="C41A16"/>
              </a:solidFill>
              <a:latin typeface="Menlo" panose="020B0609030804020204" pitchFamily="49" charset="0"/>
            </a:endParaRPr>
          </a:p>
          <a:p>
            <a:r>
              <a:rPr lang="en-US" sz="1600" dirty="0">
                <a:solidFill>
                  <a:srgbClr val="000000"/>
                </a:solidFill>
                <a:latin typeface="Menlo" panose="020B0609030804020204" pitchFamily="49" charset="0"/>
              </a:rPr>
              <a:t>        }</a:t>
            </a:r>
          </a:p>
        </p:txBody>
      </p:sp>
    </p:spTree>
    <p:extLst>
      <p:ext uri="{BB962C8B-B14F-4D97-AF65-F5344CB8AC3E}">
        <p14:creationId xmlns:p14="http://schemas.microsoft.com/office/powerpoint/2010/main" val="28013422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1C071-3A2F-F849-BF94-EF7365EA2D44}"/>
              </a:ext>
            </a:extLst>
          </p:cNvPr>
          <p:cNvSpPr>
            <a:spLocks noGrp="1"/>
          </p:cNvSpPr>
          <p:nvPr>
            <p:ph type="title"/>
          </p:nvPr>
        </p:nvSpPr>
        <p:spPr/>
        <p:txBody>
          <a:bodyPr/>
          <a:lstStyle/>
          <a:p>
            <a:r>
              <a:rPr lang="en-US" dirty="0"/>
              <a:t>iOS – Core Data</a:t>
            </a:r>
          </a:p>
        </p:txBody>
      </p:sp>
      <p:sp>
        <p:nvSpPr>
          <p:cNvPr id="3" name="Content Placeholder 2">
            <a:extLst>
              <a:ext uri="{FF2B5EF4-FFF2-40B4-BE49-F238E27FC236}">
                <a16:creationId xmlns:a16="http://schemas.microsoft.com/office/drawing/2014/main" id="{AE3F86B7-614B-5C41-82AC-181C714B5797}"/>
              </a:ext>
            </a:extLst>
          </p:cNvPr>
          <p:cNvSpPr>
            <a:spLocks noGrp="1"/>
          </p:cNvSpPr>
          <p:nvPr>
            <p:ph idx="1"/>
          </p:nvPr>
        </p:nvSpPr>
        <p:spPr/>
        <p:txBody>
          <a:bodyPr/>
          <a:lstStyle/>
          <a:p>
            <a:r>
              <a:rPr lang="en-US" dirty="0"/>
              <a:t>This is bad! Anonymous, string based access to data…</a:t>
            </a:r>
          </a:p>
          <a:p>
            <a:endParaRPr lang="en-US" dirty="0"/>
          </a:p>
          <a:p>
            <a:r>
              <a:rPr lang="en-US" dirty="0"/>
              <a:t>Switch over to Manual/None code generation and generate classes</a:t>
            </a:r>
          </a:p>
          <a:p>
            <a:endParaRPr lang="en-US" dirty="0"/>
          </a:p>
          <a:p>
            <a:r>
              <a:rPr lang="en-US" dirty="0"/>
              <a:t>Lets create Repo for data access</a:t>
            </a:r>
          </a:p>
        </p:txBody>
      </p:sp>
      <p:sp>
        <p:nvSpPr>
          <p:cNvPr id="4" name="Slide Number Placeholder 3">
            <a:extLst>
              <a:ext uri="{FF2B5EF4-FFF2-40B4-BE49-F238E27FC236}">
                <a16:creationId xmlns:a16="http://schemas.microsoft.com/office/drawing/2014/main" id="{F857C6F2-77F7-FD4D-8D5E-8DE1D1E54804}"/>
              </a:ext>
            </a:extLst>
          </p:cNvPr>
          <p:cNvSpPr>
            <a:spLocks noGrp="1"/>
          </p:cNvSpPr>
          <p:nvPr>
            <p:ph type="sldNum" sz="quarter" idx="12"/>
          </p:nvPr>
        </p:nvSpPr>
        <p:spPr/>
        <p:txBody>
          <a:bodyPr/>
          <a:lstStyle/>
          <a:p>
            <a:fld id="{D57F1E4F-1CFF-5643-939E-02111984F565}" type="slidenum">
              <a:rPr lang="en-US" smtClean="0"/>
              <a:t>35</a:t>
            </a:fld>
            <a:endParaRPr lang="en-US" dirty="0"/>
          </a:p>
        </p:txBody>
      </p:sp>
    </p:spTree>
    <p:extLst>
      <p:ext uri="{BB962C8B-B14F-4D97-AF65-F5344CB8AC3E}">
        <p14:creationId xmlns:p14="http://schemas.microsoft.com/office/powerpoint/2010/main" val="36640458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FD19F-21DB-9B4A-A05C-7F07184609D2}"/>
              </a:ext>
            </a:extLst>
          </p:cNvPr>
          <p:cNvSpPr>
            <a:spLocks noGrp="1"/>
          </p:cNvSpPr>
          <p:nvPr>
            <p:ph type="title"/>
          </p:nvPr>
        </p:nvSpPr>
        <p:spPr/>
        <p:txBody>
          <a:bodyPr/>
          <a:lstStyle/>
          <a:p>
            <a:r>
              <a:rPr lang="en-US" dirty="0"/>
              <a:t>iOS – Core Data</a:t>
            </a:r>
          </a:p>
        </p:txBody>
      </p:sp>
      <p:sp>
        <p:nvSpPr>
          <p:cNvPr id="3" name="Content Placeholder 2">
            <a:extLst>
              <a:ext uri="{FF2B5EF4-FFF2-40B4-BE49-F238E27FC236}">
                <a16:creationId xmlns:a16="http://schemas.microsoft.com/office/drawing/2014/main" id="{96C3EFFE-4E61-0949-B763-72E05D02B35A}"/>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B4F4C34C-2E2A-9048-AE59-87CCF7693156}"/>
              </a:ext>
            </a:extLst>
          </p:cNvPr>
          <p:cNvSpPr>
            <a:spLocks noGrp="1"/>
          </p:cNvSpPr>
          <p:nvPr>
            <p:ph type="sldNum" sz="quarter" idx="12"/>
          </p:nvPr>
        </p:nvSpPr>
        <p:spPr/>
        <p:txBody>
          <a:bodyPr/>
          <a:lstStyle/>
          <a:p>
            <a:fld id="{D57F1E4F-1CFF-5643-939E-02111984F565}" type="slidenum">
              <a:rPr lang="en-US" smtClean="0"/>
              <a:t>36</a:t>
            </a:fld>
            <a:endParaRPr lang="en-US" dirty="0"/>
          </a:p>
        </p:txBody>
      </p:sp>
      <p:sp>
        <p:nvSpPr>
          <p:cNvPr id="5" name="TextBox 4">
            <a:extLst>
              <a:ext uri="{FF2B5EF4-FFF2-40B4-BE49-F238E27FC236}">
                <a16:creationId xmlns:a16="http://schemas.microsoft.com/office/drawing/2014/main" id="{B4205622-33AA-A744-95A4-FE822FDCF41C}"/>
              </a:ext>
            </a:extLst>
          </p:cNvPr>
          <p:cNvSpPr txBox="1"/>
          <p:nvPr/>
        </p:nvSpPr>
        <p:spPr>
          <a:xfrm>
            <a:off x="256309" y="2530398"/>
            <a:ext cx="11679382" cy="4031873"/>
          </a:xfrm>
          <a:prstGeom prst="rect">
            <a:avLst/>
          </a:prstGeom>
          <a:solidFill>
            <a:schemeClr val="tx1"/>
          </a:solidFill>
        </p:spPr>
        <p:txBody>
          <a:bodyPr wrap="square" rtlCol="0">
            <a:spAutoFit/>
          </a:bodyPr>
          <a:lstStyle/>
          <a:p>
            <a:r>
              <a:rPr lang="en-US" sz="1600" b="1" dirty="0">
                <a:solidFill>
                  <a:srgbClr val="9B2393"/>
                </a:solidFill>
                <a:latin typeface="Menlo" panose="020B0609030804020204" pitchFamily="49" charset="0"/>
              </a:rPr>
              <a:t>import</a:t>
            </a:r>
            <a:r>
              <a:rPr lang="en-US" sz="1600" dirty="0">
                <a:solidFill>
                  <a:srgbClr val="000000"/>
                </a:solidFill>
                <a:latin typeface="Menlo" panose="020B0609030804020204" pitchFamily="49" charset="0"/>
              </a:rPr>
              <a:t> Foundation</a:t>
            </a:r>
          </a:p>
          <a:p>
            <a:r>
              <a:rPr lang="en-US" sz="1600" b="1" dirty="0">
                <a:solidFill>
                  <a:srgbClr val="9B2393"/>
                </a:solidFill>
                <a:latin typeface="Menlo" panose="020B0609030804020204" pitchFamily="49" charset="0"/>
              </a:rPr>
              <a:t>import</a:t>
            </a:r>
            <a:r>
              <a:rPr lang="en-US" sz="1600" dirty="0">
                <a:solidFill>
                  <a:srgbClr val="000000"/>
                </a:solidFill>
                <a:latin typeface="Menlo" panose="020B0609030804020204" pitchFamily="49" charset="0"/>
              </a:rPr>
              <a:t> </a:t>
            </a:r>
            <a:r>
              <a:rPr lang="en-US" sz="1600" dirty="0" err="1">
                <a:solidFill>
                  <a:srgbClr val="000000"/>
                </a:solidFill>
                <a:latin typeface="Menlo" panose="020B0609030804020204" pitchFamily="49" charset="0"/>
              </a:rPr>
              <a:t>CoreData</a:t>
            </a:r>
            <a:endParaRPr lang="en-US" sz="1600" dirty="0">
              <a:solidFill>
                <a:srgbClr val="000000"/>
              </a:solidFill>
              <a:latin typeface="Menlo" panose="020B0609030804020204" pitchFamily="49" charset="0"/>
            </a:endParaRPr>
          </a:p>
          <a:p>
            <a:br>
              <a:rPr lang="en-US" sz="1600" dirty="0">
                <a:solidFill>
                  <a:srgbClr val="000000"/>
                </a:solidFill>
                <a:latin typeface="Menlo" panose="020B0609030804020204" pitchFamily="49" charset="0"/>
              </a:rPr>
            </a:br>
            <a:endParaRPr lang="en-US" sz="1600" dirty="0">
              <a:solidFill>
                <a:srgbClr val="000000"/>
              </a:solidFill>
              <a:latin typeface="Menlo" panose="020B0609030804020204" pitchFamily="49" charset="0"/>
            </a:endParaRPr>
          </a:p>
          <a:p>
            <a:r>
              <a:rPr lang="en-US" sz="1600" b="1" dirty="0">
                <a:solidFill>
                  <a:srgbClr val="9B2393"/>
                </a:solidFill>
                <a:latin typeface="Menlo" panose="020B0609030804020204" pitchFamily="49" charset="0"/>
              </a:rPr>
              <a:t>class</a:t>
            </a:r>
            <a:r>
              <a:rPr lang="en-US" sz="1600" dirty="0">
                <a:solidFill>
                  <a:srgbClr val="000000"/>
                </a:solidFill>
                <a:latin typeface="Menlo" panose="020B0609030804020204" pitchFamily="49" charset="0"/>
              </a:rPr>
              <a:t> </a:t>
            </a:r>
            <a:r>
              <a:rPr lang="en-US" sz="1600" dirty="0" err="1">
                <a:solidFill>
                  <a:srgbClr val="000000"/>
                </a:solidFill>
                <a:latin typeface="Menlo" panose="020B0609030804020204" pitchFamily="49" charset="0"/>
              </a:rPr>
              <a:t>PersonDataController</a:t>
            </a:r>
            <a:r>
              <a:rPr lang="en-US" sz="1600" dirty="0">
                <a:solidFill>
                  <a:srgbClr val="000000"/>
                </a:solidFill>
                <a:latin typeface="Menlo" panose="020B0609030804020204" pitchFamily="49" charset="0"/>
              </a:rPr>
              <a:t> {</a:t>
            </a:r>
          </a:p>
          <a:p>
            <a:br>
              <a:rPr lang="en-US" sz="1600" dirty="0">
                <a:solidFill>
                  <a:srgbClr val="000000"/>
                </a:solidFill>
                <a:latin typeface="Menlo" panose="020B0609030804020204" pitchFamily="49" charset="0"/>
              </a:rPr>
            </a:br>
            <a:endParaRPr lang="en-US" sz="1600" dirty="0">
              <a:solidFill>
                <a:srgbClr val="000000"/>
              </a:solidFill>
              <a:latin typeface="Menlo" panose="020B0609030804020204" pitchFamily="49" charset="0"/>
            </a:endParaRPr>
          </a:p>
          <a:p>
            <a:r>
              <a:rPr lang="en-US" sz="1600" dirty="0">
                <a:solidFill>
                  <a:srgbClr val="000000"/>
                </a:solidFill>
                <a:latin typeface="Menlo" panose="020B0609030804020204" pitchFamily="49" charset="0"/>
              </a:rPr>
              <a:t>    </a:t>
            </a:r>
            <a:r>
              <a:rPr lang="en-US" sz="1600" b="1" dirty="0">
                <a:solidFill>
                  <a:srgbClr val="9B2393"/>
                </a:solidFill>
                <a:latin typeface="Menlo" panose="020B0609030804020204" pitchFamily="49" charset="0"/>
              </a:rPr>
              <a:t>var</a:t>
            </a:r>
            <a:r>
              <a:rPr lang="en-US" sz="1600" dirty="0">
                <a:solidFill>
                  <a:srgbClr val="000000"/>
                </a:solidFill>
                <a:latin typeface="Menlo" panose="020B0609030804020204" pitchFamily="49" charset="0"/>
              </a:rPr>
              <a:t> container: </a:t>
            </a:r>
            <a:r>
              <a:rPr lang="en-US" sz="1600" dirty="0" err="1">
                <a:solidFill>
                  <a:srgbClr val="5C2699"/>
                </a:solidFill>
                <a:latin typeface="Menlo" panose="020B0609030804020204" pitchFamily="49" charset="0"/>
              </a:rPr>
              <a:t>NSPersistentContainer</a:t>
            </a:r>
            <a:r>
              <a:rPr lang="en-US" sz="1600" dirty="0">
                <a:solidFill>
                  <a:srgbClr val="000000"/>
                </a:solidFill>
                <a:latin typeface="Menlo" panose="020B0609030804020204" pitchFamily="49" charset="0"/>
              </a:rPr>
              <a:t>!</a:t>
            </a:r>
            <a:endParaRPr lang="en-US" sz="1600" dirty="0">
              <a:solidFill>
                <a:srgbClr val="5C2699"/>
              </a:solidFill>
              <a:latin typeface="Menlo" panose="020B0609030804020204" pitchFamily="49" charset="0"/>
            </a:endParaRPr>
          </a:p>
          <a:p>
            <a:r>
              <a:rPr lang="en-US" sz="1600" dirty="0">
                <a:solidFill>
                  <a:srgbClr val="000000"/>
                </a:solidFill>
                <a:latin typeface="Menlo" panose="020B0609030804020204" pitchFamily="49" charset="0"/>
              </a:rPr>
              <a:t>    </a:t>
            </a:r>
            <a:r>
              <a:rPr lang="en-US" sz="1600" b="1" dirty="0">
                <a:solidFill>
                  <a:srgbClr val="9B2393"/>
                </a:solidFill>
                <a:latin typeface="Menlo" panose="020B0609030804020204" pitchFamily="49" charset="0"/>
              </a:rPr>
              <a:t>var</a:t>
            </a:r>
            <a:r>
              <a:rPr lang="en-US" sz="1600" dirty="0">
                <a:solidFill>
                  <a:srgbClr val="000000"/>
                </a:solidFill>
                <a:latin typeface="Menlo" panose="020B0609030804020204" pitchFamily="49" charset="0"/>
              </a:rPr>
              <a:t> context: </a:t>
            </a:r>
            <a:r>
              <a:rPr lang="en-US" sz="1600" dirty="0" err="1">
                <a:solidFill>
                  <a:srgbClr val="5C2699"/>
                </a:solidFill>
                <a:latin typeface="Menlo" panose="020B0609030804020204" pitchFamily="49" charset="0"/>
              </a:rPr>
              <a:t>NSManagedObjectContext</a:t>
            </a:r>
            <a:r>
              <a:rPr lang="en-US" sz="1600" dirty="0">
                <a:solidFill>
                  <a:srgbClr val="000000"/>
                </a:solidFill>
                <a:latin typeface="Menlo" panose="020B0609030804020204" pitchFamily="49" charset="0"/>
              </a:rPr>
              <a:t> {</a:t>
            </a:r>
            <a:endParaRPr lang="en-US" sz="1600" dirty="0">
              <a:solidFill>
                <a:srgbClr val="5C2699"/>
              </a:solidFill>
              <a:latin typeface="Menlo" panose="020B0609030804020204" pitchFamily="49" charset="0"/>
            </a:endParaRPr>
          </a:p>
          <a:p>
            <a:r>
              <a:rPr lang="en-US" sz="1600" dirty="0">
                <a:solidFill>
                  <a:srgbClr val="000000"/>
                </a:solidFill>
                <a:latin typeface="Menlo" panose="020B0609030804020204" pitchFamily="49" charset="0"/>
              </a:rPr>
              <a:t>        </a:t>
            </a:r>
            <a:r>
              <a:rPr lang="en-US" sz="1600" b="1" dirty="0">
                <a:solidFill>
                  <a:srgbClr val="9B2393"/>
                </a:solidFill>
                <a:latin typeface="Menlo" panose="020B0609030804020204" pitchFamily="49" charset="0"/>
              </a:rPr>
              <a:t>return</a:t>
            </a:r>
            <a:r>
              <a:rPr lang="en-US" sz="1600" dirty="0">
                <a:solidFill>
                  <a:srgbClr val="000000"/>
                </a:solidFill>
                <a:latin typeface="Menlo" panose="020B0609030804020204" pitchFamily="49" charset="0"/>
              </a:rPr>
              <a:t> </a:t>
            </a:r>
            <a:r>
              <a:rPr lang="en-US" sz="1600" dirty="0" err="1">
                <a:solidFill>
                  <a:srgbClr val="326D74"/>
                </a:solidFill>
                <a:latin typeface="Menlo" panose="020B0609030804020204" pitchFamily="49" charset="0"/>
              </a:rPr>
              <a:t>container</a:t>
            </a:r>
            <a:r>
              <a:rPr lang="en-US" sz="1600" dirty="0" err="1">
                <a:solidFill>
                  <a:srgbClr val="000000"/>
                </a:solidFill>
                <a:latin typeface="Menlo" panose="020B0609030804020204" pitchFamily="49" charset="0"/>
              </a:rPr>
              <a:t>.</a:t>
            </a:r>
            <a:r>
              <a:rPr lang="en-US" sz="1600" dirty="0" err="1">
                <a:solidFill>
                  <a:srgbClr val="5C2699"/>
                </a:solidFill>
                <a:latin typeface="Menlo" panose="020B0609030804020204" pitchFamily="49" charset="0"/>
              </a:rPr>
              <a:t>viewContext</a:t>
            </a:r>
            <a:endParaRPr lang="en-US" sz="1600" dirty="0">
              <a:solidFill>
                <a:srgbClr val="5C2699"/>
              </a:solidFill>
              <a:latin typeface="Menlo" panose="020B0609030804020204" pitchFamily="49" charset="0"/>
            </a:endParaRPr>
          </a:p>
          <a:p>
            <a:r>
              <a:rPr lang="en-US" sz="1600" dirty="0">
                <a:solidFill>
                  <a:srgbClr val="000000"/>
                </a:solidFill>
                <a:latin typeface="Menlo" panose="020B0609030804020204" pitchFamily="49" charset="0"/>
              </a:rPr>
              <a:t>    }</a:t>
            </a:r>
          </a:p>
          <a:p>
            <a:r>
              <a:rPr lang="en-US" sz="1600" dirty="0">
                <a:solidFill>
                  <a:srgbClr val="000000"/>
                </a:solidFill>
                <a:latin typeface="Menlo" panose="020B0609030804020204" pitchFamily="49" charset="0"/>
              </a:rPr>
              <a:t>    </a:t>
            </a:r>
          </a:p>
          <a:p>
            <a:r>
              <a:rPr lang="en-US" sz="1600" dirty="0">
                <a:solidFill>
                  <a:srgbClr val="000000"/>
                </a:solidFill>
                <a:latin typeface="Menlo" panose="020B0609030804020204" pitchFamily="49" charset="0"/>
              </a:rPr>
              <a:t>    </a:t>
            </a:r>
            <a:r>
              <a:rPr lang="en-US" sz="1600" b="1" dirty="0" err="1">
                <a:solidFill>
                  <a:srgbClr val="9B2393"/>
                </a:solidFill>
                <a:latin typeface="Menlo" panose="020B0609030804020204" pitchFamily="49" charset="0"/>
              </a:rPr>
              <a:t>init</a:t>
            </a:r>
            <a:r>
              <a:rPr lang="en-US" sz="1600" dirty="0">
                <a:solidFill>
                  <a:srgbClr val="000000"/>
                </a:solidFill>
                <a:latin typeface="Menlo" panose="020B0609030804020204" pitchFamily="49" charset="0"/>
              </a:rPr>
              <a:t>(container: </a:t>
            </a:r>
            <a:r>
              <a:rPr lang="en-US" sz="1600" dirty="0" err="1">
                <a:solidFill>
                  <a:srgbClr val="5C2699"/>
                </a:solidFill>
                <a:latin typeface="Menlo" panose="020B0609030804020204" pitchFamily="49" charset="0"/>
              </a:rPr>
              <a:t>NSPersistentContainer</a:t>
            </a:r>
            <a:r>
              <a:rPr lang="en-US" sz="1600" dirty="0">
                <a:solidFill>
                  <a:srgbClr val="000000"/>
                </a:solidFill>
                <a:latin typeface="Menlo" panose="020B0609030804020204" pitchFamily="49" charset="0"/>
              </a:rPr>
              <a:t>) {</a:t>
            </a:r>
            <a:endParaRPr lang="en-US" sz="1600" dirty="0">
              <a:solidFill>
                <a:srgbClr val="5C2699"/>
              </a:solidFill>
              <a:latin typeface="Menlo" panose="020B0609030804020204" pitchFamily="49" charset="0"/>
            </a:endParaRPr>
          </a:p>
          <a:p>
            <a:r>
              <a:rPr lang="en-US" sz="1600" dirty="0">
                <a:solidFill>
                  <a:srgbClr val="000000"/>
                </a:solidFill>
                <a:latin typeface="Menlo" panose="020B0609030804020204" pitchFamily="49" charset="0"/>
              </a:rPr>
              <a:t>        </a:t>
            </a:r>
            <a:r>
              <a:rPr lang="en-US" sz="1600" b="1" dirty="0" err="1">
                <a:solidFill>
                  <a:srgbClr val="9B2393"/>
                </a:solidFill>
                <a:latin typeface="Menlo" panose="020B0609030804020204" pitchFamily="49" charset="0"/>
              </a:rPr>
              <a:t>self</a:t>
            </a:r>
            <a:r>
              <a:rPr lang="en-US" sz="1600" dirty="0" err="1">
                <a:solidFill>
                  <a:srgbClr val="000000"/>
                </a:solidFill>
                <a:latin typeface="Menlo" panose="020B0609030804020204" pitchFamily="49" charset="0"/>
              </a:rPr>
              <a:t>.</a:t>
            </a:r>
            <a:r>
              <a:rPr lang="en-US" sz="1600" dirty="0" err="1">
                <a:solidFill>
                  <a:srgbClr val="326D74"/>
                </a:solidFill>
                <a:latin typeface="Menlo" panose="020B0609030804020204" pitchFamily="49" charset="0"/>
              </a:rPr>
              <a:t>container</a:t>
            </a:r>
            <a:r>
              <a:rPr lang="en-US" sz="1600" dirty="0">
                <a:solidFill>
                  <a:srgbClr val="000000"/>
                </a:solidFill>
                <a:latin typeface="Menlo" panose="020B0609030804020204" pitchFamily="49" charset="0"/>
              </a:rPr>
              <a:t> = container</a:t>
            </a:r>
          </a:p>
          <a:p>
            <a:r>
              <a:rPr lang="en-US" sz="1600" dirty="0">
                <a:solidFill>
                  <a:srgbClr val="000000"/>
                </a:solidFill>
                <a:latin typeface="Menlo" panose="020B0609030804020204" pitchFamily="49" charset="0"/>
              </a:rPr>
              <a:t>    }</a:t>
            </a:r>
          </a:p>
          <a:p>
            <a:r>
              <a:rPr lang="en-US" sz="1600" dirty="0">
                <a:solidFill>
                  <a:srgbClr val="000000"/>
                </a:solidFill>
                <a:latin typeface="Menlo" panose="020B0609030804020204" pitchFamily="49" charset="0"/>
              </a:rPr>
              <a:t>    </a:t>
            </a:r>
            <a:endParaRPr lang="en-US" sz="1600" dirty="0"/>
          </a:p>
        </p:txBody>
      </p:sp>
    </p:spTree>
    <p:extLst>
      <p:ext uri="{BB962C8B-B14F-4D97-AF65-F5344CB8AC3E}">
        <p14:creationId xmlns:p14="http://schemas.microsoft.com/office/powerpoint/2010/main" val="8270892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FD19F-21DB-9B4A-A05C-7F07184609D2}"/>
              </a:ext>
            </a:extLst>
          </p:cNvPr>
          <p:cNvSpPr>
            <a:spLocks noGrp="1"/>
          </p:cNvSpPr>
          <p:nvPr>
            <p:ph type="title"/>
          </p:nvPr>
        </p:nvSpPr>
        <p:spPr/>
        <p:txBody>
          <a:bodyPr/>
          <a:lstStyle/>
          <a:p>
            <a:r>
              <a:rPr lang="en-US" dirty="0"/>
              <a:t>iOS – Core Data</a:t>
            </a:r>
          </a:p>
        </p:txBody>
      </p:sp>
      <p:sp>
        <p:nvSpPr>
          <p:cNvPr id="3" name="Content Placeholder 2">
            <a:extLst>
              <a:ext uri="{FF2B5EF4-FFF2-40B4-BE49-F238E27FC236}">
                <a16:creationId xmlns:a16="http://schemas.microsoft.com/office/drawing/2014/main" id="{96C3EFFE-4E61-0949-B763-72E05D02B35A}"/>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B4F4C34C-2E2A-9048-AE59-87CCF7693156}"/>
              </a:ext>
            </a:extLst>
          </p:cNvPr>
          <p:cNvSpPr>
            <a:spLocks noGrp="1"/>
          </p:cNvSpPr>
          <p:nvPr>
            <p:ph type="sldNum" sz="quarter" idx="12"/>
          </p:nvPr>
        </p:nvSpPr>
        <p:spPr/>
        <p:txBody>
          <a:bodyPr/>
          <a:lstStyle/>
          <a:p>
            <a:fld id="{D57F1E4F-1CFF-5643-939E-02111984F565}" type="slidenum">
              <a:rPr lang="en-US" smtClean="0"/>
              <a:t>37</a:t>
            </a:fld>
            <a:endParaRPr lang="en-US" dirty="0"/>
          </a:p>
        </p:txBody>
      </p:sp>
      <p:sp>
        <p:nvSpPr>
          <p:cNvPr id="5" name="TextBox 4">
            <a:extLst>
              <a:ext uri="{FF2B5EF4-FFF2-40B4-BE49-F238E27FC236}">
                <a16:creationId xmlns:a16="http://schemas.microsoft.com/office/drawing/2014/main" id="{B4205622-33AA-A744-95A4-FE822FDCF41C}"/>
              </a:ext>
            </a:extLst>
          </p:cNvPr>
          <p:cNvSpPr txBox="1"/>
          <p:nvPr/>
        </p:nvSpPr>
        <p:spPr>
          <a:xfrm>
            <a:off x="193965" y="1642279"/>
            <a:ext cx="11679382" cy="5016758"/>
          </a:xfrm>
          <a:prstGeom prst="rect">
            <a:avLst/>
          </a:prstGeom>
          <a:solidFill>
            <a:schemeClr val="tx1"/>
          </a:solidFill>
        </p:spPr>
        <p:txBody>
          <a:bodyPr wrap="square" rtlCol="0">
            <a:spAutoFit/>
          </a:bodyPr>
          <a:lstStyle/>
          <a:p>
            <a:r>
              <a:rPr lang="en-US" sz="1600" dirty="0">
                <a:solidFill>
                  <a:srgbClr val="000000"/>
                </a:solidFill>
                <a:latin typeface="Menlo" panose="020B0609030804020204" pitchFamily="49" charset="0"/>
              </a:rPr>
              <a:t>    </a:t>
            </a:r>
            <a:r>
              <a:rPr lang="en-US" sz="1600" b="1" dirty="0" err="1">
                <a:solidFill>
                  <a:srgbClr val="9B2393"/>
                </a:solidFill>
                <a:latin typeface="Menlo" panose="020B0609030804020204" pitchFamily="49" charset="0"/>
              </a:rPr>
              <a:t>func</a:t>
            </a:r>
            <a:r>
              <a:rPr lang="en-US" sz="1600" dirty="0">
                <a:solidFill>
                  <a:srgbClr val="000000"/>
                </a:solidFill>
                <a:latin typeface="Menlo" panose="020B0609030804020204" pitchFamily="49" charset="0"/>
              </a:rPr>
              <a:t> all() </a:t>
            </a:r>
            <a:r>
              <a:rPr lang="en-US" sz="1600" b="1" dirty="0">
                <a:solidFill>
                  <a:srgbClr val="9B2393"/>
                </a:solidFill>
                <a:latin typeface="Menlo" panose="020B0609030804020204" pitchFamily="49" charset="0"/>
              </a:rPr>
              <a:t>throws</a:t>
            </a:r>
            <a:r>
              <a:rPr lang="en-US" sz="1600" dirty="0">
                <a:solidFill>
                  <a:srgbClr val="000000"/>
                </a:solidFill>
                <a:latin typeface="Menlo" panose="020B0609030804020204" pitchFamily="49" charset="0"/>
              </a:rPr>
              <a:t> -&gt; [</a:t>
            </a:r>
            <a:r>
              <a:rPr lang="en-US" sz="1600" dirty="0">
                <a:solidFill>
                  <a:srgbClr val="326D74"/>
                </a:solidFill>
                <a:latin typeface="Menlo" panose="020B0609030804020204" pitchFamily="49" charset="0"/>
              </a:rPr>
              <a:t>Person</a:t>
            </a:r>
            <a:r>
              <a:rPr lang="en-US" sz="1600" dirty="0">
                <a:solidFill>
                  <a:srgbClr val="000000"/>
                </a:solidFill>
                <a:latin typeface="Menlo" panose="020B0609030804020204" pitchFamily="49" charset="0"/>
              </a:rPr>
              <a:t>] {</a:t>
            </a:r>
          </a:p>
          <a:p>
            <a:r>
              <a:rPr lang="en-US" sz="1600" dirty="0">
                <a:solidFill>
                  <a:srgbClr val="000000"/>
                </a:solidFill>
                <a:latin typeface="Menlo" panose="020B0609030804020204" pitchFamily="49" charset="0"/>
              </a:rPr>
              <a:t>        </a:t>
            </a:r>
            <a:r>
              <a:rPr lang="en-US" sz="1600" b="1" dirty="0">
                <a:solidFill>
                  <a:srgbClr val="9B2393"/>
                </a:solidFill>
                <a:latin typeface="Menlo" panose="020B0609030804020204" pitchFamily="49" charset="0"/>
              </a:rPr>
              <a:t>let</a:t>
            </a:r>
            <a:r>
              <a:rPr lang="en-US" sz="1600" dirty="0">
                <a:solidFill>
                  <a:srgbClr val="000000"/>
                </a:solidFill>
                <a:latin typeface="Menlo" panose="020B0609030804020204" pitchFamily="49" charset="0"/>
              </a:rPr>
              <a:t> persons = </a:t>
            </a:r>
            <a:r>
              <a:rPr lang="en-US" sz="1600" b="1" dirty="0">
                <a:solidFill>
                  <a:srgbClr val="9B2393"/>
                </a:solidFill>
                <a:latin typeface="Menlo" panose="020B0609030804020204" pitchFamily="49" charset="0"/>
              </a:rPr>
              <a:t>try</a:t>
            </a:r>
            <a:r>
              <a:rPr lang="en-US" sz="1600" dirty="0">
                <a:solidFill>
                  <a:srgbClr val="000000"/>
                </a:solidFill>
                <a:latin typeface="Menlo" panose="020B0609030804020204" pitchFamily="49" charset="0"/>
              </a:rPr>
              <a:t> </a:t>
            </a:r>
            <a:r>
              <a:rPr lang="en-US" sz="1600" dirty="0" err="1">
                <a:solidFill>
                  <a:srgbClr val="326D74"/>
                </a:solidFill>
                <a:latin typeface="Menlo" panose="020B0609030804020204" pitchFamily="49" charset="0"/>
              </a:rPr>
              <a:t>context</a:t>
            </a:r>
            <a:r>
              <a:rPr lang="en-US" sz="1600" dirty="0" err="1">
                <a:solidFill>
                  <a:srgbClr val="000000"/>
                </a:solidFill>
                <a:latin typeface="Menlo" panose="020B0609030804020204" pitchFamily="49" charset="0"/>
              </a:rPr>
              <a:t>.</a:t>
            </a:r>
            <a:r>
              <a:rPr lang="en-US" sz="1600" dirty="0" err="1">
                <a:solidFill>
                  <a:srgbClr val="3900A0"/>
                </a:solidFill>
                <a:latin typeface="Menlo" panose="020B0609030804020204" pitchFamily="49" charset="0"/>
              </a:rPr>
              <a:t>fetch</a:t>
            </a:r>
            <a:r>
              <a:rPr lang="en-US" sz="1600" dirty="0">
                <a:solidFill>
                  <a:srgbClr val="000000"/>
                </a:solidFill>
                <a:latin typeface="Menlo" panose="020B0609030804020204" pitchFamily="49" charset="0"/>
              </a:rPr>
              <a:t>(</a:t>
            </a:r>
            <a:r>
              <a:rPr lang="en-US" sz="1600" dirty="0" err="1">
                <a:solidFill>
                  <a:srgbClr val="326D74"/>
                </a:solidFill>
                <a:latin typeface="Menlo" panose="020B0609030804020204" pitchFamily="49" charset="0"/>
              </a:rPr>
              <a:t>Person</a:t>
            </a:r>
            <a:r>
              <a:rPr lang="en-US" sz="1600" dirty="0" err="1">
                <a:solidFill>
                  <a:srgbClr val="000000"/>
                </a:solidFill>
                <a:latin typeface="Menlo" panose="020B0609030804020204" pitchFamily="49" charset="0"/>
              </a:rPr>
              <a:t>.</a:t>
            </a:r>
            <a:r>
              <a:rPr lang="en-US" sz="1600" dirty="0" err="1">
                <a:solidFill>
                  <a:srgbClr val="245256"/>
                </a:solidFill>
                <a:latin typeface="Menlo" panose="020B0609030804020204" pitchFamily="49" charset="0"/>
              </a:rPr>
              <a:t>fetchRequest</a:t>
            </a:r>
            <a:r>
              <a:rPr lang="en-US" sz="1600" dirty="0">
                <a:solidFill>
                  <a:srgbClr val="000000"/>
                </a:solidFill>
                <a:latin typeface="Menlo" panose="020B0609030804020204" pitchFamily="49" charset="0"/>
              </a:rPr>
              <a:t>() </a:t>
            </a:r>
            <a:r>
              <a:rPr lang="en-US" sz="1600" b="1" dirty="0">
                <a:solidFill>
                  <a:srgbClr val="9B2393"/>
                </a:solidFill>
                <a:latin typeface="Menlo" panose="020B0609030804020204" pitchFamily="49" charset="0"/>
              </a:rPr>
              <a:t>as</a:t>
            </a:r>
            <a:r>
              <a:rPr lang="en-US" sz="1600" dirty="0">
                <a:solidFill>
                  <a:srgbClr val="000000"/>
                </a:solidFill>
                <a:latin typeface="Menlo" panose="020B0609030804020204" pitchFamily="49" charset="0"/>
              </a:rPr>
              <a:t> </a:t>
            </a:r>
            <a:r>
              <a:rPr lang="en-US" sz="1600" dirty="0" err="1">
                <a:solidFill>
                  <a:srgbClr val="5C2699"/>
                </a:solidFill>
                <a:latin typeface="Menlo" panose="020B0609030804020204" pitchFamily="49" charset="0"/>
              </a:rPr>
              <a:t>NSFetchRequest</a:t>
            </a:r>
            <a:r>
              <a:rPr lang="en-US" sz="1600" dirty="0">
                <a:solidFill>
                  <a:srgbClr val="000000"/>
                </a:solidFill>
                <a:latin typeface="Menlo" panose="020B0609030804020204" pitchFamily="49" charset="0"/>
              </a:rPr>
              <a:t>&lt;</a:t>
            </a:r>
            <a:r>
              <a:rPr lang="en-US" sz="1600" dirty="0">
                <a:solidFill>
                  <a:srgbClr val="326D74"/>
                </a:solidFill>
                <a:latin typeface="Menlo" panose="020B0609030804020204" pitchFamily="49" charset="0"/>
              </a:rPr>
              <a:t>Person</a:t>
            </a:r>
            <a:r>
              <a:rPr lang="en-US" sz="1600" dirty="0">
                <a:solidFill>
                  <a:srgbClr val="000000"/>
                </a:solidFill>
                <a:latin typeface="Menlo" panose="020B0609030804020204" pitchFamily="49" charset="0"/>
              </a:rPr>
              <a:t>&gt;)</a:t>
            </a:r>
          </a:p>
          <a:p>
            <a:r>
              <a:rPr lang="en-US" sz="1600" dirty="0">
                <a:solidFill>
                  <a:srgbClr val="000000"/>
                </a:solidFill>
                <a:latin typeface="Menlo" panose="020B0609030804020204" pitchFamily="49" charset="0"/>
              </a:rPr>
              <a:t>        </a:t>
            </a:r>
            <a:r>
              <a:rPr lang="en-US" sz="1600" b="1" dirty="0">
                <a:solidFill>
                  <a:srgbClr val="9B2393"/>
                </a:solidFill>
                <a:latin typeface="Menlo" panose="020B0609030804020204" pitchFamily="49" charset="0"/>
              </a:rPr>
              <a:t>return</a:t>
            </a:r>
            <a:r>
              <a:rPr lang="en-US" sz="1600" dirty="0">
                <a:solidFill>
                  <a:srgbClr val="000000"/>
                </a:solidFill>
                <a:latin typeface="Menlo" panose="020B0609030804020204" pitchFamily="49" charset="0"/>
              </a:rPr>
              <a:t> persons</a:t>
            </a:r>
          </a:p>
          <a:p>
            <a:r>
              <a:rPr lang="en-US" sz="1600" dirty="0">
                <a:solidFill>
                  <a:srgbClr val="000000"/>
                </a:solidFill>
                <a:latin typeface="Menlo" panose="020B0609030804020204" pitchFamily="49" charset="0"/>
              </a:rPr>
              <a:t>    }</a:t>
            </a:r>
          </a:p>
          <a:p>
            <a:r>
              <a:rPr lang="en-US" sz="1600" dirty="0">
                <a:solidFill>
                  <a:srgbClr val="000000"/>
                </a:solidFill>
                <a:latin typeface="Menlo" panose="020B0609030804020204" pitchFamily="49" charset="0"/>
              </a:rPr>
              <a:t>    </a:t>
            </a:r>
          </a:p>
          <a:p>
            <a:r>
              <a:rPr lang="en-US" sz="1600" dirty="0">
                <a:solidFill>
                  <a:srgbClr val="000000"/>
                </a:solidFill>
                <a:latin typeface="Menlo" panose="020B0609030804020204" pitchFamily="49" charset="0"/>
              </a:rPr>
              <a:t>    </a:t>
            </a:r>
            <a:r>
              <a:rPr lang="en-US" sz="1600" b="1" dirty="0" err="1">
                <a:solidFill>
                  <a:srgbClr val="9B2393"/>
                </a:solidFill>
                <a:latin typeface="Menlo" panose="020B0609030804020204" pitchFamily="49" charset="0"/>
              </a:rPr>
              <a:t>func</a:t>
            </a:r>
            <a:r>
              <a:rPr lang="en-US" sz="1600" dirty="0">
                <a:solidFill>
                  <a:srgbClr val="000000"/>
                </a:solidFill>
                <a:latin typeface="Menlo" panose="020B0609030804020204" pitchFamily="49" charset="0"/>
              </a:rPr>
              <a:t> all(</a:t>
            </a:r>
            <a:r>
              <a:rPr lang="en-US" sz="1600" dirty="0" err="1">
                <a:solidFill>
                  <a:srgbClr val="000000"/>
                </a:solidFill>
                <a:latin typeface="Menlo" panose="020B0609030804020204" pitchFamily="49" charset="0"/>
              </a:rPr>
              <a:t>withFirstName</a:t>
            </a:r>
            <a:r>
              <a:rPr lang="en-US" sz="1600" dirty="0">
                <a:solidFill>
                  <a:srgbClr val="000000"/>
                </a:solidFill>
                <a:latin typeface="Menlo" panose="020B0609030804020204" pitchFamily="49" charset="0"/>
              </a:rPr>
              <a:t> </a:t>
            </a:r>
            <a:r>
              <a:rPr lang="en-US" sz="1600" dirty="0" err="1">
                <a:solidFill>
                  <a:srgbClr val="000000"/>
                </a:solidFill>
                <a:latin typeface="Menlo" panose="020B0609030804020204" pitchFamily="49" charset="0"/>
              </a:rPr>
              <a:t>firstName</a:t>
            </a:r>
            <a:r>
              <a:rPr lang="en-US" sz="1600" dirty="0">
                <a:solidFill>
                  <a:srgbClr val="000000"/>
                </a:solidFill>
                <a:latin typeface="Menlo" panose="020B0609030804020204" pitchFamily="49" charset="0"/>
              </a:rPr>
              <a:t>: </a:t>
            </a:r>
            <a:r>
              <a:rPr lang="en-US" sz="1600" dirty="0">
                <a:solidFill>
                  <a:srgbClr val="5C2699"/>
                </a:solidFill>
                <a:latin typeface="Menlo" panose="020B0609030804020204" pitchFamily="49" charset="0"/>
              </a:rPr>
              <a:t>String</a:t>
            </a:r>
            <a:r>
              <a:rPr lang="en-US" sz="1600" dirty="0">
                <a:solidFill>
                  <a:srgbClr val="000000"/>
                </a:solidFill>
                <a:latin typeface="Menlo" panose="020B0609030804020204" pitchFamily="49" charset="0"/>
              </a:rPr>
              <a:t>) </a:t>
            </a:r>
            <a:r>
              <a:rPr lang="en-US" sz="1600" b="1" dirty="0">
                <a:solidFill>
                  <a:srgbClr val="9B2393"/>
                </a:solidFill>
                <a:latin typeface="Menlo" panose="020B0609030804020204" pitchFamily="49" charset="0"/>
              </a:rPr>
              <a:t>throws</a:t>
            </a:r>
            <a:r>
              <a:rPr lang="en-US" sz="1600" dirty="0">
                <a:solidFill>
                  <a:srgbClr val="000000"/>
                </a:solidFill>
                <a:latin typeface="Menlo" panose="020B0609030804020204" pitchFamily="49" charset="0"/>
              </a:rPr>
              <a:t> -&gt; [</a:t>
            </a:r>
            <a:r>
              <a:rPr lang="en-US" sz="1600" dirty="0">
                <a:solidFill>
                  <a:srgbClr val="326D74"/>
                </a:solidFill>
                <a:latin typeface="Menlo" panose="020B0609030804020204" pitchFamily="49" charset="0"/>
              </a:rPr>
              <a:t>Person</a:t>
            </a:r>
            <a:r>
              <a:rPr lang="en-US" sz="1600" dirty="0">
                <a:solidFill>
                  <a:srgbClr val="000000"/>
                </a:solidFill>
                <a:latin typeface="Menlo" panose="020B0609030804020204" pitchFamily="49" charset="0"/>
              </a:rPr>
              <a:t>] {</a:t>
            </a:r>
          </a:p>
          <a:p>
            <a:r>
              <a:rPr lang="en-US" sz="1600" dirty="0">
                <a:solidFill>
                  <a:srgbClr val="000000"/>
                </a:solidFill>
                <a:latin typeface="Menlo" panose="020B0609030804020204" pitchFamily="49" charset="0"/>
              </a:rPr>
              <a:t>        </a:t>
            </a:r>
            <a:r>
              <a:rPr lang="en-US" sz="1600" b="1" dirty="0">
                <a:solidFill>
                  <a:srgbClr val="9B2393"/>
                </a:solidFill>
                <a:latin typeface="Menlo" panose="020B0609030804020204" pitchFamily="49" charset="0"/>
              </a:rPr>
              <a:t>let</a:t>
            </a:r>
            <a:r>
              <a:rPr lang="en-US" sz="1600" dirty="0">
                <a:solidFill>
                  <a:srgbClr val="000000"/>
                </a:solidFill>
                <a:latin typeface="Menlo" panose="020B0609030804020204" pitchFamily="49" charset="0"/>
              </a:rPr>
              <a:t> request = </a:t>
            </a:r>
            <a:r>
              <a:rPr lang="en-US" sz="1600" dirty="0" err="1">
                <a:solidFill>
                  <a:srgbClr val="5C2699"/>
                </a:solidFill>
                <a:latin typeface="Menlo" panose="020B0609030804020204" pitchFamily="49" charset="0"/>
              </a:rPr>
              <a:t>NSFetchRequest</a:t>
            </a:r>
            <a:r>
              <a:rPr lang="en-US" sz="1600" dirty="0">
                <a:solidFill>
                  <a:srgbClr val="000000"/>
                </a:solidFill>
                <a:latin typeface="Menlo" panose="020B0609030804020204" pitchFamily="49" charset="0"/>
              </a:rPr>
              <a:t>&lt;</a:t>
            </a:r>
            <a:r>
              <a:rPr lang="en-US" sz="1600" dirty="0">
                <a:solidFill>
                  <a:srgbClr val="326D74"/>
                </a:solidFill>
                <a:latin typeface="Menlo" panose="020B0609030804020204" pitchFamily="49" charset="0"/>
              </a:rPr>
              <a:t>Person</a:t>
            </a:r>
            <a:r>
              <a:rPr lang="en-US" sz="1600" dirty="0">
                <a:solidFill>
                  <a:srgbClr val="000000"/>
                </a:solidFill>
                <a:latin typeface="Menlo" panose="020B0609030804020204" pitchFamily="49" charset="0"/>
              </a:rPr>
              <a:t>&gt;(</a:t>
            </a:r>
            <a:r>
              <a:rPr lang="en-US" sz="1600" dirty="0" err="1">
                <a:solidFill>
                  <a:srgbClr val="000000"/>
                </a:solidFill>
                <a:latin typeface="Menlo" panose="020B0609030804020204" pitchFamily="49" charset="0"/>
              </a:rPr>
              <a:t>entityName</a:t>
            </a:r>
            <a:r>
              <a:rPr lang="en-US" sz="1600" dirty="0">
                <a:solidFill>
                  <a:srgbClr val="000000"/>
                </a:solidFill>
                <a:latin typeface="Menlo" panose="020B0609030804020204" pitchFamily="49" charset="0"/>
              </a:rPr>
              <a:t>: </a:t>
            </a:r>
            <a:r>
              <a:rPr lang="en-US" sz="1600" dirty="0">
                <a:solidFill>
                  <a:srgbClr val="C41A16"/>
                </a:solidFill>
                <a:latin typeface="Menlo" panose="020B0609030804020204" pitchFamily="49" charset="0"/>
              </a:rPr>
              <a:t>"Person"</a:t>
            </a:r>
            <a:r>
              <a:rPr lang="en-US" sz="1600" dirty="0">
                <a:solidFill>
                  <a:srgbClr val="000000"/>
                </a:solidFill>
                <a:latin typeface="Menlo" panose="020B0609030804020204" pitchFamily="49" charset="0"/>
              </a:rPr>
              <a:t>)</a:t>
            </a:r>
          </a:p>
          <a:p>
            <a:r>
              <a:rPr lang="en-US" sz="1600" dirty="0">
                <a:solidFill>
                  <a:srgbClr val="000000"/>
                </a:solidFill>
                <a:latin typeface="Menlo" panose="020B0609030804020204" pitchFamily="49" charset="0"/>
              </a:rPr>
              <a:t>        </a:t>
            </a:r>
            <a:r>
              <a:rPr lang="en-US" sz="1600" dirty="0" err="1">
                <a:solidFill>
                  <a:srgbClr val="000000"/>
                </a:solidFill>
                <a:latin typeface="Menlo" panose="020B0609030804020204" pitchFamily="49" charset="0"/>
              </a:rPr>
              <a:t>request.</a:t>
            </a:r>
            <a:r>
              <a:rPr lang="en-US" sz="1600" dirty="0" err="1">
                <a:solidFill>
                  <a:srgbClr val="5C2699"/>
                </a:solidFill>
                <a:latin typeface="Menlo" panose="020B0609030804020204" pitchFamily="49" charset="0"/>
              </a:rPr>
              <a:t>predicate</a:t>
            </a:r>
            <a:r>
              <a:rPr lang="en-US" sz="1600" dirty="0">
                <a:solidFill>
                  <a:srgbClr val="000000"/>
                </a:solidFill>
                <a:latin typeface="Menlo" panose="020B0609030804020204" pitchFamily="49" charset="0"/>
              </a:rPr>
              <a:t> = </a:t>
            </a:r>
            <a:r>
              <a:rPr lang="en-US" sz="1600" dirty="0" err="1">
                <a:solidFill>
                  <a:srgbClr val="5C2699"/>
                </a:solidFill>
                <a:latin typeface="Menlo" panose="020B0609030804020204" pitchFamily="49" charset="0"/>
              </a:rPr>
              <a:t>NSPredicate</a:t>
            </a:r>
            <a:r>
              <a:rPr lang="en-US" sz="1600" dirty="0">
                <a:solidFill>
                  <a:srgbClr val="000000"/>
                </a:solidFill>
                <a:latin typeface="Menlo" panose="020B0609030804020204" pitchFamily="49" charset="0"/>
              </a:rPr>
              <a:t>(format: </a:t>
            </a:r>
            <a:r>
              <a:rPr lang="en-US" sz="1600" dirty="0">
                <a:solidFill>
                  <a:srgbClr val="C41A16"/>
                </a:solidFill>
                <a:latin typeface="Menlo" panose="020B0609030804020204" pitchFamily="49" charset="0"/>
              </a:rPr>
              <a:t>"</a:t>
            </a:r>
            <a:r>
              <a:rPr lang="en-US" sz="1600" dirty="0" err="1">
                <a:solidFill>
                  <a:srgbClr val="C41A16"/>
                </a:solidFill>
                <a:latin typeface="Menlo" panose="020B0609030804020204" pitchFamily="49" charset="0"/>
              </a:rPr>
              <a:t>firstName</a:t>
            </a:r>
            <a:r>
              <a:rPr lang="en-US" sz="1600" dirty="0">
                <a:solidFill>
                  <a:srgbClr val="C41A16"/>
                </a:solidFill>
                <a:latin typeface="Menlo" panose="020B0609030804020204" pitchFamily="49" charset="0"/>
              </a:rPr>
              <a:t> == %@"</a:t>
            </a:r>
            <a:r>
              <a:rPr lang="en-US" sz="1600" dirty="0">
                <a:solidFill>
                  <a:srgbClr val="000000"/>
                </a:solidFill>
                <a:latin typeface="Menlo" panose="020B0609030804020204" pitchFamily="49" charset="0"/>
              </a:rPr>
              <a:t>, </a:t>
            </a:r>
            <a:r>
              <a:rPr lang="en-US" sz="1600" dirty="0" err="1">
                <a:solidFill>
                  <a:srgbClr val="000000"/>
                </a:solidFill>
                <a:latin typeface="Menlo" panose="020B0609030804020204" pitchFamily="49" charset="0"/>
              </a:rPr>
              <a:t>firstName</a:t>
            </a:r>
            <a:r>
              <a:rPr lang="en-US" sz="1600" dirty="0">
                <a:solidFill>
                  <a:srgbClr val="000000"/>
                </a:solidFill>
                <a:latin typeface="Menlo" panose="020B0609030804020204" pitchFamily="49" charset="0"/>
              </a:rPr>
              <a:t>)</a:t>
            </a:r>
          </a:p>
          <a:p>
            <a:r>
              <a:rPr lang="en-US" sz="1600" dirty="0">
                <a:solidFill>
                  <a:srgbClr val="000000"/>
                </a:solidFill>
                <a:latin typeface="Menlo" panose="020B0609030804020204" pitchFamily="49" charset="0"/>
              </a:rPr>
              <a:t>        </a:t>
            </a:r>
            <a:r>
              <a:rPr lang="en-US" sz="1600" b="1" dirty="0">
                <a:solidFill>
                  <a:srgbClr val="9B2393"/>
                </a:solidFill>
                <a:latin typeface="Menlo" panose="020B0609030804020204" pitchFamily="49" charset="0"/>
              </a:rPr>
              <a:t>let</a:t>
            </a:r>
            <a:r>
              <a:rPr lang="en-US" sz="1600" dirty="0">
                <a:solidFill>
                  <a:srgbClr val="000000"/>
                </a:solidFill>
                <a:latin typeface="Menlo" panose="020B0609030804020204" pitchFamily="49" charset="0"/>
              </a:rPr>
              <a:t> persons = </a:t>
            </a:r>
            <a:r>
              <a:rPr lang="en-US" sz="1600" b="1" dirty="0">
                <a:solidFill>
                  <a:srgbClr val="9B2393"/>
                </a:solidFill>
                <a:latin typeface="Menlo" panose="020B0609030804020204" pitchFamily="49" charset="0"/>
              </a:rPr>
              <a:t>try</a:t>
            </a:r>
            <a:r>
              <a:rPr lang="en-US" sz="1600" dirty="0">
                <a:solidFill>
                  <a:srgbClr val="000000"/>
                </a:solidFill>
                <a:latin typeface="Menlo" panose="020B0609030804020204" pitchFamily="49" charset="0"/>
              </a:rPr>
              <a:t> </a:t>
            </a:r>
            <a:r>
              <a:rPr lang="en-US" sz="1600" dirty="0" err="1">
                <a:solidFill>
                  <a:srgbClr val="326D74"/>
                </a:solidFill>
                <a:latin typeface="Menlo" panose="020B0609030804020204" pitchFamily="49" charset="0"/>
              </a:rPr>
              <a:t>context</a:t>
            </a:r>
            <a:r>
              <a:rPr lang="en-US" sz="1600" dirty="0" err="1">
                <a:solidFill>
                  <a:srgbClr val="000000"/>
                </a:solidFill>
                <a:latin typeface="Menlo" panose="020B0609030804020204" pitchFamily="49" charset="0"/>
              </a:rPr>
              <a:t>.</a:t>
            </a:r>
            <a:r>
              <a:rPr lang="en-US" sz="1600" dirty="0" err="1">
                <a:solidFill>
                  <a:srgbClr val="3900A0"/>
                </a:solidFill>
                <a:latin typeface="Menlo" panose="020B0609030804020204" pitchFamily="49" charset="0"/>
              </a:rPr>
              <a:t>fetch</a:t>
            </a:r>
            <a:r>
              <a:rPr lang="en-US" sz="1600" dirty="0">
                <a:solidFill>
                  <a:srgbClr val="000000"/>
                </a:solidFill>
                <a:latin typeface="Menlo" panose="020B0609030804020204" pitchFamily="49" charset="0"/>
              </a:rPr>
              <a:t>(request)</a:t>
            </a:r>
          </a:p>
          <a:p>
            <a:r>
              <a:rPr lang="en-US" sz="1600" dirty="0">
                <a:solidFill>
                  <a:srgbClr val="000000"/>
                </a:solidFill>
                <a:latin typeface="Menlo" panose="020B0609030804020204" pitchFamily="49" charset="0"/>
              </a:rPr>
              <a:t>        </a:t>
            </a:r>
            <a:r>
              <a:rPr lang="en-US" sz="1600" b="1" dirty="0">
                <a:solidFill>
                  <a:srgbClr val="9B2393"/>
                </a:solidFill>
                <a:latin typeface="Menlo" panose="020B0609030804020204" pitchFamily="49" charset="0"/>
              </a:rPr>
              <a:t>return</a:t>
            </a:r>
            <a:r>
              <a:rPr lang="en-US" sz="1600" dirty="0">
                <a:solidFill>
                  <a:srgbClr val="000000"/>
                </a:solidFill>
                <a:latin typeface="Menlo" panose="020B0609030804020204" pitchFamily="49" charset="0"/>
              </a:rPr>
              <a:t> persons</a:t>
            </a:r>
          </a:p>
          <a:p>
            <a:r>
              <a:rPr lang="en-US" sz="1600" dirty="0">
                <a:solidFill>
                  <a:srgbClr val="000000"/>
                </a:solidFill>
                <a:latin typeface="Menlo" panose="020B0609030804020204" pitchFamily="49" charset="0"/>
              </a:rPr>
              <a:t>    }</a:t>
            </a:r>
          </a:p>
          <a:p>
            <a:r>
              <a:rPr lang="en-US" sz="1600" dirty="0">
                <a:solidFill>
                  <a:srgbClr val="000000"/>
                </a:solidFill>
                <a:latin typeface="Menlo" panose="020B0609030804020204" pitchFamily="49" charset="0"/>
              </a:rPr>
              <a:t>    </a:t>
            </a:r>
          </a:p>
          <a:p>
            <a:r>
              <a:rPr lang="en-US" sz="1600" dirty="0">
                <a:solidFill>
                  <a:srgbClr val="000000"/>
                </a:solidFill>
                <a:latin typeface="Menlo" panose="020B0609030804020204" pitchFamily="49" charset="0"/>
              </a:rPr>
              <a:t>    </a:t>
            </a:r>
            <a:r>
              <a:rPr lang="en-US" sz="1600" b="1" dirty="0" err="1">
                <a:solidFill>
                  <a:srgbClr val="9B2393"/>
                </a:solidFill>
                <a:latin typeface="Menlo" panose="020B0609030804020204" pitchFamily="49" charset="0"/>
              </a:rPr>
              <a:t>func</a:t>
            </a:r>
            <a:r>
              <a:rPr lang="en-US" sz="1600" dirty="0">
                <a:solidFill>
                  <a:srgbClr val="000000"/>
                </a:solidFill>
                <a:latin typeface="Menlo" panose="020B0609030804020204" pitchFamily="49" charset="0"/>
              </a:rPr>
              <a:t> insert(person: </a:t>
            </a:r>
            <a:r>
              <a:rPr lang="en-US" sz="1600" dirty="0">
                <a:solidFill>
                  <a:srgbClr val="326D74"/>
                </a:solidFill>
                <a:latin typeface="Menlo" panose="020B0609030804020204" pitchFamily="49" charset="0"/>
              </a:rPr>
              <a:t>Person</a:t>
            </a:r>
            <a:r>
              <a:rPr lang="en-US" sz="1600" dirty="0">
                <a:solidFill>
                  <a:srgbClr val="000000"/>
                </a:solidFill>
                <a:latin typeface="Menlo" panose="020B0609030804020204" pitchFamily="49" charset="0"/>
              </a:rPr>
              <a:t>) </a:t>
            </a:r>
            <a:r>
              <a:rPr lang="en-US" sz="1600" b="1" dirty="0">
                <a:solidFill>
                  <a:srgbClr val="9B2393"/>
                </a:solidFill>
                <a:latin typeface="Menlo" panose="020B0609030804020204" pitchFamily="49" charset="0"/>
              </a:rPr>
              <a:t>throws</a:t>
            </a:r>
            <a:r>
              <a:rPr lang="en-US" sz="1600" dirty="0">
                <a:solidFill>
                  <a:srgbClr val="000000"/>
                </a:solidFill>
                <a:latin typeface="Menlo" panose="020B0609030804020204" pitchFamily="49" charset="0"/>
              </a:rPr>
              <a:t> {</a:t>
            </a:r>
          </a:p>
          <a:p>
            <a:r>
              <a:rPr lang="en-US" sz="1600" dirty="0">
                <a:solidFill>
                  <a:srgbClr val="000000"/>
                </a:solidFill>
                <a:latin typeface="Menlo" panose="020B0609030804020204" pitchFamily="49" charset="0"/>
              </a:rPr>
              <a:t>        </a:t>
            </a:r>
            <a:r>
              <a:rPr lang="en-US" sz="1600" dirty="0" err="1">
                <a:solidFill>
                  <a:srgbClr val="326D74"/>
                </a:solidFill>
                <a:latin typeface="Menlo" panose="020B0609030804020204" pitchFamily="49" charset="0"/>
              </a:rPr>
              <a:t>context</a:t>
            </a:r>
            <a:r>
              <a:rPr lang="en-US" sz="1600" dirty="0" err="1">
                <a:solidFill>
                  <a:srgbClr val="000000"/>
                </a:solidFill>
                <a:latin typeface="Menlo" panose="020B0609030804020204" pitchFamily="49" charset="0"/>
              </a:rPr>
              <a:t>.</a:t>
            </a:r>
            <a:r>
              <a:rPr lang="en-US" sz="1600" dirty="0" err="1">
                <a:solidFill>
                  <a:srgbClr val="3900A0"/>
                </a:solidFill>
                <a:latin typeface="Menlo" panose="020B0609030804020204" pitchFamily="49" charset="0"/>
              </a:rPr>
              <a:t>insert</a:t>
            </a:r>
            <a:r>
              <a:rPr lang="en-US" sz="1600" dirty="0">
                <a:solidFill>
                  <a:srgbClr val="000000"/>
                </a:solidFill>
                <a:latin typeface="Menlo" panose="020B0609030804020204" pitchFamily="49" charset="0"/>
              </a:rPr>
              <a:t>(person)</a:t>
            </a:r>
          </a:p>
          <a:p>
            <a:r>
              <a:rPr lang="en-US" sz="1600" dirty="0">
                <a:solidFill>
                  <a:srgbClr val="000000"/>
                </a:solidFill>
                <a:latin typeface="Menlo" panose="020B0609030804020204" pitchFamily="49" charset="0"/>
              </a:rPr>
              <a:t>        </a:t>
            </a:r>
            <a:r>
              <a:rPr lang="en-US" sz="1600" b="1" dirty="0">
                <a:solidFill>
                  <a:srgbClr val="9B2393"/>
                </a:solidFill>
                <a:latin typeface="Menlo" panose="020B0609030804020204" pitchFamily="49" charset="0"/>
              </a:rPr>
              <a:t>try</a:t>
            </a:r>
            <a:r>
              <a:rPr lang="en-US" sz="1600" dirty="0">
                <a:solidFill>
                  <a:srgbClr val="000000"/>
                </a:solidFill>
                <a:latin typeface="Menlo" panose="020B0609030804020204" pitchFamily="49" charset="0"/>
              </a:rPr>
              <a:t> </a:t>
            </a:r>
            <a:r>
              <a:rPr lang="en-US" sz="1600" dirty="0" err="1">
                <a:solidFill>
                  <a:srgbClr val="326D74"/>
                </a:solidFill>
                <a:latin typeface="Menlo" panose="020B0609030804020204" pitchFamily="49" charset="0"/>
              </a:rPr>
              <a:t>context</a:t>
            </a:r>
            <a:r>
              <a:rPr lang="en-US" sz="1600" dirty="0" err="1">
                <a:solidFill>
                  <a:srgbClr val="000000"/>
                </a:solidFill>
                <a:latin typeface="Menlo" panose="020B0609030804020204" pitchFamily="49" charset="0"/>
              </a:rPr>
              <a:t>.</a:t>
            </a:r>
            <a:r>
              <a:rPr lang="en-US" sz="1600" dirty="0" err="1">
                <a:solidFill>
                  <a:srgbClr val="3900A0"/>
                </a:solidFill>
                <a:latin typeface="Menlo" panose="020B0609030804020204" pitchFamily="49" charset="0"/>
              </a:rPr>
              <a:t>save</a:t>
            </a:r>
            <a:r>
              <a:rPr lang="en-US" sz="1600" dirty="0">
                <a:solidFill>
                  <a:srgbClr val="000000"/>
                </a:solidFill>
                <a:latin typeface="Menlo" panose="020B0609030804020204" pitchFamily="49" charset="0"/>
              </a:rPr>
              <a:t>()</a:t>
            </a:r>
          </a:p>
          <a:p>
            <a:r>
              <a:rPr lang="en-US" sz="1600" dirty="0">
                <a:solidFill>
                  <a:srgbClr val="000000"/>
                </a:solidFill>
                <a:latin typeface="Menlo" panose="020B0609030804020204" pitchFamily="49" charset="0"/>
              </a:rPr>
              <a:t>    }</a:t>
            </a:r>
          </a:p>
          <a:p>
            <a:r>
              <a:rPr lang="en-US" sz="1600" dirty="0">
                <a:solidFill>
                  <a:srgbClr val="000000"/>
                </a:solidFill>
                <a:latin typeface="Menlo" panose="020B0609030804020204" pitchFamily="49" charset="0"/>
              </a:rPr>
              <a:t>    </a:t>
            </a:r>
          </a:p>
          <a:p>
            <a:r>
              <a:rPr lang="en-US" sz="1600" dirty="0">
                <a:solidFill>
                  <a:srgbClr val="000000"/>
                </a:solidFill>
                <a:latin typeface="Menlo" panose="020B0609030804020204" pitchFamily="49" charset="0"/>
              </a:rPr>
              <a:t>    </a:t>
            </a:r>
            <a:r>
              <a:rPr lang="en-US" sz="1600" b="1" dirty="0" err="1">
                <a:solidFill>
                  <a:srgbClr val="9B2393"/>
                </a:solidFill>
                <a:latin typeface="Menlo" panose="020B0609030804020204" pitchFamily="49" charset="0"/>
              </a:rPr>
              <a:t>func</a:t>
            </a:r>
            <a:r>
              <a:rPr lang="en-US" sz="1600" dirty="0">
                <a:solidFill>
                  <a:srgbClr val="000000"/>
                </a:solidFill>
                <a:latin typeface="Menlo" panose="020B0609030804020204" pitchFamily="49" charset="0"/>
              </a:rPr>
              <a:t> update(person: </a:t>
            </a:r>
            <a:r>
              <a:rPr lang="en-US" sz="1600" dirty="0">
                <a:solidFill>
                  <a:srgbClr val="326D74"/>
                </a:solidFill>
                <a:latin typeface="Menlo" panose="020B0609030804020204" pitchFamily="49" charset="0"/>
              </a:rPr>
              <a:t>Person</a:t>
            </a:r>
            <a:r>
              <a:rPr lang="en-US" sz="1600" dirty="0">
                <a:solidFill>
                  <a:srgbClr val="000000"/>
                </a:solidFill>
                <a:latin typeface="Menlo" panose="020B0609030804020204" pitchFamily="49" charset="0"/>
              </a:rPr>
              <a:t>) </a:t>
            </a:r>
            <a:r>
              <a:rPr lang="en-US" sz="1600" b="1" dirty="0">
                <a:solidFill>
                  <a:srgbClr val="9B2393"/>
                </a:solidFill>
                <a:latin typeface="Menlo" panose="020B0609030804020204" pitchFamily="49" charset="0"/>
              </a:rPr>
              <a:t>throws</a:t>
            </a:r>
            <a:r>
              <a:rPr lang="en-US" sz="1600" dirty="0">
                <a:solidFill>
                  <a:srgbClr val="000000"/>
                </a:solidFill>
                <a:latin typeface="Menlo" panose="020B0609030804020204" pitchFamily="49" charset="0"/>
              </a:rPr>
              <a:t> {</a:t>
            </a:r>
          </a:p>
          <a:p>
            <a:r>
              <a:rPr lang="en-US" sz="1600" dirty="0">
                <a:solidFill>
                  <a:srgbClr val="000000"/>
                </a:solidFill>
                <a:latin typeface="Menlo" panose="020B0609030804020204" pitchFamily="49" charset="0"/>
              </a:rPr>
              <a:t>        </a:t>
            </a:r>
            <a:r>
              <a:rPr lang="en-US" sz="1600" b="1" dirty="0">
                <a:solidFill>
                  <a:srgbClr val="9B2393"/>
                </a:solidFill>
                <a:latin typeface="Menlo" panose="020B0609030804020204" pitchFamily="49" charset="0"/>
              </a:rPr>
              <a:t>try</a:t>
            </a:r>
            <a:r>
              <a:rPr lang="en-US" sz="1600" dirty="0">
                <a:solidFill>
                  <a:srgbClr val="000000"/>
                </a:solidFill>
                <a:latin typeface="Menlo" panose="020B0609030804020204" pitchFamily="49" charset="0"/>
              </a:rPr>
              <a:t> </a:t>
            </a:r>
            <a:r>
              <a:rPr lang="en-US" sz="1600" dirty="0" err="1">
                <a:solidFill>
                  <a:srgbClr val="326D74"/>
                </a:solidFill>
                <a:latin typeface="Menlo" panose="020B0609030804020204" pitchFamily="49" charset="0"/>
              </a:rPr>
              <a:t>context</a:t>
            </a:r>
            <a:r>
              <a:rPr lang="en-US" sz="1600" dirty="0" err="1">
                <a:solidFill>
                  <a:srgbClr val="000000"/>
                </a:solidFill>
                <a:latin typeface="Menlo" panose="020B0609030804020204" pitchFamily="49" charset="0"/>
              </a:rPr>
              <a:t>.</a:t>
            </a:r>
            <a:r>
              <a:rPr lang="en-US" sz="1600" dirty="0" err="1">
                <a:solidFill>
                  <a:srgbClr val="3900A0"/>
                </a:solidFill>
                <a:latin typeface="Menlo" panose="020B0609030804020204" pitchFamily="49" charset="0"/>
              </a:rPr>
              <a:t>save</a:t>
            </a:r>
            <a:r>
              <a:rPr lang="en-US" sz="1600" dirty="0">
                <a:solidFill>
                  <a:srgbClr val="000000"/>
                </a:solidFill>
                <a:latin typeface="Menlo" panose="020B0609030804020204" pitchFamily="49" charset="0"/>
              </a:rPr>
              <a:t>()</a:t>
            </a:r>
          </a:p>
          <a:p>
            <a:r>
              <a:rPr lang="en-US" sz="1600" dirty="0">
                <a:solidFill>
                  <a:srgbClr val="000000"/>
                </a:solidFill>
                <a:latin typeface="Menlo" panose="020B0609030804020204" pitchFamily="49" charset="0"/>
              </a:rPr>
              <a:t>    }</a:t>
            </a:r>
          </a:p>
        </p:txBody>
      </p:sp>
    </p:spTree>
    <p:extLst>
      <p:ext uri="{BB962C8B-B14F-4D97-AF65-F5344CB8AC3E}">
        <p14:creationId xmlns:p14="http://schemas.microsoft.com/office/powerpoint/2010/main" val="6678343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FD19F-21DB-9B4A-A05C-7F07184609D2}"/>
              </a:ext>
            </a:extLst>
          </p:cNvPr>
          <p:cNvSpPr>
            <a:spLocks noGrp="1"/>
          </p:cNvSpPr>
          <p:nvPr>
            <p:ph type="title"/>
          </p:nvPr>
        </p:nvSpPr>
        <p:spPr/>
        <p:txBody>
          <a:bodyPr/>
          <a:lstStyle/>
          <a:p>
            <a:r>
              <a:rPr lang="en-US" dirty="0"/>
              <a:t>iOS – Core Data</a:t>
            </a:r>
          </a:p>
        </p:txBody>
      </p:sp>
      <p:sp>
        <p:nvSpPr>
          <p:cNvPr id="3" name="Content Placeholder 2">
            <a:extLst>
              <a:ext uri="{FF2B5EF4-FFF2-40B4-BE49-F238E27FC236}">
                <a16:creationId xmlns:a16="http://schemas.microsoft.com/office/drawing/2014/main" id="{96C3EFFE-4E61-0949-B763-72E05D02B35A}"/>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B4F4C34C-2E2A-9048-AE59-87CCF7693156}"/>
              </a:ext>
            </a:extLst>
          </p:cNvPr>
          <p:cNvSpPr>
            <a:spLocks noGrp="1"/>
          </p:cNvSpPr>
          <p:nvPr>
            <p:ph type="sldNum" sz="quarter" idx="12"/>
          </p:nvPr>
        </p:nvSpPr>
        <p:spPr/>
        <p:txBody>
          <a:bodyPr/>
          <a:lstStyle/>
          <a:p>
            <a:fld id="{D57F1E4F-1CFF-5643-939E-02111984F565}" type="slidenum">
              <a:rPr lang="en-US" smtClean="0"/>
              <a:t>38</a:t>
            </a:fld>
            <a:endParaRPr lang="en-US" dirty="0"/>
          </a:p>
        </p:txBody>
      </p:sp>
      <p:sp>
        <p:nvSpPr>
          <p:cNvPr id="5" name="TextBox 4">
            <a:extLst>
              <a:ext uri="{FF2B5EF4-FFF2-40B4-BE49-F238E27FC236}">
                <a16:creationId xmlns:a16="http://schemas.microsoft.com/office/drawing/2014/main" id="{B4205622-33AA-A744-95A4-FE822FDCF41C}"/>
              </a:ext>
            </a:extLst>
          </p:cNvPr>
          <p:cNvSpPr txBox="1"/>
          <p:nvPr/>
        </p:nvSpPr>
        <p:spPr>
          <a:xfrm>
            <a:off x="311729" y="2479964"/>
            <a:ext cx="11679382" cy="3539430"/>
          </a:xfrm>
          <a:prstGeom prst="rect">
            <a:avLst/>
          </a:prstGeom>
          <a:solidFill>
            <a:schemeClr val="tx1"/>
          </a:solidFill>
        </p:spPr>
        <p:txBody>
          <a:bodyPr wrap="square" rtlCol="0">
            <a:spAutoFit/>
          </a:bodyPr>
          <a:lstStyle/>
          <a:p>
            <a:r>
              <a:rPr lang="en-US" sz="1600" dirty="0">
                <a:solidFill>
                  <a:srgbClr val="000000"/>
                </a:solidFill>
                <a:latin typeface="Menlo" panose="020B0609030804020204" pitchFamily="49" charset="0"/>
              </a:rPr>
              <a:t>    </a:t>
            </a:r>
            <a:r>
              <a:rPr lang="en-US" sz="1600" b="1" dirty="0" err="1">
                <a:solidFill>
                  <a:srgbClr val="9B2393"/>
                </a:solidFill>
                <a:latin typeface="Menlo" panose="020B0609030804020204" pitchFamily="49" charset="0"/>
              </a:rPr>
              <a:t>func</a:t>
            </a:r>
            <a:r>
              <a:rPr lang="en-US" sz="1600" dirty="0">
                <a:solidFill>
                  <a:srgbClr val="000000"/>
                </a:solidFill>
                <a:latin typeface="Menlo" panose="020B0609030804020204" pitchFamily="49" charset="0"/>
              </a:rPr>
              <a:t> delete(person: </a:t>
            </a:r>
            <a:r>
              <a:rPr lang="en-US" sz="1600" dirty="0">
                <a:solidFill>
                  <a:srgbClr val="326D74"/>
                </a:solidFill>
                <a:latin typeface="Menlo" panose="020B0609030804020204" pitchFamily="49" charset="0"/>
              </a:rPr>
              <a:t>Person</a:t>
            </a:r>
            <a:r>
              <a:rPr lang="en-US" sz="1600" dirty="0">
                <a:solidFill>
                  <a:srgbClr val="000000"/>
                </a:solidFill>
                <a:latin typeface="Menlo" panose="020B0609030804020204" pitchFamily="49" charset="0"/>
              </a:rPr>
              <a:t>) </a:t>
            </a:r>
            <a:r>
              <a:rPr lang="en-US" sz="1600" b="1" dirty="0">
                <a:solidFill>
                  <a:srgbClr val="9B2393"/>
                </a:solidFill>
                <a:latin typeface="Menlo" panose="020B0609030804020204" pitchFamily="49" charset="0"/>
              </a:rPr>
              <a:t>throws</a:t>
            </a:r>
            <a:r>
              <a:rPr lang="en-US" sz="1600" dirty="0">
                <a:solidFill>
                  <a:srgbClr val="000000"/>
                </a:solidFill>
                <a:latin typeface="Menlo" panose="020B0609030804020204" pitchFamily="49" charset="0"/>
              </a:rPr>
              <a:t> {</a:t>
            </a:r>
          </a:p>
          <a:p>
            <a:r>
              <a:rPr lang="en-US" sz="1600" dirty="0">
                <a:solidFill>
                  <a:srgbClr val="000000"/>
                </a:solidFill>
                <a:latin typeface="Menlo" panose="020B0609030804020204" pitchFamily="49" charset="0"/>
              </a:rPr>
              <a:t>        </a:t>
            </a:r>
            <a:r>
              <a:rPr lang="en-US" sz="1600" dirty="0" err="1">
                <a:solidFill>
                  <a:srgbClr val="326D74"/>
                </a:solidFill>
                <a:latin typeface="Menlo" panose="020B0609030804020204" pitchFamily="49" charset="0"/>
              </a:rPr>
              <a:t>context</a:t>
            </a:r>
            <a:r>
              <a:rPr lang="en-US" sz="1600" dirty="0" err="1">
                <a:solidFill>
                  <a:srgbClr val="000000"/>
                </a:solidFill>
                <a:latin typeface="Menlo" panose="020B0609030804020204" pitchFamily="49" charset="0"/>
              </a:rPr>
              <a:t>.</a:t>
            </a:r>
            <a:r>
              <a:rPr lang="en-US" sz="1600" dirty="0" err="1">
                <a:solidFill>
                  <a:srgbClr val="3900A0"/>
                </a:solidFill>
                <a:latin typeface="Menlo" panose="020B0609030804020204" pitchFamily="49" charset="0"/>
              </a:rPr>
              <a:t>delete</a:t>
            </a:r>
            <a:r>
              <a:rPr lang="en-US" sz="1600" dirty="0">
                <a:solidFill>
                  <a:srgbClr val="000000"/>
                </a:solidFill>
                <a:latin typeface="Menlo" panose="020B0609030804020204" pitchFamily="49" charset="0"/>
              </a:rPr>
              <a:t>(person)</a:t>
            </a:r>
          </a:p>
          <a:p>
            <a:r>
              <a:rPr lang="en-US" sz="1600" dirty="0">
                <a:solidFill>
                  <a:srgbClr val="000000"/>
                </a:solidFill>
                <a:latin typeface="Menlo" panose="020B0609030804020204" pitchFamily="49" charset="0"/>
              </a:rPr>
              <a:t>        </a:t>
            </a:r>
            <a:r>
              <a:rPr lang="en-US" sz="1600" b="1" dirty="0">
                <a:solidFill>
                  <a:srgbClr val="9B2393"/>
                </a:solidFill>
                <a:latin typeface="Menlo" panose="020B0609030804020204" pitchFamily="49" charset="0"/>
              </a:rPr>
              <a:t>try</a:t>
            </a:r>
            <a:r>
              <a:rPr lang="en-US" sz="1600" dirty="0">
                <a:solidFill>
                  <a:srgbClr val="000000"/>
                </a:solidFill>
                <a:latin typeface="Menlo" panose="020B0609030804020204" pitchFamily="49" charset="0"/>
              </a:rPr>
              <a:t> </a:t>
            </a:r>
            <a:r>
              <a:rPr lang="en-US" sz="1600" dirty="0" err="1">
                <a:solidFill>
                  <a:srgbClr val="326D74"/>
                </a:solidFill>
                <a:latin typeface="Menlo" panose="020B0609030804020204" pitchFamily="49" charset="0"/>
              </a:rPr>
              <a:t>context</a:t>
            </a:r>
            <a:r>
              <a:rPr lang="en-US" sz="1600" dirty="0" err="1">
                <a:solidFill>
                  <a:srgbClr val="000000"/>
                </a:solidFill>
                <a:latin typeface="Menlo" panose="020B0609030804020204" pitchFamily="49" charset="0"/>
              </a:rPr>
              <a:t>.</a:t>
            </a:r>
            <a:r>
              <a:rPr lang="en-US" sz="1600" dirty="0" err="1">
                <a:solidFill>
                  <a:srgbClr val="3900A0"/>
                </a:solidFill>
                <a:latin typeface="Menlo" panose="020B0609030804020204" pitchFamily="49" charset="0"/>
              </a:rPr>
              <a:t>save</a:t>
            </a:r>
            <a:r>
              <a:rPr lang="en-US" sz="1600" dirty="0">
                <a:solidFill>
                  <a:srgbClr val="000000"/>
                </a:solidFill>
                <a:latin typeface="Menlo" panose="020B0609030804020204" pitchFamily="49" charset="0"/>
              </a:rPr>
              <a:t>()</a:t>
            </a:r>
          </a:p>
          <a:p>
            <a:r>
              <a:rPr lang="en-US" sz="1600" dirty="0">
                <a:solidFill>
                  <a:srgbClr val="000000"/>
                </a:solidFill>
                <a:latin typeface="Menlo" panose="020B0609030804020204" pitchFamily="49" charset="0"/>
              </a:rPr>
              <a:t>    }</a:t>
            </a:r>
          </a:p>
          <a:p>
            <a:r>
              <a:rPr lang="en-US" sz="1600" dirty="0">
                <a:solidFill>
                  <a:srgbClr val="000000"/>
                </a:solidFill>
                <a:latin typeface="Menlo" panose="020B0609030804020204" pitchFamily="49" charset="0"/>
              </a:rPr>
              <a:t>    </a:t>
            </a:r>
          </a:p>
          <a:p>
            <a:r>
              <a:rPr lang="en-US" sz="1600" dirty="0">
                <a:solidFill>
                  <a:srgbClr val="000000"/>
                </a:solidFill>
                <a:latin typeface="Menlo" panose="020B0609030804020204" pitchFamily="49" charset="0"/>
              </a:rPr>
              <a:t>    </a:t>
            </a:r>
            <a:r>
              <a:rPr lang="en-US" sz="1600" b="1" dirty="0" err="1">
                <a:solidFill>
                  <a:srgbClr val="9B2393"/>
                </a:solidFill>
                <a:latin typeface="Menlo" panose="020B0609030804020204" pitchFamily="49" charset="0"/>
              </a:rPr>
              <a:t>func</a:t>
            </a:r>
            <a:r>
              <a:rPr lang="en-US" sz="1600" dirty="0">
                <a:solidFill>
                  <a:srgbClr val="000000"/>
                </a:solidFill>
                <a:latin typeface="Menlo" panose="020B0609030804020204" pitchFamily="49" charset="0"/>
              </a:rPr>
              <a:t> delete(</a:t>
            </a:r>
            <a:r>
              <a:rPr lang="en-US" sz="1600" dirty="0" err="1">
                <a:solidFill>
                  <a:srgbClr val="000000"/>
                </a:solidFill>
                <a:latin typeface="Menlo" panose="020B0609030804020204" pitchFamily="49" charset="0"/>
              </a:rPr>
              <a:t>withFirstName</a:t>
            </a:r>
            <a:r>
              <a:rPr lang="en-US" sz="1600" dirty="0">
                <a:solidFill>
                  <a:srgbClr val="000000"/>
                </a:solidFill>
                <a:latin typeface="Menlo" panose="020B0609030804020204" pitchFamily="49" charset="0"/>
              </a:rPr>
              <a:t> </a:t>
            </a:r>
            <a:r>
              <a:rPr lang="en-US" sz="1600" dirty="0" err="1">
                <a:solidFill>
                  <a:srgbClr val="000000"/>
                </a:solidFill>
                <a:latin typeface="Menlo" panose="020B0609030804020204" pitchFamily="49" charset="0"/>
              </a:rPr>
              <a:t>firstName</a:t>
            </a:r>
            <a:r>
              <a:rPr lang="en-US" sz="1600" dirty="0">
                <a:solidFill>
                  <a:srgbClr val="000000"/>
                </a:solidFill>
                <a:latin typeface="Menlo" panose="020B0609030804020204" pitchFamily="49" charset="0"/>
              </a:rPr>
              <a:t>: </a:t>
            </a:r>
            <a:r>
              <a:rPr lang="en-US" sz="1600" dirty="0">
                <a:solidFill>
                  <a:srgbClr val="5C2699"/>
                </a:solidFill>
                <a:latin typeface="Menlo" panose="020B0609030804020204" pitchFamily="49" charset="0"/>
              </a:rPr>
              <a:t>String</a:t>
            </a:r>
            <a:r>
              <a:rPr lang="en-US" sz="1600" dirty="0">
                <a:solidFill>
                  <a:srgbClr val="000000"/>
                </a:solidFill>
                <a:latin typeface="Menlo" panose="020B0609030804020204" pitchFamily="49" charset="0"/>
              </a:rPr>
              <a:t>) </a:t>
            </a:r>
            <a:r>
              <a:rPr lang="en-US" sz="1600" b="1" dirty="0">
                <a:solidFill>
                  <a:srgbClr val="9B2393"/>
                </a:solidFill>
                <a:latin typeface="Menlo" panose="020B0609030804020204" pitchFamily="49" charset="0"/>
              </a:rPr>
              <a:t>throws</a:t>
            </a:r>
            <a:r>
              <a:rPr lang="en-US" sz="1600" dirty="0">
                <a:solidFill>
                  <a:srgbClr val="000000"/>
                </a:solidFill>
                <a:latin typeface="Menlo" panose="020B0609030804020204" pitchFamily="49" charset="0"/>
              </a:rPr>
              <a:t> {</a:t>
            </a:r>
          </a:p>
          <a:p>
            <a:r>
              <a:rPr lang="en-US" sz="1600" dirty="0">
                <a:solidFill>
                  <a:srgbClr val="000000"/>
                </a:solidFill>
                <a:latin typeface="Menlo" panose="020B0609030804020204" pitchFamily="49" charset="0"/>
              </a:rPr>
              <a:t>        </a:t>
            </a:r>
            <a:r>
              <a:rPr lang="en-US" sz="1600" b="1" dirty="0">
                <a:solidFill>
                  <a:srgbClr val="9B2393"/>
                </a:solidFill>
                <a:latin typeface="Menlo" panose="020B0609030804020204" pitchFamily="49" charset="0"/>
              </a:rPr>
              <a:t>let</a:t>
            </a:r>
            <a:r>
              <a:rPr lang="en-US" sz="1600" dirty="0">
                <a:solidFill>
                  <a:srgbClr val="000000"/>
                </a:solidFill>
                <a:latin typeface="Menlo" panose="020B0609030804020204" pitchFamily="49" charset="0"/>
              </a:rPr>
              <a:t> </a:t>
            </a:r>
            <a:r>
              <a:rPr lang="en-US" sz="1600" dirty="0" err="1">
                <a:solidFill>
                  <a:srgbClr val="000000"/>
                </a:solidFill>
                <a:latin typeface="Menlo" panose="020B0609030804020204" pitchFamily="49" charset="0"/>
              </a:rPr>
              <a:t>fetchRequest</a:t>
            </a:r>
            <a:r>
              <a:rPr lang="en-US" sz="1600" dirty="0">
                <a:solidFill>
                  <a:srgbClr val="000000"/>
                </a:solidFill>
                <a:latin typeface="Menlo" panose="020B0609030804020204" pitchFamily="49" charset="0"/>
              </a:rPr>
              <a:t> = </a:t>
            </a:r>
            <a:r>
              <a:rPr lang="en-US" sz="1600" dirty="0" err="1">
                <a:solidFill>
                  <a:srgbClr val="326D74"/>
                </a:solidFill>
                <a:latin typeface="Menlo" panose="020B0609030804020204" pitchFamily="49" charset="0"/>
              </a:rPr>
              <a:t>Person</a:t>
            </a:r>
            <a:r>
              <a:rPr lang="en-US" sz="1600" dirty="0" err="1">
                <a:solidFill>
                  <a:srgbClr val="000000"/>
                </a:solidFill>
                <a:latin typeface="Menlo" panose="020B0609030804020204" pitchFamily="49" charset="0"/>
              </a:rPr>
              <a:t>.</a:t>
            </a:r>
            <a:r>
              <a:rPr lang="en-US" sz="1600" dirty="0" err="1">
                <a:solidFill>
                  <a:srgbClr val="3900A0"/>
                </a:solidFill>
                <a:latin typeface="Menlo" panose="020B0609030804020204" pitchFamily="49" charset="0"/>
              </a:rPr>
              <a:t>fetchRequest</a:t>
            </a:r>
            <a:r>
              <a:rPr lang="en-US" sz="1600" dirty="0">
                <a:solidFill>
                  <a:srgbClr val="000000"/>
                </a:solidFill>
                <a:latin typeface="Menlo" panose="020B0609030804020204" pitchFamily="49" charset="0"/>
              </a:rPr>
              <a:t>() </a:t>
            </a:r>
            <a:r>
              <a:rPr lang="en-US" sz="1600" b="1" dirty="0">
                <a:solidFill>
                  <a:srgbClr val="9B2393"/>
                </a:solidFill>
                <a:latin typeface="Menlo" panose="020B0609030804020204" pitchFamily="49" charset="0"/>
              </a:rPr>
              <a:t>as</a:t>
            </a:r>
            <a:r>
              <a:rPr lang="en-US" sz="1600" dirty="0">
                <a:solidFill>
                  <a:srgbClr val="000000"/>
                </a:solidFill>
                <a:latin typeface="Menlo" panose="020B0609030804020204" pitchFamily="49" charset="0"/>
              </a:rPr>
              <a:t> </a:t>
            </a:r>
            <a:r>
              <a:rPr lang="en-US" sz="1600" dirty="0" err="1">
                <a:solidFill>
                  <a:srgbClr val="5C2699"/>
                </a:solidFill>
                <a:latin typeface="Menlo" panose="020B0609030804020204" pitchFamily="49" charset="0"/>
              </a:rPr>
              <a:t>NSFetchRequest</a:t>
            </a:r>
            <a:r>
              <a:rPr lang="en-US" sz="1600" dirty="0">
                <a:solidFill>
                  <a:srgbClr val="000000"/>
                </a:solidFill>
                <a:latin typeface="Menlo" panose="020B0609030804020204" pitchFamily="49" charset="0"/>
              </a:rPr>
              <a:t>&lt;</a:t>
            </a:r>
            <a:r>
              <a:rPr lang="en-US" sz="1600" dirty="0" err="1">
                <a:solidFill>
                  <a:srgbClr val="5C2699"/>
                </a:solidFill>
                <a:latin typeface="Menlo" panose="020B0609030804020204" pitchFamily="49" charset="0"/>
              </a:rPr>
              <a:t>NSFetchRequestResult</a:t>
            </a:r>
            <a:r>
              <a:rPr lang="en-US" sz="1600" dirty="0">
                <a:solidFill>
                  <a:srgbClr val="000000"/>
                </a:solidFill>
                <a:latin typeface="Menlo" panose="020B0609030804020204" pitchFamily="49" charset="0"/>
              </a:rPr>
              <a:t>&gt;</a:t>
            </a:r>
            <a:endParaRPr lang="en-US" sz="1600" dirty="0">
              <a:solidFill>
                <a:srgbClr val="5C2699"/>
              </a:solidFill>
              <a:latin typeface="Menlo" panose="020B0609030804020204" pitchFamily="49" charset="0"/>
            </a:endParaRPr>
          </a:p>
          <a:p>
            <a:r>
              <a:rPr lang="en-US" sz="1600" dirty="0">
                <a:solidFill>
                  <a:srgbClr val="000000"/>
                </a:solidFill>
                <a:latin typeface="Menlo" panose="020B0609030804020204" pitchFamily="49" charset="0"/>
              </a:rPr>
              <a:t>        </a:t>
            </a:r>
            <a:r>
              <a:rPr lang="en-US" sz="1600" dirty="0" err="1">
                <a:solidFill>
                  <a:srgbClr val="000000"/>
                </a:solidFill>
                <a:latin typeface="Menlo" panose="020B0609030804020204" pitchFamily="49" charset="0"/>
              </a:rPr>
              <a:t>fetchRequest.</a:t>
            </a:r>
            <a:r>
              <a:rPr lang="en-US" sz="1600" dirty="0" err="1">
                <a:solidFill>
                  <a:srgbClr val="5C2699"/>
                </a:solidFill>
                <a:latin typeface="Menlo" panose="020B0609030804020204" pitchFamily="49" charset="0"/>
              </a:rPr>
              <a:t>predicate</a:t>
            </a:r>
            <a:r>
              <a:rPr lang="en-US" sz="1600" dirty="0">
                <a:solidFill>
                  <a:srgbClr val="000000"/>
                </a:solidFill>
                <a:latin typeface="Menlo" panose="020B0609030804020204" pitchFamily="49" charset="0"/>
              </a:rPr>
              <a:t> = </a:t>
            </a:r>
            <a:r>
              <a:rPr lang="en-US" sz="1600" dirty="0" err="1">
                <a:solidFill>
                  <a:srgbClr val="5C2699"/>
                </a:solidFill>
                <a:latin typeface="Menlo" panose="020B0609030804020204" pitchFamily="49" charset="0"/>
              </a:rPr>
              <a:t>NSPredicate</a:t>
            </a:r>
            <a:r>
              <a:rPr lang="en-US" sz="1600" dirty="0">
                <a:solidFill>
                  <a:srgbClr val="000000"/>
                </a:solidFill>
                <a:latin typeface="Menlo" panose="020B0609030804020204" pitchFamily="49" charset="0"/>
              </a:rPr>
              <a:t>(format: </a:t>
            </a:r>
            <a:r>
              <a:rPr lang="en-US" sz="1600" dirty="0">
                <a:solidFill>
                  <a:srgbClr val="C41A16"/>
                </a:solidFill>
                <a:latin typeface="Menlo" panose="020B0609030804020204" pitchFamily="49" charset="0"/>
              </a:rPr>
              <a:t>"</a:t>
            </a:r>
            <a:r>
              <a:rPr lang="en-US" sz="1600" dirty="0" err="1">
                <a:solidFill>
                  <a:srgbClr val="C41A16"/>
                </a:solidFill>
                <a:latin typeface="Menlo" panose="020B0609030804020204" pitchFamily="49" charset="0"/>
              </a:rPr>
              <a:t>firstName</a:t>
            </a:r>
            <a:r>
              <a:rPr lang="en-US" sz="1600" dirty="0">
                <a:solidFill>
                  <a:srgbClr val="C41A16"/>
                </a:solidFill>
                <a:latin typeface="Menlo" panose="020B0609030804020204" pitchFamily="49" charset="0"/>
              </a:rPr>
              <a:t> == %@"</a:t>
            </a:r>
            <a:r>
              <a:rPr lang="en-US" sz="1600" dirty="0">
                <a:solidFill>
                  <a:srgbClr val="000000"/>
                </a:solidFill>
                <a:latin typeface="Menlo" panose="020B0609030804020204" pitchFamily="49" charset="0"/>
              </a:rPr>
              <a:t>, </a:t>
            </a:r>
            <a:r>
              <a:rPr lang="en-US" sz="1600" dirty="0" err="1">
                <a:solidFill>
                  <a:srgbClr val="000000"/>
                </a:solidFill>
                <a:latin typeface="Menlo" panose="020B0609030804020204" pitchFamily="49" charset="0"/>
              </a:rPr>
              <a:t>firstName</a:t>
            </a:r>
            <a:r>
              <a:rPr lang="en-US" sz="1600" dirty="0">
                <a:solidFill>
                  <a:srgbClr val="000000"/>
                </a:solidFill>
                <a:latin typeface="Menlo" panose="020B0609030804020204" pitchFamily="49" charset="0"/>
              </a:rPr>
              <a:t>)</a:t>
            </a:r>
          </a:p>
          <a:p>
            <a:r>
              <a:rPr lang="en-US" sz="1600" dirty="0">
                <a:solidFill>
                  <a:srgbClr val="000000"/>
                </a:solidFill>
                <a:latin typeface="Menlo" panose="020B0609030804020204" pitchFamily="49" charset="0"/>
              </a:rPr>
              <a:t>        </a:t>
            </a:r>
            <a:r>
              <a:rPr lang="en-US" sz="1600" b="1" dirty="0">
                <a:solidFill>
                  <a:srgbClr val="9B2393"/>
                </a:solidFill>
                <a:latin typeface="Menlo" panose="020B0609030804020204" pitchFamily="49" charset="0"/>
              </a:rPr>
              <a:t>let</a:t>
            </a:r>
            <a:r>
              <a:rPr lang="en-US" sz="1600" dirty="0">
                <a:solidFill>
                  <a:srgbClr val="000000"/>
                </a:solidFill>
                <a:latin typeface="Menlo" panose="020B0609030804020204" pitchFamily="49" charset="0"/>
              </a:rPr>
              <a:t> </a:t>
            </a:r>
            <a:r>
              <a:rPr lang="en-US" sz="1600" dirty="0" err="1">
                <a:solidFill>
                  <a:srgbClr val="000000"/>
                </a:solidFill>
                <a:latin typeface="Menlo" panose="020B0609030804020204" pitchFamily="49" charset="0"/>
              </a:rPr>
              <a:t>deleteRequest</a:t>
            </a:r>
            <a:r>
              <a:rPr lang="en-US" sz="1600" dirty="0">
                <a:solidFill>
                  <a:srgbClr val="000000"/>
                </a:solidFill>
                <a:latin typeface="Menlo" panose="020B0609030804020204" pitchFamily="49" charset="0"/>
              </a:rPr>
              <a:t> = </a:t>
            </a:r>
            <a:r>
              <a:rPr lang="en-US" sz="1600" dirty="0" err="1">
                <a:solidFill>
                  <a:srgbClr val="5C2699"/>
                </a:solidFill>
                <a:latin typeface="Menlo" panose="020B0609030804020204" pitchFamily="49" charset="0"/>
              </a:rPr>
              <a:t>NSBatchDeleteRequest</a:t>
            </a:r>
            <a:r>
              <a:rPr lang="en-US" sz="1600" dirty="0">
                <a:solidFill>
                  <a:srgbClr val="000000"/>
                </a:solidFill>
                <a:latin typeface="Menlo" panose="020B0609030804020204" pitchFamily="49" charset="0"/>
              </a:rPr>
              <a:t>(</a:t>
            </a:r>
            <a:r>
              <a:rPr lang="en-US" sz="1600" dirty="0" err="1">
                <a:solidFill>
                  <a:srgbClr val="000000"/>
                </a:solidFill>
                <a:latin typeface="Menlo" panose="020B0609030804020204" pitchFamily="49" charset="0"/>
              </a:rPr>
              <a:t>fetchRequest</a:t>
            </a:r>
            <a:r>
              <a:rPr lang="en-US" sz="1600" dirty="0">
                <a:solidFill>
                  <a:srgbClr val="000000"/>
                </a:solidFill>
                <a:latin typeface="Menlo" panose="020B0609030804020204" pitchFamily="49" charset="0"/>
              </a:rPr>
              <a:t>: </a:t>
            </a:r>
            <a:r>
              <a:rPr lang="en-US" sz="1600" dirty="0" err="1">
                <a:solidFill>
                  <a:srgbClr val="000000"/>
                </a:solidFill>
                <a:latin typeface="Menlo" panose="020B0609030804020204" pitchFamily="49" charset="0"/>
              </a:rPr>
              <a:t>fetchRequest</a:t>
            </a:r>
            <a:r>
              <a:rPr lang="en-US" sz="1600" dirty="0">
                <a:solidFill>
                  <a:srgbClr val="000000"/>
                </a:solidFill>
                <a:latin typeface="Menlo" panose="020B0609030804020204" pitchFamily="49" charset="0"/>
              </a:rPr>
              <a:t>)</a:t>
            </a:r>
          </a:p>
          <a:p>
            <a:r>
              <a:rPr lang="en-US" sz="1600" dirty="0">
                <a:solidFill>
                  <a:srgbClr val="000000"/>
                </a:solidFill>
                <a:latin typeface="Menlo" panose="020B0609030804020204" pitchFamily="49" charset="0"/>
              </a:rPr>
              <a:t>        </a:t>
            </a:r>
            <a:r>
              <a:rPr lang="en-US" sz="1600" b="1" dirty="0">
                <a:solidFill>
                  <a:srgbClr val="9B2393"/>
                </a:solidFill>
                <a:latin typeface="Menlo" panose="020B0609030804020204" pitchFamily="49" charset="0"/>
              </a:rPr>
              <a:t>try</a:t>
            </a:r>
            <a:r>
              <a:rPr lang="en-US" sz="1600" dirty="0">
                <a:solidFill>
                  <a:srgbClr val="000000"/>
                </a:solidFill>
                <a:latin typeface="Menlo" panose="020B0609030804020204" pitchFamily="49" charset="0"/>
              </a:rPr>
              <a:t> </a:t>
            </a:r>
            <a:r>
              <a:rPr lang="en-US" sz="1600" dirty="0" err="1">
                <a:solidFill>
                  <a:srgbClr val="326D74"/>
                </a:solidFill>
                <a:latin typeface="Menlo" panose="020B0609030804020204" pitchFamily="49" charset="0"/>
              </a:rPr>
              <a:t>context</a:t>
            </a:r>
            <a:r>
              <a:rPr lang="en-US" sz="1600" dirty="0" err="1">
                <a:solidFill>
                  <a:srgbClr val="000000"/>
                </a:solidFill>
                <a:latin typeface="Menlo" panose="020B0609030804020204" pitchFamily="49" charset="0"/>
              </a:rPr>
              <a:t>.</a:t>
            </a:r>
            <a:r>
              <a:rPr lang="en-US" sz="1600" dirty="0" err="1">
                <a:solidFill>
                  <a:srgbClr val="3900A0"/>
                </a:solidFill>
                <a:latin typeface="Menlo" panose="020B0609030804020204" pitchFamily="49" charset="0"/>
              </a:rPr>
              <a:t>execute</a:t>
            </a:r>
            <a:r>
              <a:rPr lang="en-US" sz="1600" dirty="0">
                <a:solidFill>
                  <a:srgbClr val="000000"/>
                </a:solidFill>
                <a:latin typeface="Menlo" panose="020B0609030804020204" pitchFamily="49" charset="0"/>
              </a:rPr>
              <a:t>(</a:t>
            </a:r>
            <a:r>
              <a:rPr lang="en-US" sz="1600" dirty="0" err="1">
                <a:solidFill>
                  <a:srgbClr val="000000"/>
                </a:solidFill>
                <a:latin typeface="Menlo" panose="020B0609030804020204" pitchFamily="49" charset="0"/>
              </a:rPr>
              <a:t>deleteRequest</a:t>
            </a:r>
            <a:r>
              <a:rPr lang="en-US" sz="1600" dirty="0">
                <a:solidFill>
                  <a:srgbClr val="000000"/>
                </a:solidFill>
                <a:latin typeface="Menlo" panose="020B0609030804020204" pitchFamily="49" charset="0"/>
              </a:rPr>
              <a:t>)</a:t>
            </a:r>
          </a:p>
          <a:p>
            <a:r>
              <a:rPr lang="en-US" sz="1600" dirty="0">
                <a:solidFill>
                  <a:srgbClr val="000000"/>
                </a:solidFill>
                <a:latin typeface="Menlo" panose="020B0609030804020204" pitchFamily="49" charset="0"/>
              </a:rPr>
              <a:t>        </a:t>
            </a:r>
            <a:r>
              <a:rPr lang="en-US" sz="1600" b="1" dirty="0">
                <a:solidFill>
                  <a:srgbClr val="9B2393"/>
                </a:solidFill>
                <a:latin typeface="Menlo" panose="020B0609030804020204" pitchFamily="49" charset="0"/>
              </a:rPr>
              <a:t>try</a:t>
            </a:r>
            <a:r>
              <a:rPr lang="en-US" sz="1600" dirty="0">
                <a:solidFill>
                  <a:srgbClr val="000000"/>
                </a:solidFill>
                <a:latin typeface="Menlo" panose="020B0609030804020204" pitchFamily="49" charset="0"/>
              </a:rPr>
              <a:t> </a:t>
            </a:r>
            <a:r>
              <a:rPr lang="en-US" sz="1600" dirty="0" err="1">
                <a:solidFill>
                  <a:srgbClr val="326D74"/>
                </a:solidFill>
                <a:latin typeface="Menlo" panose="020B0609030804020204" pitchFamily="49" charset="0"/>
              </a:rPr>
              <a:t>context</a:t>
            </a:r>
            <a:r>
              <a:rPr lang="en-US" sz="1600" dirty="0" err="1">
                <a:solidFill>
                  <a:srgbClr val="000000"/>
                </a:solidFill>
                <a:latin typeface="Menlo" panose="020B0609030804020204" pitchFamily="49" charset="0"/>
              </a:rPr>
              <a:t>.</a:t>
            </a:r>
            <a:r>
              <a:rPr lang="en-US" sz="1600" dirty="0" err="1">
                <a:solidFill>
                  <a:srgbClr val="3900A0"/>
                </a:solidFill>
                <a:latin typeface="Menlo" panose="020B0609030804020204" pitchFamily="49" charset="0"/>
              </a:rPr>
              <a:t>save</a:t>
            </a:r>
            <a:r>
              <a:rPr lang="en-US" sz="1600" dirty="0">
                <a:solidFill>
                  <a:srgbClr val="000000"/>
                </a:solidFill>
                <a:latin typeface="Menlo" panose="020B0609030804020204" pitchFamily="49" charset="0"/>
              </a:rPr>
              <a:t>()</a:t>
            </a:r>
          </a:p>
          <a:p>
            <a:r>
              <a:rPr lang="en-US" sz="1600" dirty="0">
                <a:solidFill>
                  <a:srgbClr val="000000"/>
                </a:solidFill>
                <a:latin typeface="Menlo" panose="020B0609030804020204" pitchFamily="49" charset="0"/>
              </a:rPr>
              <a:t>    }</a:t>
            </a:r>
          </a:p>
          <a:p>
            <a:r>
              <a:rPr lang="en-US" sz="1600" dirty="0">
                <a:solidFill>
                  <a:srgbClr val="000000"/>
                </a:solidFill>
                <a:latin typeface="Menlo" panose="020B0609030804020204" pitchFamily="49" charset="0"/>
              </a:rPr>
              <a:t>}</a:t>
            </a:r>
          </a:p>
          <a:p>
            <a:endParaRPr lang="en-US" sz="1600" dirty="0"/>
          </a:p>
        </p:txBody>
      </p:sp>
    </p:spTree>
    <p:extLst>
      <p:ext uri="{BB962C8B-B14F-4D97-AF65-F5344CB8AC3E}">
        <p14:creationId xmlns:p14="http://schemas.microsoft.com/office/powerpoint/2010/main" val="30243776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FD19F-21DB-9B4A-A05C-7F07184609D2}"/>
              </a:ext>
            </a:extLst>
          </p:cNvPr>
          <p:cNvSpPr>
            <a:spLocks noGrp="1"/>
          </p:cNvSpPr>
          <p:nvPr>
            <p:ph type="title"/>
          </p:nvPr>
        </p:nvSpPr>
        <p:spPr/>
        <p:txBody>
          <a:bodyPr/>
          <a:lstStyle/>
          <a:p>
            <a:r>
              <a:rPr lang="en-US" dirty="0"/>
              <a:t>iOS – Core Data</a:t>
            </a:r>
          </a:p>
        </p:txBody>
      </p:sp>
      <p:sp>
        <p:nvSpPr>
          <p:cNvPr id="3" name="Content Placeholder 2">
            <a:extLst>
              <a:ext uri="{FF2B5EF4-FFF2-40B4-BE49-F238E27FC236}">
                <a16:creationId xmlns:a16="http://schemas.microsoft.com/office/drawing/2014/main" id="{96C3EFFE-4E61-0949-B763-72E05D02B35A}"/>
              </a:ext>
            </a:extLst>
          </p:cNvPr>
          <p:cNvSpPr>
            <a:spLocks noGrp="1"/>
          </p:cNvSpPr>
          <p:nvPr>
            <p:ph idx="1"/>
          </p:nvPr>
        </p:nvSpPr>
        <p:spPr>
          <a:xfrm>
            <a:off x="528349" y="1734264"/>
            <a:ext cx="2443452" cy="4195481"/>
          </a:xfrm>
        </p:spPr>
        <p:txBody>
          <a:bodyPr/>
          <a:lstStyle/>
          <a:p>
            <a:r>
              <a:rPr lang="en-US" dirty="0"/>
              <a:t>Lets test repo in </a:t>
            </a:r>
            <a:r>
              <a:rPr lang="en-US" dirty="0" err="1"/>
              <a:t>viewcontroller</a:t>
            </a:r>
            <a:endParaRPr lang="en-US" dirty="0"/>
          </a:p>
        </p:txBody>
      </p:sp>
      <p:sp>
        <p:nvSpPr>
          <p:cNvPr id="4" name="Slide Number Placeholder 3">
            <a:extLst>
              <a:ext uri="{FF2B5EF4-FFF2-40B4-BE49-F238E27FC236}">
                <a16:creationId xmlns:a16="http://schemas.microsoft.com/office/drawing/2014/main" id="{B4F4C34C-2E2A-9048-AE59-87CCF7693156}"/>
              </a:ext>
            </a:extLst>
          </p:cNvPr>
          <p:cNvSpPr>
            <a:spLocks noGrp="1"/>
          </p:cNvSpPr>
          <p:nvPr>
            <p:ph type="sldNum" sz="quarter" idx="12"/>
          </p:nvPr>
        </p:nvSpPr>
        <p:spPr/>
        <p:txBody>
          <a:bodyPr/>
          <a:lstStyle/>
          <a:p>
            <a:fld id="{D57F1E4F-1CFF-5643-939E-02111984F565}" type="slidenum">
              <a:rPr lang="en-US" smtClean="0"/>
              <a:t>39</a:t>
            </a:fld>
            <a:endParaRPr lang="en-US" dirty="0"/>
          </a:p>
        </p:txBody>
      </p:sp>
      <p:sp>
        <p:nvSpPr>
          <p:cNvPr id="5" name="TextBox 4">
            <a:extLst>
              <a:ext uri="{FF2B5EF4-FFF2-40B4-BE49-F238E27FC236}">
                <a16:creationId xmlns:a16="http://schemas.microsoft.com/office/drawing/2014/main" id="{D8D3CA9B-28FC-0F48-AA49-B1F730096984}"/>
              </a:ext>
            </a:extLst>
          </p:cNvPr>
          <p:cNvSpPr txBox="1"/>
          <p:nvPr/>
        </p:nvSpPr>
        <p:spPr>
          <a:xfrm>
            <a:off x="3602182" y="1348800"/>
            <a:ext cx="8589818" cy="5509200"/>
          </a:xfrm>
          <a:prstGeom prst="rect">
            <a:avLst/>
          </a:prstGeom>
          <a:solidFill>
            <a:schemeClr val="tx1"/>
          </a:solidFill>
        </p:spPr>
        <p:txBody>
          <a:bodyPr wrap="square" rtlCol="0">
            <a:spAutoFit/>
          </a:bodyPr>
          <a:lstStyle/>
          <a:p>
            <a:r>
              <a:rPr lang="en-US" sz="1600" b="1" dirty="0">
                <a:solidFill>
                  <a:srgbClr val="9B2393"/>
                </a:solidFill>
                <a:latin typeface="Menlo" panose="020B0609030804020204" pitchFamily="49" charset="0"/>
              </a:rPr>
              <a:t>class</a:t>
            </a:r>
            <a:r>
              <a:rPr lang="en-US" sz="1600" dirty="0">
                <a:solidFill>
                  <a:srgbClr val="000000"/>
                </a:solidFill>
                <a:latin typeface="Menlo" panose="020B0609030804020204" pitchFamily="49" charset="0"/>
              </a:rPr>
              <a:t> </a:t>
            </a:r>
            <a:r>
              <a:rPr lang="en-US" sz="1600" dirty="0" err="1">
                <a:solidFill>
                  <a:srgbClr val="000000"/>
                </a:solidFill>
                <a:latin typeface="Menlo" panose="020B0609030804020204" pitchFamily="49" charset="0"/>
              </a:rPr>
              <a:t>ViewController</a:t>
            </a:r>
            <a:r>
              <a:rPr lang="en-US" sz="1600" dirty="0">
                <a:solidFill>
                  <a:srgbClr val="000000"/>
                </a:solidFill>
                <a:latin typeface="Menlo" panose="020B0609030804020204" pitchFamily="49" charset="0"/>
              </a:rPr>
              <a:t>: </a:t>
            </a:r>
            <a:r>
              <a:rPr lang="en-US" sz="1600" dirty="0" err="1">
                <a:solidFill>
                  <a:srgbClr val="5C2699"/>
                </a:solidFill>
                <a:latin typeface="Menlo" panose="020B0609030804020204" pitchFamily="49" charset="0"/>
              </a:rPr>
              <a:t>UIViewController</a:t>
            </a:r>
            <a:r>
              <a:rPr lang="en-US" sz="1600" dirty="0">
                <a:solidFill>
                  <a:srgbClr val="000000"/>
                </a:solidFill>
                <a:latin typeface="Menlo" panose="020B0609030804020204" pitchFamily="49" charset="0"/>
              </a:rPr>
              <a:t> {</a:t>
            </a:r>
          </a:p>
          <a:p>
            <a:r>
              <a:rPr lang="en-US" sz="1600" dirty="0">
                <a:solidFill>
                  <a:srgbClr val="000000"/>
                </a:solidFill>
                <a:latin typeface="Menlo" panose="020B0609030804020204" pitchFamily="49" charset="0"/>
              </a:rPr>
              <a:t>    </a:t>
            </a:r>
          </a:p>
          <a:p>
            <a:r>
              <a:rPr lang="en-US" sz="1600" dirty="0">
                <a:solidFill>
                  <a:srgbClr val="000000"/>
                </a:solidFill>
                <a:latin typeface="Menlo" panose="020B0609030804020204" pitchFamily="49" charset="0"/>
              </a:rPr>
              <a:t>    </a:t>
            </a:r>
            <a:r>
              <a:rPr lang="en-US" sz="1600" b="1" dirty="0">
                <a:solidFill>
                  <a:srgbClr val="9B2393"/>
                </a:solidFill>
                <a:latin typeface="Menlo" panose="020B0609030804020204" pitchFamily="49" charset="0"/>
              </a:rPr>
              <a:t>var</a:t>
            </a:r>
            <a:r>
              <a:rPr lang="en-US" sz="1600" dirty="0">
                <a:solidFill>
                  <a:srgbClr val="000000"/>
                </a:solidFill>
                <a:latin typeface="Menlo" panose="020B0609030804020204" pitchFamily="49" charset="0"/>
              </a:rPr>
              <a:t> container: </a:t>
            </a:r>
            <a:r>
              <a:rPr lang="en-US" sz="1600" dirty="0" err="1">
                <a:solidFill>
                  <a:srgbClr val="5C2699"/>
                </a:solidFill>
                <a:latin typeface="Menlo" panose="020B0609030804020204" pitchFamily="49" charset="0"/>
              </a:rPr>
              <a:t>NSPersistentContainer</a:t>
            </a:r>
            <a:r>
              <a:rPr lang="en-US" sz="1600" dirty="0">
                <a:solidFill>
                  <a:srgbClr val="000000"/>
                </a:solidFill>
                <a:latin typeface="Menlo" panose="020B0609030804020204" pitchFamily="49" charset="0"/>
              </a:rPr>
              <a:t>!</a:t>
            </a:r>
            <a:endParaRPr lang="en-US" sz="1600" dirty="0">
              <a:solidFill>
                <a:srgbClr val="5C2699"/>
              </a:solidFill>
              <a:latin typeface="Menlo" panose="020B0609030804020204" pitchFamily="49" charset="0"/>
            </a:endParaRPr>
          </a:p>
          <a:p>
            <a:r>
              <a:rPr lang="en-US" sz="1600" dirty="0">
                <a:solidFill>
                  <a:srgbClr val="000000"/>
                </a:solidFill>
                <a:latin typeface="Menlo" panose="020B0609030804020204" pitchFamily="49" charset="0"/>
              </a:rPr>
              <a:t>    </a:t>
            </a:r>
            <a:r>
              <a:rPr lang="en-US" sz="1600" b="1" dirty="0">
                <a:solidFill>
                  <a:srgbClr val="9B2393"/>
                </a:solidFill>
                <a:latin typeface="Menlo" panose="020B0609030804020204" pitchFamily="49" charset="0"/>
              </a:rPr>
              <a:t>var</a:t>
            </a:r>
            <a:r>
              <a:rPr lang="en-US" sz="1600" dirty="0">
                <a:solidFill>
                  <a:srgbClr val="000000"/>
                </a:solidFill>
                <a:latin typeface="Menlo" panose="020B0609030804020204" pitchFamily="49" charset="0"/>
              </a:rPr>
              <a:t> </a:t>
            </a:r>
            <a:r>
              <a:rPr lang="en-US" sz="1600" dirty="0" err="1">
                <a:solidFill>
                  <a:srgbClr val="000000"/>
                </a:solidFill>
                <a:latin typeface="Menlo" panose="020B0609030804020204" pitchFamily="49" charset="0"/>
              </a:rPr>
              <a:t>personData</a:t>
            </a:r>
            <a:r>
              <a:rPr lang="en-US" sz="1600" dirty="0">
                <a:solidFill>
                  <a:srgbClr val="000000"/>
                </a:solidFill>
                <a:latin typeface="Menlo" panose="020B0609030804020204" pitchFamily="49" charset="0"/>
              </a:rPr>
              <a:t>: </a:t>
            </a:r>
            <a:r>
              <a:rPr lang="en-US" sz="1600" dirty="0" err="1">
                <a:solidFill>
                  <a:srgbClr val="326D74"/>
                </a:solidFill>
                <a:latin typeface="Menlo" panose="020B0609030804020204" pitchFamily="49" charset="0"/>
              </a:rPr>
              <a:t>PersonDataController</a:t>
            </a:r>
            <a:r>
              <a:rPr lang="en-US" sz="1600" dirty="0">
                <a:solidFill>
                  <a:srgbClr val="000000"/>
                </a:solidFill>
                <a:latin typeface="Menlo" panose="020B0609030804020204" pitchFamily="49" charset="0"/>
              </a:rPr>
              <a:t>!</a:t>
            </a:r>
            <a:endParaRPr lang="en-US" sz="1600" dirty="0">
              <a:solidFill>
                <a:srgbClr val="326D74"/>
              </a:solidFill>
              <a:latin typeface="Menlo" panose="020B0609030804020204" pitchFamily="49" charset="0"/>
            </a:endParaRPr>
          </a:p>
          <a:p>
            <a:r>
              <a:rPr lang="en-US" sz="1600" dirty="0">
                <a:solidFill>
                  <a:srgbClr val="000000"/>
                </a:solidFill>
                <a:latin typeface="Menlo" panose="020B0609030804020204" pitchFamily="49" charset="0"/>
              </a:rPr>
              <a:t>    </a:t>
            </a:r>
          </a:p>
          <a:p>
            <a:r>
              <a:rPr lang="en-US" sz="1600" dirty="0">
                <a:solidFill>
                  <a:srgbClr val="000000"/>
                </a:solidFill>
                <a:latin typeface="Menlo" panose="020B0609030804020204" pitchFamily="49" charset="0"/>
              </a:rPr>
              <a:t>    </a:t>
            </a:r>
            <a:r>
              <a:rPr lang="en-US" sz="1600" b="1" dirty="0">
                <a:solidFill>
                  <a:srgbClr val="9B2393"/>
                </a:solidFill>
                <a:latin typeface="Menlo" panose="020B0609030804020204" pitchFamily="49" charset="0"/>
              </a:rPr>
              <a:t>override</a:t>
            </a:r>
            <a:r>
              <a:rPr lang="en-US" sz="1600" dirty="0">
                <a:solidFill>
                  <a:srgbClr val="000000"/>
                </a:solidFill>
                <a:latin typeface="Menlo" panose="020B0609030804020204" pitchFamily="49" charset="0"/>
              </a:rPr>
              <a:t> </a:t>
            </a:r>
            <a:r>
              <a:rPr lang="en-US" sz="1600" b="1" dirty="0" err="1">
                <a:solidFill>
                  <a:srgbClr val="9B2393"/>
                </a:solidFill>
                <a:latin typeface="Menlo" panose="020B0609030804020204" pitchFamily="49" charset="0"/>
              </a:rPr>
              <a:t>func</a:t>
            </a:r>
            <a:r>
              <a:rPr lang="en-US" sz="1600" dirty="0">
                <a:solidFill>
                  <a:srgbClr val="000000"/>
                </a:solidFill>
                <a:latin typeface="Menlo" panose="020B0609030804020204" pitchFamily="49" charset="0"/>
              </a:rPr>
              <a:t> </a:t>
            </a:r>
            <a:r>
              <a:rPr lang="en-US" sz="1600" dirty="0" err="1">
                <a:solidFill>
                  <a:srgbClr val="000000"/>
                </a:solidFill>
                <a:latin typeface="Menlo" panose="020B0609030804020204" pitchFamily="49" charset="0"/>
              </a:rPr>
              <a:t>viewDidLoad</a:t>
            </a:r>
            <a:r>
              <a:rPr lang="en-US" sz="1600" dirty="0">
                <a:solidFill>
                  <a:srgbClr val="000000"/>
                </a:solidFill>
                <a:latin typeface="Menlo" panose="020B0609030804020204" pitchFamily="49" charset="0"/>
              </a:rPr>
              <a:t>() {</a:t>
            </a:r>
          </a:p>
          <a:p>
            <a:r>
              <a:rPr lang="en-US" sz="1600" dirty="0">
                <a:solidFill>
                  <a:srgbClr val="000000"/>
                </a:solidFill>
                <a:latin typeface="Menlo" panose="020B0609030804020204" pitchFamily="49" charset="0"/>
              </a:rPr>
              <a:t>        </a:t>
            </a:r>
            <a:r>
              <a:rPr lang="en-US" sz="1600" b="1" dirty="0" err="1">
                <a:solidFill>
                  <a:srgbClr val="9B2393"/>
                </a:solidFill>
                <a:latin typeface="Menlo" panose="020B0609030804020204" pitchFamily="49" charset="0"/>
              </a:rPr>
              <a:t>super</a:t>
            </a:r>
            <a:r>
              <a:rPr lang="en-US" sz="1600" dirty="0" err="1">
                <a:solidFill>
                  <a:srgbClr val="000000"/>
                </a:solidFill>
                <a:latin typeface="Menlo" panose="020B0609030804020204" pitchFamily="49" charset="0"/>
              </a:rPr>
              <a:t>.</a:t>
            </a:r>
            <a:r>
              <a:rPr lang="en-US" sz="1600" dirty="0" err="1">
                <a:solidFill>
                  <a:srgbClr val="3900A0"/>
                </a:solidFill>
                <a:latin typeface="Menlo" panose="020B0609030804020204" pitchFamily="49" charset="0"/>
              </a:rPr>
              <a:t>viewDidLoad</a:t>
            </a:r>
            <a:r>
              <a:rPr lang="en-US" sz="1600" dirty="0">
                <a:solidFill>
                  <a:srgbClr val="000000"/>
                </a:solidFill>
                <a:latin typeface="Menlo" panose="020B0609030804020204" pitchFamily="49" charset="0"/>
              </a:rPr>
              <a:t>()</a:t>
            </a:r>
          </a:p>
          <a:p>
            <a:r>
              <a:rPr lang="en-US" sz="1600" dirty="0">
                <a:solidFill>
                  <a:srgbClr val="000000"/>
                </a:solidFill>
                <a:latin typeface="Menlo" panose="020B0609030804020204" pitchFamily="49" charset="0"/>
              </a:rPr>
              <a:t>        </a:t>
            </a:r>
            <a:r>
              <a:rPr lang="en-US" sz="1600" b="1" dirty="0">
                <a:solidFill>
                  <a:srgbClr val="9B2393"/>
                </a:solidFill>
                <a:latin typeface="Menlo" panose="020B0609030804020204" pitchFamily="49" charset="0"/>
              </a:rPr>
              <a:t>guard</a:t>
            </a:r>
            <a:r>
              <a:rPr lang="en-US" sz="1600" dirty="0">
                <a:solidFill>
                  <a:srgbClr val="000000"/>
                </a:solidFill>
                <a:latin typeface="Menlo" panose="020B0609030804020204" pitchFamily="49" charset="0"/>
              </a:rPr>
              <a:t> </a:t>
            </a:r>
            <a:r>
              <a:rPr lang="en-US" sz="1600" dirty="0">
                <a:solidFill>
                  <a:srgbClr val="326D74"/>
                </a:solidFill>
                <a:latin typeface="Menlo" panose="020B0609030804020204" pitchFamily="49" charset="0"/>
              </a:rPr>
              <a:t>container</a:t>
            </a:r>
            <a:r>
              <a:rPr lang="en-US" sz="1600" dirty="0">
                <a:solidFill>
                  <a:srgbClr val="000000"/>
                </a:solidFill>
                <a:latin typeface="Menlo" panose="020B0609030804020204" pitchFamily="49" charset="0"/>
              </a:rPr>
              <a:t> != </a:t>
            </a:r>
            <a:r>
              <a:rPr lang="en-US" sz="1600" b="1" dirty="0">
                <a:solidFill>
                  <a:srgbClr val="9B2393"/>
                </a:solidFill>
                <a:latin typeface="Menlo" panose="020B0609030804020204" pitchFamily="49" charset="0"/>
              </a:rPr>
              <a:t>nil</a:t>
            </a:r>
            <a:r>
              <a:rPr lang="en-US" sz="1600" dirty="0">
                <a:solidFill>
                  <a:srgbClr val="000000"/>
                </a:solidFill>
                <a:latin typeface="Menlo" panose="020B0609030804020204" pitchFamily="49" charset="0"/>
              </a:rPr>
              <a:t> </a:t>
            </a:r>
            <a:r>
              <a:rPr lang="en-US" sz="1600" b="1" dirty="0">
                <a:solidFill>
                  <a:srgbClr val="9B2393"/>
                </a:solidFill>
                <a:latin typeface="Menlo" panose="020B0609030804020204" pitchFamily="49" charset="0"/>
              </a:rPr>
              <a:t>else</a:t>
            </a:r>
            <a:r>
              <a:rPr lang="en-US" sz="1600" dirty="0">
                <a:solidFill>
                  <a:srgbClr val="000000"/>
                </a:solidFill>
                <a:latin typeface="Menlo" panose="020B0609030804020204" pitchFamily="49" charset="0"/>
              </a:rPr>
              <a:t> {</a:t>
            </a:r>
          </a:p>
          <a:p>
            <a:r>
              <a:rPr lang="en-US" sz="1600" dirty="0">
                <a:solidFill>
                  <a:srgbClr val="000000"/>
                </a:solidFill>
                <a:latin typeface="Menlo" panose="020B0609030804020204" pitchFamily="49" charset="0"/>
              </a:rPr>
              <a:t>            </a:t>
            </a:r>
            <a:r>
              <a:rPr lang="en-US" sz="1600" dirty="0" err="1">
                <a:solidFill>
                  <a:srgbClr val="3900A0"/>
                </a:solidFill>
                <a:latin typeface="Menlo" panose="020B0609030804020204" pitchFamily="49" charset="0"/>
              </a:rPr>
              <a:t>fatalError</a:t>
            </a:r>
            <a:r>
              <a:rPr lang="en-US" sz="1600" dirty="0">
                <a:solidFill>
                  <a:srgbClr val="000000"/>
                </a:solidFill>
                <a:latin typeface="Menlo" panose="020B0609030804020204" pitchFamily="49" charset="0"/>
              </a:rPr>
              <a:t>(</a:t>
            </a:r>
            <a:r>
              <a:rPr lang="en-US" sz="1600" dirty="0">
                <a:solidFill>
                  <a:srgbClr val="C41A16"/>
                </a:solidFill>
                <a:latin typeface="Menlo" panose="020B0609030804020204" pitchFamily="49" charset="0"/>
              </a:rPr>
              <a:t>"This view needs a persistent container."</a:t>
            </a:r>
            <a:r>
              <a:rPr lang="en-US" sz="1600" dirty="0">
                <a:solidFill>
                  <a:srgbClr val="000000"/>
                </a:solidFill>
                <a:latin typeface="Menlo" panose="020B0609030804020204" pitchFamily="49" charset="0"/>
              </a:rPr>
              <a:t>)</a:t>
            </a:r>
            <a:endParaRPr lang="en-US" sz="1600" dirty="0">
              <a:solidFill>
                <a:srgbClr val="C41A16"/>
              </a:solidFill>
              <a:latin typeface="Menlo" panose="020B0609030804020204" pitchFamily="49" charset="0"/>
            </a:endParaRPr>
          </a:p>
          <a:p>
            <a:r>
              <a:rPr lang="en-US" sz="1600" dirty="0">
                <a:solidFill>
                  <a:srgbClr val="000000"/>
                </a:solidFill>
                <a:latin typeface="Menlo" panose="020B0609030804020204" pitchFamily="49" charset="0"/>
              </a:rPr>
              <a:t>        }</a:t>
            </a:r>
          </a:p>
          <a:p>
            <a:r>
              <a:rPr lang="en-US" sz="1600" dirty="0">
                <a:solidFill>
                  <a:srgbClr val="000000"/>
                </a:solidFill>
                <a:latin typeface="Menlo" panose="020B0609030804020204" pitchFamily="49" charset="0"/>
              </a:rPr>
              <a:t>        </a:t>
            </a:r>
            <a:r>
              <a:rPr lang="en-US" sz="1600" dirty="0" err="1">
                <a:solidFill>
                  <a:srgbClr val="326D74"/>
                </a:solidFill>
                <a:latin typeface="Menlo" panose="020B0609030804020204" pitchFamily="49" charset="0"/>
              </a:rPr>
              <a:t>personData</a:t>
            </a:r>
            <a:r>
              <a:rPr lang="en-US" sz="1600" dirty="0">
                <a:solidFill>
                  <a:srgbClr val="000000"/>
                </a:solidFill>
                <a:latin typeface="Menlo" panose="020B0609030804020204" pitchFamily="49" charset="0"/>
              </a:rPr>
              <a:t> = </a:t>
            </a:r>
            <a:r>
              <a:rPr lang="en-US" sz="1600" dirty="0" err="1">
                <a:solidFill>
                  <a:srgbClr val="326D74"/>
                </a:solidFill>
                <a:latin typeface="Menlo" panose="020B0609030804020204" pitchFamily="49" charset="0"/>
              </a:rPr>
              <a:t>PersonDataController</a:t>
            </a:r>
            <a:r>
              <a:rPr lang="en-US" sz="1600" dirty="0">
                <a:solidFill>
                  <a:srgbClr val="000000"/>
                </a:solidFill>
                <a:latin typeface="Menlo" panose="020B0609030804020204" pitchFamily="49" charset="0"/>
              </a:rPr>
              <a:t>(container: </a:t>
            </a:r>
            <a:r>
              <a:rPr lang="en-US" sz="1600" dirty="0">
                <a:solidFill>
                  <a:srgbClr val="326D74"/>
                </a:solidFill>
                <a:latin typeface="Menlo" panose="020B0609030804020204" pitchFamily="49" charset="0"/>
              </a:rPr>
              <a:t>container</a:t>
            </a:r>
            <a:r>
              <a:rPr lang="en-US" sz="1600" dirty="0">
                <a:solidFill>
                  <a:srgbClr val="000000"/>
                </a:solidFill>
                <a:latin typeface="Menlo" panose="020B0609030804020204" pitchFamily="49" charset="0"/>
              </a:rPr>
              <a:t>)</a:t>
            </a:r>
            <a:endParaRPr lang="en-US" sz="1600" dirty="0">
              <a:solidFill>
                <a:srgbClr val="326D74"/>
              </a:solidFill>
              <a:latin typeface="Menlo" panose="020B0609030804020204" pitchFamily="49" charset="0"/>
            </a:endParaRPr>
          </a:p>
          <a:p>
            <a:endParaRPr lang="en-US" sz="1600" dirty="0">
              <a:solidFill>
                <a:srgbClr val="000000"/>
              </a:solidFill>
              <a:latin typeface="Menlo" panose="020B0609030804020204" pitchFamily="49" charset="0"/>
            </a:endParaRPr>
          </a:p>
          <a:p>
            <a:r>
              <a:rPr lang="en-US" sz="1600" dirty="0">
                <a:solidFill>
                  <a:srgbClr val="000000"/>
                </a:solidFill>
                <a:latin typeface="Menlo" panose="020B0609030804020204" pitchFamily="49" charset="0"/>
              </a:rPr>
              <a:t>        </a:t>
            </a:r>
            <a:r>
              <a:rPr lang="en-US" sz="1600" b="1" dirty="0">
                <a:solidFill>
                  <a:srgbClr val="9B2393"/>
                </a:solidFill>
                <a:latin typeface="Menlo" panose="020B0609030804020204" pitchFamily="49" charset="0"/>
              </a:rPr>
              <a:t>do</a:t>
            </a:r>
            <a:r>
              <a:rPr lang="en-US" sz="1600" dirty="0">
                <a:solidFill>
                  <a:srgbClr val="000000"/>
                </a:solidFill>
                <a:latin typeface="Menlo" panose="020B0609030804020204" pitchFamily="49" charset="0"/>
              </a:rPr>
              <a:t>{</a:t>
            </a:r>
          </a:p>
          <a:p>
            <a:r>
              <a:rPr lang="en-US" sz="1600" dirty="0">
                <a:solidFill>
                  <a:srgbClr val="000000"/>
                </a:solidFill>
                <a:latin typeface="Menlo" panose="020B0609030804020204" pitchFamily="49" charset="0"/>
              </a:rPr>
              <a:t>            </a:t>
            </a:r>
            <a:r>
              <a:rPr lang="en-US" sz="1600" b="1" dirty="0">
                <a:solidFill>
                  <a:srgbClr val="9B2393"/>
                </a:solidFill>
                <a:latin typeface="Menlo" panose="020B0609030804020204" pitchFamily="49" charset="0"/>
              </a:rPr>
              <a:t>let</a:t>
            </a:r>
            <a:r>
              <a:rPr lang="en-US" sz="1600" dirty="0">
                <a:solidFill>
                  <a:srgbClr val="000000"/>
                </a:solidFill>
                <a:latin typeface="Menlo" panose="020B0609030804020204" pitchFamily="49" charset="0"/>
              </a:rPr>
              <a:t> result = </a:t>
            </a:r>
            <a:r>
              <a:rPr lang="en-US" sz="1600" b="1" dirty="0">
                <a:solidFill>
                  <a:srgbClr val="9B2393"/>
                </a:solidFill>
                <a:latin typeface="Menlo" panose="020B0609030804020204" pitchFamily="49" charset="0"/>
              </a:rPr>
              <a:t>try</a:t>
            </a:r>
            <a:r>
              <a:rPr lang="en-US" sz="1600" dirty="0">
                <a:solidFill>
                  <a:srgbClr val="000000"/>
                </a:solidFill>
                <a:latin typeface="Menlo" panose="020B0609030804020204" pitchFamily="49" charset="0"/>
              </a:rPr>
              <a:t> </a:t>
            </a:r>
            <a:r>
              <a:rPr lang="en-US" sz="1600" dirty="0" err="1">
                <a:solidFill>
                  <a:srgbClr val="326D74"/>
                </a:solidFill>
                <a:latin typeface="Menlo" panose="020B0609030804020204" pitchFamily="49" charset="0"/>
              </a:rPr>
              <a:t>personData</a:t>
            </a:r>
            <a:r>
              <a:rPr lang="en-US" sz="1600" dirty="0" err="1">
                <a:solidFill>
                  <a:srgbClr val="000000"/>
                </a:solidFill>
                <a:latin typeface="Menlo" panose="020B0609030804020204" pitchFamily="49" charset="0"/>
              </a:rPr>
              <a:t>.</a:t>
            </a:r>
            <a:r>
              <a:rPr lang="en-US" sz="1600" dirty="0" err="1">
                <a:solidFill>
                  <a:srgbClr val="245256"/>
                </a:solidFill>
                <a:latin typeface="Menlo" panose="020B0609030804020204" pitchFamily="49" charset="0"/>
              </a:rPr>
              <a:t>all</a:t>
            </a:r>
            <a:r>
              <a:rPr lang="en-US" sz="1600" dirty="0">
                <a:solidFill>
                  <a:srgbClr val="000000"/>
                </a:solidFill>
                <a:latin typeface="Menlo" panose="020B0609030804020204" pitchFamily="49" charset="0"/>
              </a:rPr>
              <a:t>()</a:t>
            </a:r>
          </a:p>
          <a:p>
            <a:r>
              <a:rPr lang="en-US" sz="1600" dirty="0">
                <a:solidFill>
                  <a:srgbClr val="000000"/>
                </a:solidFill>
                <a:latin typeface="Menlo" panose="020B0609030804020204" pitchFamily="49" charset="0"/>
              </a:rPr>
              <a:t>            </a:t>
            </a:r>
            <a:r>
              <a:rPr lang="en-US" sz="1600" b="1" dirty="0">
                <a:solidFill>
                  <a:srgbClr val="9B2393"/>
                </a:solidFill>
                <a:latin typeface="Menlo" panose="020B0609030804020204" pitchFamily="49" charset="0"/>
              </a:rPr>
              <a:t>for</a:t>
            </a:r>
            <a:r>
              <a:rPr lang="en-US" sz="1600" dirty="0">
                <a:solidFill>
                  <a:srgbClr val="000000"/>
                </a:solidFill>
                <a:latin typeface="Menlo" panose="020B0609030804020204" pitchFamily="49" charset="0"/>
              </a:rPr>
              <a:t> person </a:t>
            </a:r>
            <a:r>
              <a:rPr lang="en-US" sz="1600" b="1" dirty="0">
                <a:solidFill>
                  <a:srgbClr val="9B2393"/>
                </a:solidFill>
                <a:latin typeface="Menlo" panose="020B0609030804020204" pitchFamily="49" charset="0"/>
              </a:rPr>
              <a:t>in</a:t>
            </a:r>
            <a:r>
              <a:rPr lang="en-US" sz="1600" dirty="0">
                <a:solidFill>
                  <a:srgbClr val="000000"/>
                </a:solidFill>
                <a:latin typeface="Menlo" panose="020B0609030804020204" pitchFamily="49" charset="0"/>
              </a:rPr>
              <a:t> result {</a:t>
            </a:r>
          </a:p>
          <a:p>
            <a:r>
              <a:rPr lang="en-US" sz="1600" dirty="0">
                <a:solidFill>
                  <a:srgbClr val="000000"/>
                </a:solidFill>
                <a:latin typeface="Menlo" panose="020B0609030804020204" pitchFamily="49" charset="0"/>
              </a:rPr>
              <a:t>                </a:t>
            </a:r>
            <a:r>
              <a:rPr lang="en-US" sz="1600" dirty="0">
                <a:solidFill>
                  <a:srgbClr val="3900A0"/>
                </a:solidFill>
                <a:latin typeface="Menlo" panose="020B0609030804020204" pitchFamily="49" charset="0"/>
              </a:rPr>
              <a:t>print</a:t>
            </a:r>
            <a:r>
              <a:rPr lang="en-US" sz="1600" dirty="0">
                <a:solidFill>
                  <a:srgbClr val="000000"/>
                </a:solidFill>
                <a:latin typeface="Menlo" panose="020B0609030804020204" pitchFamily="49" charset="0"/>
              </a:rPr>
              <a:t>(</a:t>
            </a:r>
            <a:r>
              <a:rPr lang="en-US" sz="1600" dirty="0" err="1">
                <a:solidFill>
                  <a:srgbClr val="000000"/>
                </a:solidFill>
                <a:latin typeface="Menlo" panose="020B0609030804020204" pitchFamily="49" charset="0"/>
              </a:rPr>
              <a:t>person.</a:t>
            </a:r>
            <a:r>
              <a:rPr lang="en-US" sz="1600" dirty="0" err="1">
                <a:solidFill>
                  <a:srgbClr val="326D74"/>
                </a:solidFill>
                <a:latin typeface="Menlo" panose="020B0609030804020204" pitchFamily="49" charset="0"/>
              </a:rPr>
              <a:t>firstName</a:t>
            </a:r>
            <a:r>
              <a:rPr lang="en-US" sz="1600" dirty="0">
                <a:solidFill>
                  <a:srgbClr val="000000"/>
                </a:solidFill>
                <a:latin typeface="Menlo" panose="020B0609030804020204" pitchFamily="49" charset="0"/>
              </a:rPr>
              <a:t>!)</a:t>
            </a:r>
          </a:p>
          <a:p>
            <a:r>
              <a:rPr lang="en-US" sz="1600" dirty="0">
                <a:solidFill>
                  <a:srgbClr val="000000"/>
                </a:solidFill>
                <a:latin typeface="Menlo" panose="020B0609030804020204" pitchFamily="49" charset="0"/>
              </a:rPr>
              <a:t>                </a:t>
            </a:r>
            <a:r>
              <a:rPr lang="en-US" sz="1600" dirty="0">
                <a:solidFill>
                  <a:srgbClr val="3900A0"/>
                </a:solidFill>
                <a:latin typeface="Menlo" panose="020B0609030804020204" pitchFamily="49" charset="0"/>
              </a:rPr>
              <a:t>print</a:t>
            </a:r>
            <a:r>
              <a:rPr lang="en-US" sz="1600" dirty="0">
                <a:solidFill>
                  <a:srgbClr val="000000"/>
                </a:solidFill>
                <a:latin typeface="Menlo" panose="020B0609030804020204" pitchFamily="49" charset="0"/>
              </a:rPr>
              <a:t>(</a:t>
            </a:r>
            <a:r>
              <a:rPr lang="en-US" sz="1600" dirty="0" err="1">
                <a:solidFill>
                  <a:srgbClr val="000000"/>
                </a:solidFill>
                <a:latin typeface="Menlo" panose="020B0609030804020204" pitchFamily="49" charset="0"/>
              </a:rPr>
              <a:t>person.</a:t>
            </a:r>
            <a:r>
              <a:rPr lang="en-US" sz="1600" dirty="0" err="1">
                <a:solidFill>
                  <a:srgbClr val="326D74"/>
                </a:solidFill>
                <a:latin typeface="Menlo" panose="020B0609030804020204" pitchFamily="49" charset="0"/>
              </a:rPr>
              <a:t>lastName</a:t>
            </a:r>
            <a:r>
              <a:rPr lang="en-US" sz="1600" dirty="0">
                <a:solidFill>
                  <a:srgbClr val="000000"/>
                </a:solidFill>
                <a:latin typeface="Menlo" panose="020B0609030804020204" pitchFamily="49" charset="0"/>
              </a:rPr>
              <a:t>!)</a:t>
            </a:r>
          </a:p>
          <a:p>
            <a:r>
              <a:rPr lang="en-US" sz="1600" dirty="0">
                <a:solidFill>
                  <a:srgbClr val="000000"/>
                </a:solidFill>
                <a:latin typeface="Menlo" panose="020B0609030804020204" pitchFamily="49" charset="0"/>
              </a:rPr>
              <a:t>            }</a:t>
            </a:r>
          </a:p>
          <a:p>
            <a:r>
              <a:rPr lang="en-US" sz="1600" dirty="0">
                <a:solidFill>
                  <a:srgbClr val="000000"/>
                </a:solidFill>
                <a:latin typeface="Menlo" panose="020B0609030804020204" pitchFamily="49" charset="0"/>
              </a:rPr>
              <a:t>        } </a:t>
            </a:r>
            <a:r>
              <a:rPr lang="en-US" sz="1600" b="1" dirty="0">
                <a:solidFill>
                  <a:srgbClr val="9B2393"/>
                </a:solidFill>
                <a:latin typeface="Menlo" panose="020B0609030804020204" pitchFamily="49" charset="0"/>
              </a:rPr>
              <a:t>catch</a:t>
            </a:r>
            <a:r>
              <a:rPr lang="en-US" sz="1600" dirty="0">
                <a:solidFill>
                  <a:srgbClr val="000000"/>
                </a:solidFill>
                <a:latin typeface="Menlo" panose="020B0609030804020204" pitchFamily="49" charset="0"/>
              </a:rPr>
              <a:t> {</a:t>
            </a:r>
          </a:p>
          <a:p>
            <a:r>
              <a:rPr lang="en-US" sz="1600" dirty="0">
                <a:solidFill>
                  <a:srgbClr val="000000"/>
                </a:solidFill>
                <a:latin typeface="Menlo" panose="020B0609030804020204" pitchFamily="49" charset="0"/>
              </a:rPr>
              <a:t>            </a:t>
            </a:r>
            <a:r>
              <a:rPr lang="en-US" sz="1600" dirty="0">
                <a:solidFill>
                  <a:srgbClr val="3900A0"/>
                </a:solidFill>
                <a:latin typeface="Menlo" panose="020B0609030804020204" pitchFamily="49" charset="0"/>
              </a:rPr>
              <a:t>print</a:t>
            </a:r>
            <a:r>
              <a:rPr lang="en-US" sz="1600" dirty="0">
                <a:solidFill>
                  <a:srgbClr val="000000"/>
                </a:solidFill>
                <a:latin typeface="Menlo" panose="020B0609030804020204" pitchFamily="49" charset="0"/>
              </a:rPr>
              <a:t>(</a:t>
            </a:r>
            <a:r>
              <a:rPr lang="en-US" sz="1600" dirty="0">
                <a:solidFill>
                  <a:srgbClr val="C41A16"/>
                </a:solidFill>
                <a:latin typeface="Menlo" panose="020B0609030804020204" pitchFamily="49" charset="0"/>
              </a:rPr>
              <a:t>"Failed fetching"</a:t>
            </a:r>
            <a:r>
              <a:rPr lang="en-US" sz="1600" dirty="0">
                <a:solidFill>
                  <a:srgbClr val="000000"/>
                </a:solidFill>
                <a:latin typeface="Menlo" panose="020B0609030804020204" pitchFamily="49" charset="0"/>
              </a:rPr>
              <a:t>)</a:t>
            </a:r>
            <a:endParaRPr lang="en-US" sz="1600" dirty="0">
              <a:solidFill>
                <a:srgbClr val="C41A16"/>
              </a:solidFill>
              <a:latin typeface="Menlo" panose="020B0609030804020204" pitchFamily="49" charset="0"/>
            </a:endParaRPr>
          </a:p>
          <a:p>
            <a:r>
              <a:rPr lang="en-US" sz="1600" dirty="0">
                <a:solidFill>
                  <a:srgbClr val="000000"/>
                </a:solidFill>
                <a:latin typeface="Menlo" panose="020B0609030804020204" pitchFamily="49" charset="0"/>
              </a:rPr>
              <a:t>        }</a:t>
            </a:r>
          </a:p>
          <a:p>
            <a:r>
              <a:rPr lang="en-US" sz="1600" dirty="0">
                <a:solidFill>
                  <a:srgbClr val="000000"/>
                </a:solidFill>
                <a:latin typeface="Menlo" panose="020B0609030804020204" pitchFamily="49" charset="0"/>
              </a:rPr>
              <a:t>    }</a:t>
            </a:r>
          </a:p>
        </p:txBody>
      </p:sp>
    </p:spTree>
    <p:extLst>
      <p:ext uri="{BB962C8B-B14F-4D97-AF65-F5344CB8AC3E}">
        <p14:creationId xmlns:p14="http://schemas.microsoft.com/office/powerpoint/2010/main" val="24400820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A965A-E18A-BB40-A7BE-D0824C6C1683}"/>
              </a:ext>
            </a:extLst>
          </p:cNvPr>
          <p:cNvSpPr>
            <a:spLocks noGrp="1"/>
          </p:cNvSpPr>
          <p:nvPr>
            <p:ph type="title"/>
          </p:nvPr>
        </p:nvSpPr>
        <p:spPr/>
        <p:txBody>
          <a:bodyPr/>
          <a:lstStyle/>
          <a:p>
            <a:r>
              <a:rPr lang="en-US" dirty="0"/>
              <a:t>iOS – Swift syntax</a:t>
            </a:r>
          </a:p>
        </p:txBody>
      </p:sp>
      <p:sp>
        <p:nvSpPr>
          <p:cNvPr id="3" name="Content Placeholder 2">
            <a:extLst>
              <a:ext uri="{FF2B5EF4-FFF2-40B4-BE49-F238E27FC236}">
                <a16:creationId xmlns:a16="http://schemas.microsoft.com/office/drawing/2014/main" id="{9F4669BF-452D-E14B-AE78-FB060D0625A4}"/>
              </a:ext>
            </a:extLst>
          </p:cNvPr>
          <p:cNvSpPr>
            <a:spLocks noGrp="1"/>
          </p:cNvSpPr>
          <p:nvPr>
            <p:ph idx="1"/>
          </p:nvPr>
        </p:nvSpPr>
        <p:spPr>
          <a:xfrm>
            <a:off x="1103312" y="2052918"/>
            <a:ext cx="3648797" cy="4195481"/>
          </a:xfrm>
        </p:spPr>
        <p:txBody>
          <a:bodyPr/>
          <a:lstStyle/>
          <a:p>
            <a:r>
              <a:rPr lang="en-US" dirty="0"/>
              <a:t>extension</a:t>
            </a:r>
          </a:p>
          <a:p>
            <a:r>
              <a:rPr lang="en-US" dirty="0"/>
              <a:t>Although properties are implemented as computed properties, the names of these properties can be appended to a floating-point literal value with dot syntax, as a way to use that literal value to perform distance conversions.</a:t>
            </a:r>
          </a:p>
        </p:txBody>
      </p:sp>
      <p:sp>
        <p:nvSpPr>
          <p:cNvPr id="4" name="Slide Number Placeholder 3">
            <a:extLst>
              <a:ext uri="{FF2B5EF4-FFF2-40B4-BE49-F238E27FC236}">
                <a16:creationId xmlns:a16="http://schemas.microsoft.com/office/drawing/2014/main" id="{BD9352AA-12A2-774C-8607-0829566EE718}"/>
              </a:ext>
            </a:extLst>
          </p:cNvPr>
          <p:cNvSpPr>
            <a:spLocks noGrp="1"/>
          </p:cNvSpPr>
          <p:nvPr>
            <p:ph type="sldNum" sz="quarter" idx="12"/>
          </p:nvPr>
        </p:nvSpPr>
        <p:spPr/>
        <p:txBody>
          <a:bodyPr/>
          <a:lstStyle/>
          <a:p>
            <a:fld id="{D57F1E4F-1CFF-5643-939E-02111984F565}" type="slidenum">
              <a:rPr lang="en-US" smtClean="0"/>
              <a:t>4</a:t>
            </a:fld>
            <a:endParaRPr lang="en-US" dirty="0"/>
          </a:p>
        </p:txBody>
      </p:sp>
      <p:sp>
        <p:nvSpPr>
          <p:cNvPr id="5" name="TextBox 4">
            <a:extLst>
              <a:ext uri="{FF2B5EF4-FFF2-40B4-BE49-F238E27FC236}">
                <a16:creationId xmlns:a16="http://schemas.microsoft.com/office/drawing/2014/main" id="{69214F32-19BA-9744-A345-6F5FBBCB932E}"/>
              </a:ext>
            </a:extLst>
          </p:cNvPr>
          <p:cNvSpPr txBox="1"/>
          <p:nvPr/>
        </p:nvSpPr>
        <p:spPr>
          <a:xfrm>
            <a:off x="5721926" y="1263086"/>
            <a:ext cx="6310746" cy="2308324"/>
          </a:xfrm>
          <a:prstGeom prst="rect">
            <a:avLst/>
          </a:prstGeom>
          <a:solidFill>
            <a:schemeClr val="tx1"/>
          </a:solidFill>
        </p:spPr>
        <p:txBody>
          <a:bodyPr wrap="square" rtlCol="0">
            <a:spAutoFit/>
          </a:bodyPr>
          <a:lstStyle/>
          <a:p>
            <a:r>
              <a:rPr lang="en-US" b="1" dirty="0">
                <a:solidFill>
                  <a:srgbClr val="9B2393"/>
                </a:solidFill>
                <a:latin typeface="Menlo" panose="020B0609030804020204" pitchFamily="49" charset="0"/>
              </a:rPr>
              <a:t>extension</a:t>
            </a:r>
            <a:r>
              <a:rPr lang="en-US" dirty="0">
                <a:solidFill>
                  <a:srgbClr val="000000"/>
                </a:solidFill>
                <a:latin typeface="Menlo" panose="020B0609030804020204" pitchFamily="49" charset="0"/>
              </a:rPr>
              <a:t> </a:t>
            </a:r>
            <a:r>
              <a:rPr lang="en-US" dirty="0">
                <a:solidFill>
                  <a:srgbClr val="5C2699"/>
                </a:solidFill>
                <a:latin typeface="Menlo" panose="020B0609030804020204" pitchFamily="49" charset="0"/>
              </a:rPr>
              <a:t>Double</a:t>
            </a:r>
            <a:r>
              <a:rPr lang="en-US" dirty="0">
                <a:solidFill>
                  <a:srgbClr val="000000"/>
                </a:solidFill>
                <a:latin typeface="Menlo" panose="020B0609030804020204" pitchFamily="49" charset="0"/>
              </a:rPr>
              <a:t> {</a:t>
            </a:r>
            <a:endParaRPr lang="en-US" dirty="0">
              <a:solidFill>
                <a:srgbClr val="9B2393"/>
              </a:solidFill>
              <a:latin typeface="Menlo" panose="020B0609030804020204" pitchFamily="49" charset="0"/>
            </a:endParaRPr>
          </a:p>
          <a:p>
            <a:r>
              <a:rPr lang="en-US" dirty="0">
                <a:solidFill>
                  <a:srgbClr val="000000"/>
                </a:solidFill>
                <a:latin typeface="Menlo" panose="020B0609030804020204" pitchFamily="49" charset="0"/>
              </a:rPr>
              <a:t>    </a:t>
            </a:r>
            <a:r>
              <a:rPr lang="en-US" b="1" dirty="0">
                <a:solidFill>
                  <a:srgbClr val="9B2393"/>
                </a:solidFill>
                <a:latin typeface="Menlo" panose="020B0609030804020204" pitchFamily="49" charset="0"/>
              </a:rPr>
              <a:t>var</a:t>
            </a:r>
            <a:r>
              <a:rPr lang="en-US" dirty="0">
                <a:solidFill>
                  <a:srgbClr val="000000"/>
                </a:solidFill>
                <a:latin typeface="Menlo" panose="020B0609030804020204" pitchFamily="49" charset="0"/>
              </a:rPr>
              <a:t> km: </a:t>
            </a:r>
            <a:r>
              <a:rPr lang="en-US" dirty="0">
                <a:solidFill>
                  <a:srgbClr val="5C2699"/>
                </a:solidFill>
                <a:latin typeface="Menlo" panose="020B0609030804020204" pitchFamily="49" charset="0"/>
              </a:rPr>
              <a:t>Double</a:t>
            </a:r>
            <a:r>
              <a:rPr lang="en-US" dirty="0">
                <a:solidFill>
                  <a:srgbClr val="000000"/>
                </a:solidFill>
                <a:latin typeface="Menlo" panose="020B0609030804020204" pitchFamily="49" charset="0"/>
              </a:rPr>
              <a:t> { </a:t>
            </a:r>
            <a:r>
              <a:rPr lang="en-US" b="1" dirty="0">
                <a:solidFill>
                  <a:srgbClr val="9B2393"/>
                </a:solidFill>
                <a:latin typeface="Menlo" panose="020B0609030804020204" pitchFamily="49" charset="0"/>
              </a:rPr>
              <a:t>return</a:t>
            </a:r>
            <a:r>
              <a:rPr lang="en-US" dirty="0">
                <a:solidFill>
                  <a:srgbClr val="000000"/>
                </a:solidFill>
                <a:latin typeface="Menlo" panose="020B0609030804020204" pitchFamily="49" charset="0"/>
              </a:rPr>
              <a:t> </a:t>
            </a:r>
            <a:r>
              <a:rPr lang="en-US" b="1" dirty="0">
                <a:solidFill>
                  <a:srgbClr val="9B2393"/>
                </a:solidFill>
                <a:latin typeface="Menlo" panose="020B0609030804020204" pitchFamily="49" charset="0"/>
              </a:rPr>
              <a:t>self</a:t>
            </a:r>
            <a:r>
              <a:rPr lang="en-US" dirty="0">
                <a:solidFill>
                  <a:srgbClr val="000000"/>
                </a:solidFill>
                <a:latin typeface="Menlo" panose="020B0609030804020204" pitchFamily="49" charset="0"/>
              </a:rPr>
              <a:t> * </a:t>
            </a:r>
            <a:r>
              <a:rPr lang="en-US" dirty="0">
                <a:solidFill>
                  <a:srgbClr val="1C00CF"/>
                </a:solidFill>
                <a:latin typeface="Menlo" panose="020B0609030804020204" pitchFamily="49" charset="0"/>
              </a:rPr>
              <a:t>1_000.0</a:t>
            </a:r>
            <a:r>
              <a:rPr lang="en-US" dirty="0">
                <a:solidFill>
                  <a:srgbClr val="000000"/>
                </a:solidFill>
                <a:latin typeface="Menlo" panose="020B0609030804020204" pitchFamily="49" charset="0"/>
              </a:rPr>
              <a:t> }</a:t>
            </a:r>
          </a:p>
          <a:p>
            <a:r>
              <a:rPr lang="en-US" dirty="0">
                <a:solidFill>
                  <a:srgbClr val="000000"/>
                </a:solidFill>
                <a:latin typeface="Menlo" panose="020B0609030804020204" pitchFamily="49" charset="0"/>
              </a:rPr>
              <a:t>    </a:t>
            </a:r>
            <a:r>
              <a:rPr lang="en-US" b="1" dirty="0">
                <a:solidFill>
                  <a:srgbClr val="9B2393"/>
                </a:solidFill>
                <a:latin typeface="Menlo" panose="020B0609030804020204" pitchFamily="49" charset="0"/>
              </a:rPr>
              <a:t>var</a:t>
            </a:r>
            <a:r>
              <a:rPr lang="en-US" dirty="0">
                <a:solidFill>
                  <a:srgbClr val="000000"/>
                </a:solidFill>
                <a:latin typeface="Menlo" panose="020B0609030804020204" pitchFamily="49" charset="0"/>
              </a:rPr>
              <a:t> m: </a:t>
            </a:r>
            <a:r>
              <a:rPr lang="en-US" dirty="0">
                <a:solidFill>
                  <a:srgbClr val="5C2699"/>
                </a:solidFill>
                <a:latin typeface="Menlo" panose="020B0609030804020204" pitchFamily="49" charset="0"/>
              </a:rPr>
              <a:t>Double</a:t>
            </a:r>
            <a:r>
              <a:rPr lang="en-US" dirty="0">
                <a:solidFill>
                  <a:srgbClr val="000000"/>
                </a:solidFill>
                <a:latin typeface="Menlo" panose="020B0609030804020204" pitchFamily="49" charset="0"/>
              </a:rPr>
              <a:t> { </a:t>
            </a:r>
            <a:r>
              <a:rPr lang="en-US" b="1" dirty="0">
                <a:solidFill>
                  <a:srgbClr val="9B2393"/>
                </a:solidFill>
                <a:latin typeface="Menlo" panose="020B0609030804020204" pitchFamily="49" charset="0"/>
              </a:rPr>
              <a:t>return</a:t>
            </a:r>
            <a:r>
              <a:rPr lang="en-US" dirty="0">
                <a:solidFill>
                  <a:srgbClr val="000000"/>
                </a:solidFill>
                <a:latin typeface="Menlo" panose="020B0609030804020204" pitchFamily="49" charset="0"/>
              </a:rPr>
              <a:t> </a:t>
            </a:r>
            <a:r>
              <a:rPr lang="en-US" b="1" dirty="0">
                <a:solidFill>
                  <a:srgbClr val="9B2393"/>
                </a:solidFill>
                <a:latin typeface="Menlo" panose="020B0609030804020204" pitchFamily="49" charset="0"/>
              </a:rPr>
              <a:t>self</a:t>
            </a:r>
            <a:r>
              <a:rPr lang="en-US" dirty="0">
                <a:solidFill>
                  <a:srgbClr val="000000"/>
                </a:solidFill>
                <a:latin typeface="Menlo" panose="020B0609030804020204" pitchFamily="49" charset="0"/>
              </a:rPr>
              <a:t> }</a:t>
            </a:r>
          </a:p>
          <a:p>
            <a:r>
              <a:rPr lang="en-US" dirty="0">
                <a:solidFill>
                  <a:srgbClr val="000000"/>
                </a:solidFill>
                <a:latin typeface="Menlo" panose="020B0609030804020204" pitchFamily="49" charset="0"/>
              </a:rPr>
              <a:t>    </a:t>
            </a:r>
            <a:r>
              <a:rPr lang="en-US" b="1" dirty="0">
                <a:solidFill>
                  <a:srgbClr val="9B2393"/>
                </a:solidFill>
                <a:latin typeface="Menlo" panose="020B0609030804020204" pitchFamily="49" charset="0"/>
              </a:rPr>
              <a:t>var</a:t>
            </a:r>
            <a:r>
              <a:rPr lang="en-US" dirty="0">
                <a:solidFill>
                  <a:srgbClr val="000000"/>
                </a:solidFill>
                <a:latin typeface="Menlo" panose="020B0609030804020204" pitchFamily="49" charset="0"/>
              </a:rPr>
              <a:t> cm: </a:t>
            </a:r>
            <a:r>
              <a:rPr lang="en-US" dirty="0">
                <a:solidFill>
                  <a:srgbClr val="5C2699"/>
                </a:solidFill>
                <a:latin typeface="Menlo" panose="020B0609030804020204" pitchFamily="49" charset="0"/>
              </a:rPr>
              <a:t>Double</a:t>
            </a:r>
            <a:r>
              <a:rPr lang="en-US" dirty="0">
                <a:solidFill>
                  <a:srgbClr val="000000"/>
                </a:solidFill>
                <a:latin typeface="Menlo" panose="020B0609030804020204" pitchFamily="49" charset="0"/>
              </a:rPr>
              <a:t> { </a:t>
            </a:r>
            <a:r>
              <a:rPr lang="en-US" b="1" dirty="0">
                <a:solidFill>
                  <a:srgbClr val="9B2393"/>
                </a:solidFill>
                <a:latin typeface="Menlo" panose="020B0609030804020204" pitchFamily="49" charset="0"/>
              </a:rPr>
              <a:t>return</a:t>
            </a:r>
            <a:r>
              <a:rPr lang="en-US" dirty="0">
                <a:solidFill>
                  <a:srgbClr val="000000"/>
                </a:solidFill>
                <a:latin typeface="Menlo" panose="020B0609030804020204" pitchFamily="49" charset="0"/>
              </a:rPr>
              <a:t> </a:t>
            </a:r>
            <a:r>
              <a:rPr lang="en-US" b="1" dirty="0">
                <a:solidFill>
                  <a:srgbClr val="9B2393"/>
                </a:solidFill>
                <a:latin typeface="Menlo" panose="020B0609030804020204" pitchFamily="49" charset="0"/>
              </a:rPr>
              <a:t>self</a:t>
            </a:r>
            <a:r>
              <a:rPr lang="en-US" dirty="0">
                <a:solidFill>
                  <a:srgbClr val="000000"/>
                </a:solidFill>
                <a:latin typeface="Menlo" panose="020B0609030804020204" pitchFamily="49" charset="0"/>
              </a:rPr>
              <a:t> / </a:t>
            </a:r>
            <a:r>
              <a:rPr lang="en-US" dirty="0">
                <a:solidFill>
                  <a:srgbClr val="1C00CF"/>
                </a:solidFill>
                <a:latin typeface="Menlo" panose="020B0609030804020204" pitchFamily="49" charset="0"/>
              </a:rPr>
              <a:t>100.0</a:t>
            </a:r>
            <a:r>
              <a:rPr lang="en-US" dirty="0">
                <a:solidFill>
                  <a:srgbClr val="000000"/>
                </a:solidFill>
                <a:latin typeface="Menlo" panose="020B0609030804020204" pitchFamily="49" charset="0"/>
              </a:rPr>
              <a:t> }</a:t>
            </a:r>
          </a:p>
          <a:p>
            <a:r>
              <a:rPr lang="en-US" dirty="0">
                <a:solidFill>
                  <a:srgbClr val="000000"/>
                </a:solidFill>
                <a:latin typeface="Menlo" panose="020B0609030804020204" pitchFamily="49" charset="0"/>
              </a:rPr>
              <a:t>    </a:t>
            </a:r>
            <a:r>
              <a:rPr lang="en-US" b="1" dirty="0">
                <a:solidFill>
                  <a:srgbClr val="9B2393"/>
                </a:solidFill>
                <a:latin typeface="Menlo" panose="020B0609030804020204" pitchFamily="49" charset="0"/>
              </a:rPr>
              <a:t>var</a:t>
            </a:r>
            <a:r>
              <a:rPr lang="en-US" dirty="0">
                <a:solidFill>
                  <a:srgbClr val="000000"/>
                </a:solidFill>
                <a:latin typeface="Menlo" panose="020B0609030804020204" pitchFamily="49" charset="0"/>
              </a:rPr>
              <a:t> mm: </a:t>
            </a:r>
            <a:r>
              <a:rPr lang="en-US" dirty="0">
                <a:solidFill>
                  <a:srgbClr val="5C2699"/>
                </a:solidFill>
                <a:latin typeface="Menlo" panose="020B0609030804020204" pitchFamily="49" charset="0"/>
              </a:rPr>
              <a:t>Double</a:t>
            </a:r>
            <a:r>
              <a:rPr lang="en-US" dirty="0">
                <a:solidFill>
                  <a:srgbClr val="000000"/>
                </a:solidFill>
                <a:latin typeface="Menlo" panose="020B0609030804020204" pitchFamily="49" charset="0"/>
              </a:rPr>
              <a:t> { </a:t>
            </a:r>
            <a:r>
              <a:rPr lang="en-US" b="1" dirty="0">
                <a:solidFill>
                  <a:srgbClr val="9B2393"/>
                </a:solidFill>
                <a:latin typeface="Menlo" panose="020B0609030804020204" pitchFamily="49" charset="0"/>
              </a:rPr>
              <a:t>return</a:t>
            </a:r>
            <a:r>
              <a:rPr lang="en-US" dirty="0">
                <a:solidFill>
                  <a:srgbClr val="000000"/>
                </a:solidFill>
                <a:latin typeface="Menlo" panose="020B0609030804020204" pitchFamily="49" charset="0"/>
              </a:rPr>
              <a:t> </a:t>
            </a:r>
            <a:r>
              <a:rPr lang="en-US" b="1" dirty="0">
                <a:solidFill>
                  <a:srgbClr val="9B2393"/>
                </a:solidFill>
                <a:latin typeface="Menlo" panose="020B0609030804020204" pitchFamily="49" charset="0"/>
              </a:rPr>
              <a:t>self</a:t>
            </a:r>
            <a:r>
              <a:rPr lang="en-US" dirty="0">
                <a:solidFill>
                  <a:srgbClr val="000000"/>
                </a:solidFill>
                <a:latin typeface="Menlo" panose="020B0609030804020204" pitchFamily="49" charset="0"/>
              </a:rPr>
              <a:t> / </a:t>
            </a:r>
            <a:r>
              <a:rPr lang="en-US" dirty="0">
                <a:solidFill>
                  <a:srgbClr val="1C00CF"/>
                </a:solidFill>
                <a:latin typeface="Menlo" panose="020B0609030804020204" pitchFamily="49" charset="0"/>
              </a:rPr>
              <a:t>1_000.0</a:t>
            </a:r>
            <a:r>
              <a:rPr lang="en-US" dirty="0">
                <a:solidFill>
                  <a:srgbClr val="000000"/>
                </a:solidFill>
                <a:latin typeface="Menlo" panose="020B0609030804020204" pitchFamily="49" charset="0"/>
              </a:rPr>
              <a:t> }</a:t>
            </a:r>
          </a:p>
          <a:p>
            <a:r>
              <a:rPr lang="en-US" dirty="0">
                <a:solidFill>
                  <a:srgbClr val="000000"/>
                </a:solidFill>
                <a:latin typeface="Menlo" panose="020B0609030804020204" pitchFamily="49" charset="0"/>
              </a:rPr>
              <a:t>    </a:t>
            </a:r>
            <a:r>
              <a:rPr lang="en-US" b="1" dirty="0">
                <a:solidFill>
                  <a:srgbClr val="9B2393"/>
                </a:solidFill>
                <a:latin typeface="Menlo" panose="020B0609030804020204" pitchFamily="49" charset="0"/>
              </a:rPr>
              <a:t>var</a:t>
            </a:r>
            <a:r>
              <a:rPr lang="en-US" dirty="0">
                <a:solidFill>
                  <a:srgbClr val="000000"/>
                </a:solidFill>
                <a:latin typeface="Menlo" panose="020B0609030804020204" pitchFamily="49" charset="0"/>
              </a:rPr>
              <a:t> ft: </a:t>
            </a:r>
            <a:r>
              <a:rPr lang="en-US" dirty="0">
                <a:solidFill>
                  <a:srgbClr val="5C2699"/>
                </a:solidFill>
                <a:latin typeface="Menlo" panose="020B0609030804020204" pitchFamily="49" charset="0"/>
              </a:rPr>
              <a:t>Double</a:t>
            </a:r>
            <a:r>
              <a:rPr lang="en-US" dirty="0">
                <a:solidFill>
                  <a:srgbClr val="000000"/>
                </a:solidFill>
                <a:latin typeface="Menlo" panose="020B0609030804020204" pitchFamily="49" charset="0"/>
              </a:rPr>
              <a:t> { </a:t>
            </a:r>
            <a:r>
              <a:rPr lang="en-US" b="1" dirty="0">
                <a:solidFill>
                  <a:srgbClr val="9B2393"/>
                </a:solidFill>
                <a:latin typeface="Menlo" panose="020B0609030804020204" pitchFamily="49" charset="0"/>
              </a:rPr>
              <a:t>return</a:t>
            </a:r>
            <a:r>
              <a:rPr lang="en-US" dirty="0">
                <a:solidFill>
                  <a:srgbClr val="000000"/>
                </a:solidFill>
                <a:latin typeface="Menlo" panose="020B0609030804020204" pitchFamily="49" charset="0"/>
              </a:rPr>
              <a:t> </a:t>
            </a:r>
            <a:r>
              <a:rPr lang="en-US" b="1" dirty="0">
                <a:solidFill>
                  <a:srgbClr val="9B2393"/>
                </a:solidFill>
                <a:latin typeface="Menlo" panose="020B0609030804020204" pitchFamily="49" charset="0"/>
              </a:rPr>
              <a:t>self</a:t>
            </a:r>
            <a:r>
              <a:rPr lang="en-US" dirty="0">
                <a:solidFill>
                  <a:srgbClr val="000000"/>
                </a:solidFill>
                <a:latin typeface="Menlo" panose="020B0609030804020204" pitchFamily="49" charset="0"/>
              </a:rPr>
              <a:t> / </a:t>
            </a:r>
            <a:r>
              <a:rPr lang="en-US" dirty="0">
                <a:solidFill>
                  <a:srgbClr val="1C00CF"/>
                </a:solidFill>
                <a:latin typeface="Menlo" panose="020B0609030804020204" pitchFamily="49" charset="0"/>
              </a:rPr>
              <a:t>3.28084</a:t>
            </a:r>
            <a:r>
              <a:rPr lang="en-US" dirty="0">
                <a:solidFill>
                  <a:srgbClr val="000000"/>
                </a:solidFill>
                <a:latin typeface="Menlo" panose="020B0609030804020204" pitchFamily="49" charset="0"/>
              </a:rPr>
              <a:t> }</a:t>
            </a:r>
          </a:p>
          <a:p>
            <a:r>
              <a:rPr lang="en-US" dirty="0">
                <a:solidFill>
                  <a:srgbClr val="000000"/>
                </a:solidFill>
                <a:latin typeface="Menlo" panose="020B0609030804020204" pitchFamily="49" charset="0"/>
              </a:rPr>
              <a:t>}</a:t>
            </a:r>
          </a:p>
          <a:p>
            <a:endParaRPr lang="en-US" dirty="0"/>
          </a:p>
        </p:txBody>
      </p:sp>
      <p:sp>
        <p:nvSpPr>
          <p:cNvPr id="6" name="TextBox 5">
            <a:extLst>
              <a:ext uri="{FF2B5EF4-FFF2-40B4-BE49-F238E27FC236}">
                <a16:creationId xmlns:a16="http://schemas.microsoft.com/office/drawing/2014/main" id="{4037FAC1-83DB-5D4F-8300-5219E225C75C}"/>
              </a:ext>
            </a:extLst>
          </p:cNvPr>
          <p:cNvSpPr txBox="1"/>
          <p:nvPr/>
        </p:nvSpPr>
        <p:spPr>
          <a:xfrm>
            <a:off x="4849091" y="3663076"/>
            <a:ext cx="7183581" cy="2585323"/>
          </a:xfrm>
          <a:prstGeom prst="rect">
            <a:avLst/>
          </a:prstGeom>
          <a:solidFill>
            <a:schemeClr val="tx1"/>
          </a:solidFill>
        </p:spPr>
        <p:txBody>
          <a:bodyPr wrap="square" rtlCol="0">
            <a:spAutoFit/>
          </a:bodyPr>
          <a:lstStyle/>
          <a:p>
            <a:r>
              <a:rPr lang="en-US" b="1" dirty="0">
                <a:solidFill>
                  <a:srgbClr val="9B2393"/>
                </a:solidFill>
                <a:latin typeface="Menlo" panose="020B0609030804020204" pitchFamily="49" charset="0"/>
              </a:rPr>
              <a:t>let</a:t>
            </a:r>
            <a:r>
              <a:rPr lang="en-US" dirty="0">
                <a:solidFill>
                  <a:srgbClr val="000000"/>
                </a:solidFill>
                <a:latin typeface="Menlo" panose="020B0609030804020204" pitchFamily="49" charset="0"/>
              </a:rPr>
              <a:t> </a:t>
            </a:r>
            <a:r>
              <a:rPr lang="en-US" dirty="0" err="1">
                <a:solidFill>
                  <a:srgbClr val="000000"/>
                </a:solidFill>
                <a:latin typeface="Menlo" panose="020B0609030804020204" pitchFamily="49" charset="0"/>
              </a:rPr>
              <a:t>oneInch</a:t>
            </a:r>
            <a:r>
              <a:rPr lang="en-US" dirty="0">
                <a:solidFill>
                  <a:srgbClr val="000000"/>
                </a:solidFill>
                <a:latin typeface="Menlo" panose="020B0609030804020204" pitchFamily="49" charset="0"/>
              </a:rPr>
              <a:t> = </a:t>
            </a:r>
            <a:r>
              <a:rPr lang="en-US" dirty="0">
                <a:solidFill>
                  <a:srgbClr val="1C00CF"/>
                </a:solidFill>
                <a:latin typeface="Menlo" panose="020B0609030804020204" pitchFamily="49" charset="0"/>
              </a:rPr>
              <a:t>25.4</a:t>
            </a:r>
            <a:r>
              <a:rPr lang="en-US" dirty="0">
                <a:solidFill>
                  <a:srgbClr val="000000"/>
                </a:solidFill>
                <a:latin typeface="Menlo" panose="020B0609030804020204" pitchFamily="49" charset="0"/>
              </a:rPr>
              <a:t>.</a:t>
            </a:r>
            <a:r>
              <a:rPr lang="en-US" dirty="0">
                <a:solidFill>
                  <a:srgbClr val="326D74"/>
                </a:solidFill>
                <a:latin typeface="Menlo" panose="020B0609030804020204" pitchFamily="49" charset="0"/>
              </a:rPr>
              <a:t>mm</a:t>
            </a:r>
            <a:endParaRPr lang="en-US" dirty="0">
              <a:solidFill>
                <a:srgbClr val="000000"/>
              </a:solidFill>
              <a:latin typeface="Menlo" panose="020B0609030804020204" pitchFamily="49" charset="0"/>
            </a:endParaRPr>
          </a:p>
          <a:p>
            <a:r>
              <a:rPr lang="en-US" dirty="0">
                <a:solidFill>
                  <a:srgbClr val="3900A0"/>
                </a:solidFill>
                <a:latin typeface="Menlo" panose="020B0609030804020204" pitchFamily="49" charset="0"/>
              </a:rPr>
              <a:t>print</a:t>
            </a:r>
            <a:r>
              <a:rPr lang="en-US" dirty="0">
                <a:solidFill>
                  <a:srgbClr val="000000"/>
                </a:solidFill>
                <a:latin typeface="Menlo" panose="020B0609030804020204" pitchFamily="49" charset="0"/>
              </a:rPr>
              <a:t>(</a:t>
            </a:r>
            <a:r>
              <a:rPr lang="en-US" dirty="0">
                <a:solidFill>
                  <a:srgbClr val="C41A16"/>
                </a:solidFill>
                <a:latin typeface="Menlo" panose="020B0609030804020204" pitchFamily="49" charset="0"/>
              </a:rPr>
              <a:t>"One inch is </a:t>
            </a:r>
            <a:r>
              <a:rPr lang="en-US" dirty="0">
                <a:solidFill>
                  <a:srgbClr val="000000"/>
                </a:solidFill>
                <a:latin typeface="Menlo" panose="020B0609030804020204" pitchFamily="49" charset="0"/>
              </a:rPr>
              <a:t>\</a:t>
            </a:r>
            <a:r>
              <a:rPr lang="en-US" dirty="0">
                <a:solidFill>
                  <a:srgbClr val="C41A16"/>
                </a:solidFill>
                <a:latin typeface="Menlo" panose="020B0609030804020204" pitchFamily="49" charset="0"/>
              </a:rPr>
              <a:t>(</a:t>
            </a:r>
            <a:r>
              <a:rPr lang="en-US" dirty="0" err="1">
                <a:solidFill>
                  <a:srgbClr val="000000"/>
                </a:solidFill>
                <a:latin typeface="Menlo" panose="020B0609030804020204" pitchFamily="49" charset="0"/>
              </a:rPr>
              <a:t>oneInch</a:t>
            </a:r>
            <a:r>
              <a:rPr lang="en-US" dirty="0">
                <a:solidFill>
                  <a:srgbClr val="C41A16"/>
                </a:solidFill>
                <a:latin typeface="Menlo" panose="020B0609030804020204" pitchFamily="49" charset="0"/>
              </a:rPr>
              <a:t>) meters"</a:t>
            </a:r>
            <a:r>
              <a:rPr lang="en-US" dirty="0">
                <a:solidFill>
                  <a:srgbClr val="000000"/>
                </a:solidFill>
                <a:latin typeface="Menlo" panose="020B0609030804020204" pitchFamily="49" charset="0"/>
              </a:rPr>
              <a:t>)</a:t>
            </a:r>
            <a:endParaRPr lang="en-US" dirty="0">
              <a:solidFill>
                <a:srgbClr val="C41A16"/>
              </a:solidFill>
              <a:latin typeface="Menlo" panose="020B0609030804020204" pitchFamily="49" charset="0"/>
            </a:endParaRPr>
          </a:p>
          <a:p>
            <a:r>
              <a:rPr lang="en-US" i="1" dirty="0">
                <a:solidFill>
                  <a:srgbClr val="536579"/>
                </a:solidFill>
                <a:latin typeface="Menlo" panose="020B0609030804020204" pitchFamily="49" charset="0"/>
              </a:rPr>
              <a:t>// Prints "One inch is 0.0254 meters"</a:t>
            </a:r>
            <a:endParaRPr lang="en-US" dirty="0">
              <a:solidFill>
                <a:srgbClr val="536579"/>
              </a:solidFill>
              <a:latin typeface="Menlo" panose="020B0609030804020204" pitchFamily="49" charset="0"/>
            </a:endParaRPr>
          </a:p>
          <a:p>
            <a:r>
              <a:rPr lang="en-US" b="1" dirty="0">
                <a:solidFill>
                  <a:srgbClr val="9B2393"/>
                </a:solidFill>
                <a:latin typeface="Menlo" panose="020B0609030804020204" pitchFamily="49" charset="0"/>
              </a:rPr>
              <a:t>let</a:t>
            </a:r>
            <a:r>
              <a:rPr lang="en-US" dirty="0">
                <a:solidFill>
                  <a:srgbClr val="000000"/>
                </a:solidFill>
                <a:latin typeface="Menlo" panose="020B0609030804020204" pitchFamily="49" charset="0"/>
              </a:rPr>
              <a:t> </a:t>
            </a:r>
            <a:r>
              <a:rPr lang="en-US" dirty="0" err="1">
                <a:solidFill>
                  <a:srgbClr val="000000"/>
                </a:solidFill>
                <a:latin typeface="Menlo" panose="020B0609030804020204" pitchFamily="49" charset="0"/>
              </a:rPr>
              <a:t>threeFeet</a:t>
            </a:r>
            <a:r>
              <a:rPr lang="en-US" dirty="0">
                <a:solidFill>
                  <a:srgbClr val="000000"/>
                </a:solidFill>
                <a:latin typeface="Menlo" panose="020B0609030804020204" pitchFamily="49" charset="0"/>
              </a:rPr>
              <a:t> = </a:t>
            </a:r>
            <a:r>
              <a:rPr lang="en-US" dirty="0">
                <a:solidFill>
                  <a:srgbClr val="1C00CF"/>
                </a:solidFill>
                <a:latin typeface="Menlo" panose="020B0609030804020204" pitchFamily="49" charset="0"/>
              </a:rPr>
              <a:t>3</a:t>
            </a:r>
            <a:r>
              <a:rPr lang="en-US" dirty="0">
                <a:solidFill>
                  <a:srgbClr val="000000"/>
                </a:solidFill>
                <a:latin typeface="Menlo" panose="020B0609030804020204" pitchFamily="49" charset="0"/>
              </a:rPr>
              <a:t>.</a:t>
            </a:r>
            <a:r>
              <a:rPr lang="en-US" dirty="0">
                <a:solidFill>
                  <a:srgbClr val="326D74"/>
                </a:solidFill>
                <a:latin typeface="Menlo" panose="020B0609030804020204" pitchFamily="49" charset="0"/>
              </a:rPr>
              <a:t>ft</a:t>
            </a:r>
            <a:endParaRPr lang="en-US" dirty="0">
              <a:solidFill>
                <a:srgbClr val="000000"/>
              </a:solidFill>
              <a:latin typeface="Menlo" panose="020B0609030804020204" pitchFamily="49" charset="0"/>
            </a:endParaRPr>
          </a:p>
          <a:p>
            <a:r>
              <a:rPr lang="en-US" dirty="0">
                <a:solidFill>
                  <a:srgbClr val="3900A0"/>
                </a:solidFill>
                <a:latin typeface="Menlo" panose="020B0609030804020204" pitchFamily="49" charset="0"/>
              </a:rPr>
              <a:t>print</a:t>
            </a:r>
            <a:r>
              <a:rPr lang="en-US" dirty="0">
                <a:solidFill>
                  <a:srgbClr val="000000"/>
                </a:solidFill>
                <a:latin typeface="Menlo" panose="020B0609030804020204" pitchFamily="49" charset="0"/>
              </a:rPr>
              <a:t>(</a:t>
            </a:r>
            <a:r>
              <a:rPr lang="en-US" dirty="0">
                <a:solidFill>
                  <a:srgbClr val="C41A16"/>
                </a:solidFill>
                <a:latin typeface="Menlo" panose="020B0609030804020204" pitchFamily="49" charset="0"/>
              </a:rPr>
              <a:t>"Three feet is </a:t>
            </a:r>
            <a:r>
              <a:rPr lang="en-US" dirty="0">
                <a:solidFill>
                  <a:srgbClr val="000000"/>
                </a:solidFill>
                <a:latin typeface="Menlo" panose="020B0609030804020204" pitchFamily="49" charset="0"/>
              </a:rPr>
              <a:t>\</a:t>
            </a:r>
            <a:r>
              <a:rPr lang="en-US" dirty="0">
                <a:solidFill>
                  <a:srgbClr val="C41A16"/>
                </a:solidFill>
                <a:latin typeface="Menlo" panose="020B0609030804020204" pitchFamily="49" charset="0"/>
              </a:rPr>
              <a:t>(</a:t>
            </a:r>
            <a:r>
              <a:rPr lang="en-US" dirty="0" err="1">
                <a:solidFill>
                  <a:srgbClr val="000000"/>
                </a:solidFill>
                <a:latin typeface="Menlo" panose="020B0609030804020204" pitchFamily="49" charset="0"/>
              </a:rPr>
              <a:t>threeFeet</a:t>
            </a:r>
            <a:r>
              <a:rPr lang="en-US" dirty="0">
                <a:solidFill>
                  <a:srgbClr val="C41A16"/>
                </a:solidFill>
                <a:latin typeface="Menlo" panose="020B0609030804020204" pitchFamily="49" charset="0"/>
              </a:rPr>
              <a:t>) meters"</a:t>
            </a:r>
            <a:r>
              <a:rPr lang="en-US" dirty="0">
                <a:solidFill>
                  <a:srgbClr val="000000"/>
                </a:solidFill>
                <a:latin typeface="Menlo" panose="020B0609030804020204" pitchFamily="49" charset="0"/>
              </a:rPr>
              <a:t>)</a:t>
            </a:r>
            <a:endParaRPr lang="en-US" dirty="0">
              <a:solidFill>
                <a:srgbClr val="C41A16"/>
              </a:solidFill>
              <a:latin typeface="Menlo" panose="020B0609030804020204" pitchFamily="49" charset="0"/>
            </a:endParaRPr>
          </a:p>
          <a:p>
            <a:r>
              <a:rPr lang="en-US" i="1" dirty="0">
                <a:solidFill>
                  <a:srgbClr val="536579"/>
                </a:solidFill>
                <a:latin typeface="Menlo" panose="020B0609030804020204" pitchFamily="49" charset="0"/>
              </a:rPr>
              <a:t>// Prints "Three feet is 0.914399970739201 meters"</a:t>
            </a:r>
            <a:endParaRPr lang="en-US" dirty="0">
              <a:solidFill>
                <a:srgbClr val="536579"/>
              </a:solidFill>
              <a:latin typeface="Menlo" panose="020B0609030804020204" pitchFamily="49" charset="0"/>
            </a:endParaRPr>
          </a:p>
          <a:p>
            <a:r>
              <a:rPr lang="en-US" b="1" dirty="0">
                <a:solidFill>
                  <a:srgbClr val="9B2393"/>
                </a:solidFill>
                <a:latin typeface="Menlo" panose="020B0609030804020204" pitchFamily="49" charset="0"/>
              </a:rPr>
              <a:t>let</a:t>
            </a:r>
            <a:r>
              <a:rPr lang="en-US" dirty="0">
                <a:solidFill>
                  <a:srgbClr val="000000"/>
                </a:solidFill>
                <a:latin typeface="Menlo" panose="020B0609030804020204" pitchFamily="49" charset="0"/>
              </a:rPr>
              <a:t> </a:t>
            </a:r>
            <a:r>
              <a:rPr lang="en-US" dirty="0" err="1">
                <a:solidFill>
                  <a:srgbClr val="000000"/>
                </a:solidFill>
                <a:latin typeface="Menlo" panose="020B0609030804020204" pitchFamily="49" charset="0"/>
              </a:rPr>
              <a:t>aMarathon</a:t>
            </a:r>
            <a:r>
              <a:rPr lang="en-US" dirty="0">
                <a:solidFill>
                  <a:srgbClr val="000000"/>
                </a:solidFill>
                <a:latin typeface="Menlo" panose="020B0609030804020204" pitchFamily="49" charset="0"/>
              </a:rPr>
              <a:t> = </a:t>
            </a:r>
            <a:r>
              <a:rPr lang="en-US" dirty="0">
                <a:solidFill>
                  <a:srgbClr val="1C00CF"/>
                </a:solidFill>
                <a:latin typeface="Menlo" panose="020B0609030804020204" pitchFamily="49" charset="0"/>
              </a:rPr>
              <a:t>42</a:t>
            </a:r>
            <a:r>
              <a:rPr lang="en-US" dirty="0">
                <a:solidFill>
                  <a:srgbClr val="000000"/>
                </a:solidFill>
                <a:latin typeface="Menlo" panose="020B0609030804020204" pitchFamily="49" charset="0"/>
              </a:rPr>
              <a:t>.</a:t>
            </a:r>
            <a:r>
              <a:rPr lang="en-US" dirty="0">
                <a:solidFill>
                  <a:srgbClr val="326D74"/>
                </a:solidFill>
                <a:latin typeface="Menlo" panose="020B0609030804020204" pitchFamily="49" charset="0"/>
              </a:rPr>
              <a:t>km</a:t>
            </a:r>
            <a:r>
              <a:rPr lang="en-US" dirty="0">
                <a:solidFill>
                  <a:srgbClr val="000000"/>
                </a:solidFill>
                <a:latin typeface="Menlo" panose="020B0609030804020204" pitchFamily="49" charset="0"/>
              </a:rPr>
              <a:t> + </a:t>
            </a:r>
            <a:r>
              <a:rPr lang="en-US" dirty="0">
                <a:solidFill>
                  <a:srgbClr val="1C00CF"/>
                </a:solidFill>
                <a:latin typeface="Menlo" panose="020B0609030804020204" pitchFamily="49" charset="0"/>
              </a:rPr>
              <a:t>195</a:t>
            </a:r>
            <a:r>
              <a:rPr lang="en-US" dirty="0">
                <a:solidFill>
                  <a:srgbClr val="000000"/>
                </a:solidFill>
                <a:latin typeface="Menlo" panose="020B0609030804020204" pitchFamily="49" charset="0"/>
              </a:rPr>
              <a:t>.</a:t>
            </a:r>
            <a:r>
              <a:rPr lang="en-US" dirty="0">
                <a:solidFill>
                  <a:srgbClr val="326D74"/>
                </a:solidFill>
                <a:latin typeface="Menlo" panose="020B0609030804020204" pitchFamily="49" charset="0"/>
              </a:rPr>
              <a:t>m</a:t>
            </a:r>
            <a:endParaRPr lang="en-US" dirty="0">
              <a:solidFill>
                <a:srgbClr val="000000"/>
              </a:solidFill>
              <a:latin typeface="Menlo" panose="020B0609030804020204" pitchFamily="49" charset="0"/>
            </a:endParaRPr>
          </a:p>
          <a:p>
            <a:r>
              <a:rPr lang="en-US" dirty="0">
                <a:solidFill>
                  <a:srgbClr val="3900A0"/>
                </a:solidFill>
                <a:latin typeface="Menlo" panose="020B0609030804020204" pitchFamily="49" charset="0"/>
              </a:rPr>
              <a:t>print</a:t>
            </a:r>
            <a:r>
              <a:rPr lang="en-US" dirty="0">
                <a:solidFill>
                  <a:srgbClr val="000000"/>
                </a:solidFill>
                <a:latin typeface="Menlo" panose="020B0609030804020204" pitchFamily="49" charset="0"/>
              </a:rPr>
              <a:t>(</a:t>
            </a:r>
            <a:r>
              <a:rPr lang="en-US" dirty="0">
                <a:solidFill>
                  <a:srgbClr val="C41A16"/>
                </a:solidFill>
                <a:latin typeface="Menlo" panose="020B0609030804020204" pitchFamily="49" charset="0"/>
              </a:rPr>
              <a:t>"A marathon is </a:t>
            </a:r>
            <a:r>
              <a:rPr lang="en-US" dirty="0">
                <a:solidFill>
                  <a:srgbClr val="000000"/>
                </a:solidFill>
                <a:latin typeface="Menlo" panose="020B0609030804020204" pitchFamily="49" charset="0"/>
              </a:rPr>
              <a:t>\</a:t>
            </a:r>
            <a:r>
              <a:rPr lang="en-US" dirty="0">
                <a:solidFill>
                  <a:srgbClr val="C41A16"/>
                </a:solidFill>
                <a:latin typeface="Menlo" panose="020B0609030804020204" pitchFamily="49" charset="0"/>
              </a:rPr>
              <a:t>(</a:t>
            </a:r>
            <a:r>
              <a:rPr lang="en-US" dirty="0" err="1">
                <a:solidFill>
                  <a:srgbClr val="000000"/>
                </a:solidFill>
                <a:latin typeface="Menlo" panose="020B0609030804020204" pitchFamily="49" charset="0"/>
              </a:rPr>
              <a:t>aMarathon</a:t>
            </a:r>
            <a:r>
              <a:rPr lang="en-US" dirty="0">
                <a:solidFill>
                  <a:srgbClr val="C41A16"/>
                </a:solidFill>
                <a:latin typeface="Menlo" panose="020B0609030804020204" pitchFamily="49" charset="0"/>
              </a:rPr>
              <a:t>) meters long"</a:t>
            </a:r>
            <a:r>
              <a:rPr lang="en-US" dirty="0">
                <a:solidFill>
                  <a:srgbClr val="000000"/>
                </a:solidFill>
                <a:latin typeface="Menlo" panose="020B0609030804020204" pitchFamily="49" charset="0"/>
              </a:rPr>
              <a:t>)</a:t>
            </a:r>
            <a:endParaRPr lang="en-US" dirty="0">
              <a:solidFill>
                <a:srgbClr val="C41A16"/>
              </a:solidFill>
              <a:latin typeface="Menlo" panose="020B0609030804020204" pitchFamily="49" charset="0"/>
            </a:endParaRPr>
          </a:p>
          <a:p>
            <a:r>
              <a:rPr lang="en-US" i="1" dirty="0">
                <a:solidFill>
                  <a:srgbClr val="536579"/>
                </a:solidFill>
                <a:latin typeface="Menlo" panose="020B0609030804020204" pitchFamily="49" charset="0"/>
              </a:rPr>
              <a:t>// Prints "A marathon is 42195.0 meters long"</a:t>
            </a:r>
            <a:endParaRPr lang="en-US" dirty="0">
              <a:solidFill>
                <a:srgbClr val="536579"/>
              </a:solidFill>
              <a:latin typeface="Menlo" panose="020B0609030804020204" pitchFamily="49" charset="0"/>
            </a:endParaRPr>
          </a:p>
        </p:txBody>
      </p:sp>
    </p:spTree>
    <p:extLst>
      <p:ext uri="{BB962C8B-B14F-4D97-AF65-F5344CB8AC3E}">
        <p14:creationId xmlns:p14="http://schemas.microsoft.com/office/powerpoint/2010/main" val="40924751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FD19F-21DB-9B4A-A05C-7F07184609D2}"/>
              </a:ext>
            </a:extLst>
          </p:cNvPr>
          <p:cNvSpPr>
            <a:spLocks noGrp="1"/>
          </p:cNvSpPr>
          <p:nvPr>
            <p:ph type="title"/>
          </p:nvPr>
        </p:nvSpPr>
        <p:spPr/>
        <p:txBody>
          <a:bodyPr/>
          <a:lstStyle/>
          <a:p>
            <a:r>
              <a:rPr lang="en-US" dirty="0"/>
              <a:t>iOS – Core Data and </a:t>
            </a:r>
            <a:r>
              <a:rPr lang="en-US" dirty="0" err="1"/>
              <a:t>UITableView</a:t>
            </a:r>
            <a:endParaRPr lang="en-US" dirty="0"/>
          </a:p>
        </p:txBody>
      </p:sp>
      <p:sp>
        <p:nvSpPr>
          <p:cNvPr id="3" name="Content Placeholder 2">
            <a:extLst>
              <a:ext uri="{FF2B5EF4-FFF2-40B4-BE49-F238E27FC236}">
                <a16:creationId xmlns:a16="http://schemas.microsoft.com/office/drawing/2014/main" id="{96C3EFFE-4E61-0949-B763-72E05D02B35A}"/>
              </a:ext>
            </a:extLst>
          </p:cNvPr>
          <p:cNvSpPr>
            <a:spLocks noGrp="1"/>
          </p:cNvSpPr>
          <p:nvPr>
            <p:ph idx="1"/>
          </p:nvPr>
        </p:nvSpPr>
        <p:spPr/>
        <p:txBody>
          <a:bodyPr/>
          <a:lstStyle/>
          <a:p>
            <a:r>
              <a:rPr lang="en-US" dirty="0" err="1"/>
              <a:t>UITableView</a:t>
            </a:r>
            <a:r>
              <a:rPr lang="en-US" dirty="0"/>
              <a:t> is most suitable UI component to show data from </a:t>
            </a:r>
            <a:r>
              <a:rPr lang="en-US" dirty="0" err="1"/>
              <a:t>CoreData</a:t>
            </a:r>
            <a:r>
              <a:rPr lang="en-US" dirty="0"/>
              <a:t> </a:t>
            </a:r>
          </a:p>
          <a:p>
            <a:r>
              <a:rPr lang="en-US" dirty="0"/>
              <a:t>This is so common use case, that iOS provides specific controller to connect </a:t>
            </a:r>
            <a:r>
              <a:rPr lang="en-US" dirty="0" err="1"/>
              <a:t>CoreData</a:t>
            </a:r>
            <a:r>
              <a:rPr lang="en-US" dirty="0"/>
              <a:t> </a:t>
            </a:r>
            <a:r>
              <a:rPr lang="en-US" dirty="0" err="1"/>
              <a:t>fetchrequest</a:t>
            </a:r>
            <a:r>
              <a:rPr lang="en-US" dirty="0"/>
              <a:t> to </a:t>
            </a:r>
            <a:r>
              <a:rPr lang="en-US" dirty="0" err="1"/>
              <a:t>UITableView</a:t>
            </a:r>
            <a:br>
              <a:rPr lang="en-US" dirty="0"/>
            </a:br>
            <a:br>
              <a:rPr lang="en-US" dirty="0"/>
            </a:br>
            <a:r>
              <a:rPr lang="en-US" b="1" dirty="0" err="1"/>
              <a:t>NSFetchedResultsController</a:t>
            </a:r>
            <a:endParaRPr lang="en-US" b="1" dirty="0"/>
          </a:p>
          <a:p>
            <a:endParaRPr lang="en-US" dirty="0"/>
          </a:p>
          <a:p>
            <a:r>
              <a:rPr lang="en-US" dirty="0"/>
              <a:t> Not a view controller!</a:t>
            </a:r>
          </a:p>
          <a:p>
            <a:endParaRPr lang="en-US" dirty="0"/>
          </a:p>
        </p:txBody>
      </p:sp>
      <p:sp>
        <p:nvSpPr>
          <p:cNvPr id="4" name="Slide Number Placeholder 3">
            <a:extLst>
              <a:ext uri="{FF2B5EF4-FFF2-40B4-BE49-F238E27FC236}">
                <a16:creationId xmlns:a16="http://schemas.microsoft.com/office/drawing/2014/main" id="{B4F4C34C-2E2A-9048-AE59-87CCF7693156}"/>
              </a:ext>
            </a:extLst>
          </p:cNvPr>
          <p:cNvSpPr>
            <a:spLocks noGrp="1"/>
          </p:cNvSpPr>
          <p:nvPr>
            <p:ph type="sldNum" sz="quarter" idx="12"/>
          </p:nvPr>
        </p:nvSpPr>
        <p:spPr/>
        <p:txBody>
          <a:bodyPr/>
          <a:lstStyle/>
          <a:p>
            <a:fld id="{D57F1E4F-1CFF-5643-939E-02111984F565}" type="slidenum">
              <a:rPr lang="en-US" smtClean="0"/>
              <a:t>40</a:t>
            </a:fld>
            <a:endParaRPr lang="en-US" dirty="0"/>
          </a:p>
        </p:txBody>
      </p:sp>
    </p:spTree>
    <p:extLst>
      <p:ext uri="{BB962C8B-B14F-4D97-AF65-F5344CB8AC3E}">
        <p14:creationId xmlns:p14="http://schemas.microsoft.com/office/powerpoint/2010/main" val="23747688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FD19F-21DB-9B4A-A05C-7F07184609D2}"/>
              </a:ext>
            </a:extLst>
          </p:cNvPr>
          <p:cNvSpPr>
            <a:spLocks noGrp="1"/>
          </p:cNvSpPr>
          <p:nvPr>
            <p:ph type="title"/>
          </p:nvPr>
        </p:nvSpPr>
        <p:spPr/>
        <p:txBody>
          <a:bodyPr/>
          <a:lstStyle/>
          <a:p>
            <a:r>
              <a:rPr lang="en-US" dirty="0"/>
              <a:t>iOS – Core Data and </a:t>
            </a:r>
            <a:r>
              <a:rPr lang="en-US" dirty="0" err="1"/>
              <a:t>UITableView</a:t>
            </a:r>
            <a:endParaRPr lang="en-US" dirty="0"/>
          </a:p>
        </p:txBody>
      </p:sp>
      <p:sp>
        <p:nvSpPr>
          <p:cNvPr id="3" name="Content Placeholder 2">
            <a:extLst>
              <a:ext uri="{FF2B5EF4-FFF2-40B4-BE49-F238E27FC236}">
                <a16:creationId xmlns:a16="http://schemas.microsoft.com/office/drawing/2014/main" id="{96C3EFFE-4E61-0949-B763-72E05D02B35A}"/>
              </a:ext>
            </a:extLst>
          </p:cNvPr>
          <p:cNvSpPr>
            <a:spLocks noGrp="1"/>
          </p:cNvSpPr>
          <p:nvPr>
            <p:ph idx="1"/>
          </p:nvPr>
        </p:nvSpPr>
        <p:spPr/>
        <p:txBody>
          <a:bodyPr/>
          <a:lstStyle/>
          <a:p>
            <a:r>
              <a:rPr lang="en-US" dirty="0"/>
              <a:t>Usually an var in </a:t>
            </a:r>
            <a:r>
              <a:rPr lang="en-US" dirty="0" err="1"/>
              <a:t>UITableViewController</a:t>
            </a:r>
            <a:endParaRPr lang="en-US" dirty="0"/>
          </a:p>
          <a:p>
            <a:r>
              <a:rPr lang="en-US" dirty="0"/>
              <a:t>Connect up to </a:t>
            </a:r>
            <a:r>
              <a:rPr lang="en-US" dirty="0" err="1"/>
              <a:t>NSFetchRequest</a:t>
            </a:r>
            <a:r>
              <a:rPr lang="en-US" dirty="0"/>
              <a:t> to retrieve data</a:t>
            </a:r>
          </a:p>
          <a:p>
            <a:r>
              <a:rPr lang="en-US" dirty="0"/>
              <a:t>Answers to </a:t>
            </a:r>
            <a:r>
              <a:rPr lang="en-US" dirty="0" err="1"/>
              <a:t>UITableViewDataSource</a:t>
            </a:r>
            <a:r>
              <a:rPr lang="en-US" dirty="0"/>
              <a:t> protocol’s methods</a:t>
            </a:r>
          </a:p>
          <a:p>
            <a:r>
              <a:rPr lang="en-US" dirty="0"/>
              <a:t>Provides dynamic updates to </a:t>
            </a:r>
            <a:r>
              <a:rPr lang="en-US" dirty="0" err="1"/>
              <a:t>TableView</a:t>
            </a:r>
            <a:r>
              <a:rPr lang="en-US" dirty="0"/>
              <a:t> (automatic updates)</a:t>
            </a:r>
          </a:p>
          <a:p>
            <a:pPr lvl="1"/>
            <a:r>
              <a:rPr lang="en-US" dirty="0" err="1"/>
              <a:t>TableView</a:t>
            </a:r>
            <a:r>
              <a:rPr lang="en-US" dirty="0"/>
              <a:t> is a delegate in </a:t>
            </a:r>
            <a:r>
              <a:rPr lang="en-US" dirty="0" err="1"/>
              <a:t>NSFetchedResultsController</a:t>
            </a:r>
            <a:endParaRPr lang="en-US" dirty="0"/>
          </a:p>
          <a:p>
            <a:pPr lvl="1"/>
            <a:r>
              <a:rPr lang="en-US" dirty="0"/>
              <a:t>Provides all methods for </a:t>
            </a:r>
            <a:r>
              <a:rPr lang="en-US" dirty="0" err="1"/>
              <a:t>UITableViewDataSource</a:t>
            </a:r>
            <a:endParaRPr lang="en-US" dirty="0"/>
          </a:p>
          <a:p>
            <a:endParaRPr lang="en-US" dirty="0"/>
          </a:p>
        </p:txBody>
      </p:sp>
      <p:sp>
        <p:nvSpPr>
          <p:cNvPr id="4" name="Slide Number Placeholder 3">
            <a:extLst>
              <a:ext uri="{FF2B5EF4-FFF2-40B4-BE49-F238E27FC236}">
                <a16:creationId xmlns:a16="http://schemas.microsoft.com/office/drawing/2014/main" id="{B4F4C34C-2E2A-9048-AE59-87CCF7693156}"/>
              </a:ext>
            </a:extLst>
          </p:cNvPr>
          <p:cNvSpPr>
            <a:spLocks noGrp="1"/>
          </p:cNvSpPr>
          <p:nvPr>
            <p:ph type="sldNum" sz="quarter" idx="12"/>
          </p:nvPr>
        </p:nvSpPr>
        <p:spPr/>
        <p:txBody>
          <a:bodyPr/>
          <a:lstStyle/>
          <a:p>
            <a:fld id="{D57F1E4F-1CFF-5643-939E-02111984F565}" type="slidenum">
              <a:rPr lang="en-US" smtClean="0"/>
              <a:t>41</a:t>
            </a:fld>
            <a:endParaRPr lang="en-US" dirty="0"/>
          </a:p>
        </p:txBody>
      </p:sp>
    </p:spTree>
    <p:extLst>
      <p:ext uri="{BB962C8B-B14F-4D97-AF65-F5344CB8AC3E}">
        <p14:creationId xmlns:p14="http://schemas.microsoft.com/office/powerpoint/2010/main" val="12649155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FD19F-21DB-9B4A-A05C-7F07184609D2}"/>
              </a:ext>
            </a:extLst>
          </p:cNvPr>
          <p:cNvSpPr>
            <a:spLocks noGrp="1"/>
          </p:cNvSpPr>
          <p:nvPr>
            <p:ph type="title"/>
          </p:nvPr>
        </p:nvSpPr>
        <p:spPr/>
        <p:txBody>
          <a:bodyPr/>
          <a:lstStyle/>
          <a:p>
            <a:r>
              <a:rPr lang="en-US" dirty="0"/>
              <a:t>iOS – Core Data</a:t>
            </a:r>
          </a:p>
        </p:txBody>
      </p:sp>
      <p:sp>
        <p:nvSpPr>
          <p:cNvPr id="3" name="Content Placeholder 2">
            <a:extLst>
              <a:ext uri="{FF2B5EF4-FFF2-40B4-BE49-F238E27FC236}">
                <a16:creationId xmlns:a16="http://schemas.microsoft.com/office/drawing/2014/main" id="{96C3EFFE-4E61-0949-B763-72E05D02B35A}"/>
              </a:ext>
            </a:extLst>
          </p:cNvPr>
          <p:cNvSpPr>
            <a:spLocks noGrp="1"/>
          </p:cNvSpPr>
          <p:nvPr>
            <p:ph idx="1"/>
          </p:nvPr>
        </p:nvSpPr>
        <p:spPr/>
        <p:txBody>
          <a:bodyPr/>
          <a:lstStyle/>
          <a:p>
            <a:r>
              <a:rPr lang="en-US" dirty="0"/>
              <a:t>Add </a:t>
            </a:r>
            <a:r>
              <a:rPr lang="en-US" dirty="0" err="1"/>
              <a:t>TableViewDelegate</a:t>
            </a:r>
            <a:r>
              <a:rPr lang="en-US" dirty="0"/>
              <a:t> and </a:t>
            </a:r>
            <a:r>
              <a:rPr lang="en-US" dirty="0" err="1"/>
              <a:t>TableViewDataSource</a:t>
            </a:r>
            <a:r>
              <a:rPr lang="en-US" dirty="0"/>
              <a:t> via extensions</a:t>
            </a:r>
          </a:p>
        </p:txBody>
      </p:sp>
      <p:sp>
        <p:nvSpPr>
          <p:cNvPr id="4" name="Slide Number Placeholder 3">
            <a:extLst>
              <a:ext uri="{FF2B5EF4-FFF2-40B4-BE49-F238E27FC236}">
                <a16:creationId xmlns:a16="http://schemas.microsoft.com/office/drawing/2014/main" id="{B4F4C34C-2E2A-9048-AE59-87CCF7693156}"/>
              </a:ext>
            </a:extLst>
          </p:cNvPr>
          <p:cNvSpPr>
            <a:spLocks noGrp="1"/>
          </p:cNvSpPr>
          <p:nvPr>
            <p:ph type="sldNum" sz="quarter" idx="12"/>
          </p:nvPr>
        </p:nvSpPr>
        <p:spPr/>
        <p:txBody>
          <a:bodyPr/>
          <a:lstStyle/>
          <a:p>
            <a:fld id="{D57F1E4F-1CFF-5643-939E-02111984F565}" type="slidenum">
              <a:rPr lang="en-US" smtClean="0"/>
              <a:t>42</a:t>
            </a:fld>
            <a:endParaRPr lang="en-US" dirty="0"/>
          </a:p>
        </p:txBody>
      </p:sp>
      <p:sp>
        <p:nvSpPr>
          <p:cNvPr id="5" name="TextBox 4">
            <a:extLst>
              <a:ext uri="{FF2B5EF4-FFF2-40B4-BE49-F238E27FC236}">
                <a16:creationId xmlns:a16="http://schemas.microsoft.com/office/drawing/2014/main" id="{78FD6C8A-3EA4-9E4B-B4B0-DA401A0FEEFB}"/>
              </a:ext>
            </a:extLst>
          </p:cNvPr>
          <p:cNvSpPr txBox="1"/>
          <p:nvPr/>
        </p:nvSpPr>
        <p:spPr>
          <a:xfrm>
            <a:off x="0" y="2511340"/>
            <a:ext cx="12192000" cy="3539430"/>
          </a:xfrm>
          <a:prstGeom prst="rect">
            <a:avLst/>
          </a:prstGeom>
          <a:solidFill>
            <a:schemeClr val="tx1"/>
          </a:solidFill>
        </p:spPr>
        <p:txBody>
          <a:bodyPr wrap="square" rtlCol="0">
            <a:spAutoFit/>
          </a:bodyPr>
          <a:lstStyle/>
          <a:p>
            <a:r>
              <a:rPr lang="en-US" sz="1400" b="1" dirty="0">
                <a:solidFill>
                  <a:srgbClr val="9B2393"/>
                </a:solidFill>
                <a:latin typeface="Menlo" panose="020B0609030804020204" pitchFamily="49" charset="0"/>
              </a:rPr>
              <a:t>extension</a:t>
            </a:r>
            <a:r>
              <a:rPr lang="en-US" sz="1400" dirty="0">
                <a:solidFill>
                  <a:srgbClr val="000000"/>
                </a:solidFill>
                <a:latin typeface="Menlo" panose="020B0609030804020204" pitchFamily="49" charset="0"/>
              </a:rPr>
              <a:t> </a:t>
            </a:r>
            <a:r>
              <a:rPr lang="en-US" sz="1400" dirty="0" err="1">
                <a:solidFill>
                  <a:srgbClr val="326D74"/>
                </a:solidFill>
                <a:latin typeface="Menlo" panose="020B0609030804020204" pitchFamily="49" charset="0"/>
              </a:rPr>
              <a:t>ViewController</a:t>
            </a:r>
            <a:r>
              <a:rPr lang="en-US" sz="1400" dirty="0">
                <a:solidFill>
                  <a:srgbClr val="000000"/>
                </a:solidFill>
                <a:latin typeface="Menlo" panose="020B0609030804020204" pitchFamily="49" charset="0"/>
              </a:rPr>
              <a:t>: </a:t>
            </a:r>
            <a:r>
              <a:rPr lang="en-US" sz="1400" dirty="0" err="1">
                <a:solidFill>
                  <a:srgbClr val="5C2699"/>
                </a:solidFill>
                <a:latin typeface="Menlo" panose="020B0609030804020204" pitchFamily="49" charset="0"/>
              </a:rPr>
              <a:t>UITableViewDataSource</a:t>
            </a:r>
            <a:r>
              <a:rPr lang="en-US" sz="1400" dirty="0">
                <a:solidFill>
                  <a:srgbClr val="000000"/>
                </a:solidFill>
                <a:latin typeface="Menlo" panose="020B0609030804020204" pitchFamily="49" charset="0"/>
              </a:rPr>
              <a:t> {</a:t>
            </a:r>
            <a:endParaRPr lang="en-US" sz="1400" dirty="0">
              <a:solidFill>
                <a:srgbClr val="5C2699"/>
              </a:solidFill>
              <a:latin typeface="Menlo" panose="020B0609030804020204" pitchFamily="49" charset="0"/>
            </a:endParaRPr>
          </a:p>
          <a:p>
            <a:r>
              <a:rPr lang="en-US" sz="1400" dirty="0">
                <a:solidFill>
                  <a:srgbClr val="000000"/>
                </a:solidFill>
                <a:latin typeface="Menlo" panose="020B0609030804020204" pitchFamily="49" charset="0"/>
              </a:rPr>
              <a:t>    </a:t>
            </a:r>
            <a:r>
              <a:rPr lang="en-US" sz="1400" b="1" dirty="0" err="1">
                <a:solidFill>
                  <a:srgbClr val="9B2393"/>
                </a:solidFill>
                <a:latin typeface="Menlo" panose="020B0609030804020204" pitchFamily="49" charset="0"/>
              </a:rPr>
              <a:t>func</a:t>
            </a:r>
            <a:r>
              <a:rPr lang="en-US" sz="1400" dirty="0">
                <a:solidFill>
                  <a:srgbClr val="000000"/>
                </a:solidFill>
                <a:latin typeface="Menlo" panose="020B0609030804020204" pitchFamily="49" charset="0"/>
              </a:rPr>
              <a:t> </a:t>
            </a:r>
            <a:r>
              <a:rPr lang="en-US" sz="1400" dirty="0" err="1">
                <a:solidFill>
                  <a:srgbClr val="000000"/>
                </a:solidFill>
                <a:latin typeface="Menlo" panose="020B0609030804020204" pitchFamily="49" charset="0"/>
              </a:rPr>
              <a:t>tableView</a:t>
            </a:r>
            <a:r>
              <a:rPr lang="en-US" sz="1400" dirty="0">
                <a:solidFill>
                  <a:srgbClr val="000000"/>
                </a:solidFill>
                <a:latin typeface="Menlo" panose="020B0609030804020204" pitchFamily="49" charset="0"/>
              </a:rPr>
              <a:t>(</a:t>
            </a:r>
            <a:r>
              <a:rPr lang="en-US" sz="1400" b="1" dirty="0">
                <a:solidFill>
                  <a:srgbClr val="9B2393"/>
                </a:solidFill>
                <a:latin typeface="Menlo" panose="020B0609030804020204" pitchFamily="49" charset="0"/>
              </a:rPr>
              <a:t>_</a:t>
            </a:r>
            <a:r>
              <a:rPr lang="en-US" sz="1400" dirty="0">
                <a:solidFill>
                  <a:srgbClr val="000000"/>
                </a:solidFill>
                <a:latin typeface="Menlo" panose="020B0609030804020204" pitchFamily="49" charset="0"/>
              </a:rPr>
              <a:t> </a:t>
            </a:r>
            <a:r>
              <a:rPr lang="en-US" sz="1400" dirty="0" err="1">
                <a:solidFill>
                  <a:srgbClr val="000000"/>
                </a:solidFill>
                <a:latin typeface="Menlo" panose="020B0609030804020204" pitchFamily="49" charset="0"/>
              </a:rPr>
              <a:t>tableView</a:t>
            </a:r>
            <a:r>
              <a:rPr lang="en-US" sz="1400" dirty="0">
                <a:solidFill>
                  <a:srgbClr val="000000"/>
                </a:solidFill>
                <a:latin typeface="Menlo" panose="020B0609030804020204" pitchFamily="49" charset="0"/>
              </a:rPr>
              <a:t>: </a:t>
            </a:r>
            <a:r>
              <a:rPr lang="en-US" sz="1400" dirty="0" err="1">
                <a:solidFill>
                  <a:srgbClr val="5C2699"/>
                </a:solidFill>
                <a:latin typeface="Menlo" panose="020B0609030804020204" pitchFamily="49" charset="0"/>
              </a:rPr>
              <a:t>UITableView</a:t>
            </a:r>
            <a:r>
              <a:rPr lang="en-US" sz="1400" dirty="0">
                <a:solidFill>
                  <a:srgbClr val="000000"/>
                </a:solidFill>
                <a:latin typeface="Menlo" panose="020B0609030804020204" pitchFamily="49" charset="0"/>
              </a:rPr>
              <a:t>, </a:t>
            </a:r>
            <a:r>
              <a:rPr lang="en-US" sz="1400" dirty="0" err="1">
                <a:solidFill>
                  <a:srgbClr val="000000"/>
                </a:solidFill>
                <a:latin typeface="Menlo" panose="020B0609030804020204" pitchFamily="49" charset="0"/>
              </a:rPr>
              <a:t>numberOfRowsInSection</a:t>
            </a:r>
            <a:r>
              <a:rPr lang="en-US" sz="1400" dirty="0">
                <a:solidFill>
                  <a:srgbClr val="000000"/>
                </a:solidFill>
                <a:latin typeface="Menlo" panose="020B0609030804020204" pitchFamily="49" charset="0"/>
              </a:rPr>
              <a:t> section: </a:t>
            </a:r>
            <a:r>
              <a:rPr lang="en-US" sz="1400" dirty="0">
                <a:solidFill>
                  <a:srgbClr val="5C2699"/>
                </a:solidFill>
                <a:latin typeface="Menlo" panose="020B0609030804020204" pitchFamily="49" charset="0"/>
              </a:rPr>
              <a:t>Int</a:t>
            </a:r>
            <a:r>
              <a:rPr lang="en-US" sz="1400" dirty="0">
                <a:solidFill>
                  <a:srgbClr val="000000"/>
                </a:solidFill>
                <a:latin typeface="Menlo" panose="020B0609030804020204" pitchFamily="49" charset="0"/>
              </a:rPr>
              <a:t>) -&gt; </a:t>
            </a:r>
            <a:r>
              <a:rPr lang="en-US" sz="1400" dirty="0">
                <a:solidFill>
                  <a:srgbClr val="5C2699"/>
                </a:solidFill>
                <a:latin typeface="Menlo" panose="020B0609030804020204" pitchFamily="49" charset="0"/>
              </a:rPr>
              <a:t>Int</a:t>
            </a:r>
            <a:r>
              <a:rPr lang="en-US" sz="1400" dirty="0">
                <a:solidFill>
                  <a:srgbClr val="000000"/>
                </a:solidFill>
                <a:latin typeface="Menlo" panose="020B0609030804020204" pitchFamily="49" charset="0"/>
              </a:rPr>
              <a:t> {</a:t>
            </a:r>
          </a:p>
          <a:p>
            <a:r>
              <a:rPr lang="en-US" sz="1400" dirty="0">
                <a:solidFill>
                  <a:srgbClr val="000000"/>
                </a:solidFill>
                <a:latin typeface="Menlo" panose="020B0609030804020204" pitchFamily="49" charset="0"/>
              </a:rPr>
              <a:t>        </a:t>
            </a:r>
            <a:r>
              <a:rPr lang="en-US" sz="1400" b="1" dirty="0">
                <a:solidFill>
                  <a:srgbClr val="9B2393"/>
                </a:solidFill>
                <a:latin typeface="Menlo" panose="020B0609030804020204" pitchFamily="49" charset="0"/>
              </a:rPr>
              <a:t>return</a:t>
            </a:r>
            <a:r>
              <a:rPr lang="en-US" sz="1400" dirty="0">
                <a:solidFill>
                  <a:srgbClr val="000000"/>
                </a:solidFill>
                <a:latin typeface="Menlo" panose="020B0609030804020204" pitchFamily="49" charset="0"/>
              </a:rPr>
              <a:t> </a:t>
            </a:r>
            <a:r>
              <a:rPr lang="en-US" sz="1400" b="1" dirty="0">
                <a:solidFill>
                  <a:srgbClr val="9B2393"/>
                </a:solidFill>
                <a:latin typeface="Menlo" panose="020B0609030804020204" pitchFamily="49" charset="0"/>
              </a:rPr>
              <a:t>self</a:t>
            </a:r>
            <a:r>
              <a:rPr lang="en-US" sz="1400" dirty="0">
                <a:solidFill>
                  <a:srgbClr val="000000"/>
                </a:solidFill>
                <a:latin typeface="Menlo" panose="020B0609030804020204" pitchFamily="49" charset="0"/>
              </a:rPr>
              <a:t>.</a:t>
            </a:r>
            <a:r>
              <a:rPr lang="en-US" sz="1400" dirty="0" err="1">
                <a:solidFill>
                  <a:srgbClr val="326D74"/>
                </a:solidFill>
                <a:latin typeface="Menlo" panose="020B0609030804020204" pitchFamily="49" charset="0"/>
              </a:rPr>
              <a:t>fetchController</a:t>
            </a:r>
            <a:r>
              <a:rPr lang="en-US" sz="1400" dirty="0">
                <a:solidFill>
                  <a:srgbClr val="000000"/>
                </a:solidFill>
                <a:latin typeface="Menlo" panose="020B0609030804020204" pitchFamily="49" charset="0"/>
              </a:rPr>
              <a:t>?.</a:t>
            </a:r>
            <a:r>
              <a:rPr lang="en-US" sz="1400" dirty="0" err="1">
                <a:solidFill>
                  <a:srgbClr val="5C2699"/>
                </a:solidFill>
                <a:latin typeface="Menlo" panose="020B0609030804020204" pitchFamily="49" charset="0"/>
              </a:rPr>
              <a:t>fetchedObjects</a:t>
            </a:r>
            <a:r>
              <a:rPr lang="en-US" sz="1400" dirty="0">
                <a:solidFill>
                  <a:srgbClr val="000000"/>
                </a:solidFill>
                <a:latin typeface="Menlo" panose="020B0609030804020204" pitchFamily="49" charset="0"/>
              </a:rPr>
              <a:t>?.</a:t>
            </a:r>
            <a:r>
              <a:rPr lang="en-US" sz="1400" dirty="0">
                <a:solidFill>
                  <a:srgbClr val="5C2699"/>
                </a:solidFill>
                <a:latin typeface="Menlo" panose="020B0609030804020204" pitchFamily="49" charset="0"/>
              </a:rPr>
              <a:t>count</a:t>
            </a:r>
            <a:r>
              <a:rPr lang="en-US" sz="1400" dirty="0">
                <a:solidFill>
                  <a:srgbClr val="000000"/>
                </a:solidFill>
                <a:latin typeface="Menlo" panose="020B0609030804020204" pitchFamily="49" charset="0"/>
              </a:rPr>
              <a:t> ?? </a:t>
            </a:r>
            <a:r>
              <a:rPr lang="en-US" sz="1400" dirty="0">
                <a:solidFill>
                  <a:srgbClr val="1C00CF"/>
                </a:solidFill>
                <a:latin typeface="Menlo" panose="020B0609030804020204" pitchFamily="49" charset="0"/>
              </a:rPr>
              <a:t>0</a:t>
            </a:r>
            <a:endParaRPr lang="en-US" sz="1400" dirty="0">
              <a:solidFill>
                <a:srgbClr val="5C2699"/>
              </a:solidFill>
              <a:latin typeface="Menlo" panose="020B0609030804020204" pitchFamily="49" charset="0"/>
            </a:endParaRPr>
          </a:p>
          <a:p>
            <a:r>
              <a:rPr lang="en-US" sz="1400" dirty="0">
                <a:solidFill>
                  <a:srgbClr val="000000"/>
                </a:solidFill>
                <a:latin typeface="Menlo" panose="020B0609030804020204" pitchFamily="49" charset="0"/>
              </a:rPr>
              <a:t>    }</a:t>
            </a:r>
          </a:p>
          <a:p>
            <a:r>
              <a:rPr lang="en-US" sz="1400" dirty="0">
                <a:solidFill>
                  <a:srgbClr val="000000"/>
                </a:solidFill>
                <a:latin typeface="Menlo" panose="020B0609030804020204" pitchFamily="49" charset="0"/>
              </a:rPr>
              <a:t>    </a:t>
            </a:r>
          </a:p>
          <a:p>
            <a:r>
              <a:rPr lang="en-US" sz="1400" dirty="0">
                <a:solidFill>
                  <a:srgbClr val="000000"/>
                </a:solidFill>
                <a:latin typeface="Menlo" panose="020B0609030804020204" pitchFamily="49" charset="0"/>
              </a:rPr>
              <a:t>    </a:t>
            </a:r>
            <a:r>
              <a:rPr lang="en-US" sz="1400" b="1" dirty="0" err="1">
                <a:solidFill>
                  <a:srgbClr val="9B2393"/>
                </a:solidFill>
                <a:latin typeface="Menlo" panose="020B0609030804020204" pitchFamily="49" charset="0"/>
              </a:rPr>
              <a:t>func</a:t>
            </a:r>
            <a:r>
              <a:rPr lang="en-US" sz="1400" dirty="0">
                <a:solidFill>
                  <a:srgbClr val="000000"/>
                </a:solidFill>
                <a:latin typeface="Menlo" panose="020B0609030804020204" pitchFamily="49" charset="0"/>
              </a:rPr>
              <a:t> </a:t>
            </a:r>
            <a:r>
              <a:rPr lang="en-US" sz="1400" dirty="0" err="1">
                <a:solidFill>
                  <a:srgbClr val="000000"/>
                </a:solidFill>
                <a:latin typeface="Menlo" panose="020B0609030804020204" pitchFamily="49" charset="0"/>
              </a:rPr>
              <a:t>tableView</a:t>
            </a:r>
            <a:r>
              <a:rPr lang="en-US" sz="1400" dirty="0">
                <a:solidFill>
                  <a:srgbClr val="000000"/>
                </a:solidFill>
                <a:latin typeface="Menlo" panose="020B0609030804020204" pitchFamily="49" charset="0"/>
              </a:rPr>
              <a:t>(</a:t>
            </a:r>
            <a:r>
              <a:rPr lang="en-US" sz="1400" b="1" dirty="0">
                <a:solidFill>
                  <a:srgbClr val="9B2393"/>
                </a:solidFill>
                <a:latin typeface="Menlo" panose="020B0609030804020204" pitchFamily="49" charset="0"/>
              </a:rPr>
              <a:t>_</a:t>
            </a:r>
            <a:r>
              <a:rPr lang="en-US" sz="1400" dirty="0">
                <a:solidFill>
                  <a:srgbClr val="000000"/>
                </a:solidFill>
                <a:latin typeface="Menlo" panose="020B0609030804020204" pitchFamily="49" charset="0"/>
              </a:rPr>
              <a:t> </a:t>
            </a:r>
            <a:r>
              <a:rPr lang="en-US" sz="1400" dirty="0" err="1">
                <a:solidFill>
                  <a:srgbClr val="000000"/>
                </a:solidFill>
                <a:latin typeface="Menlo" panose="020B0609030804020204" pitchFamily="49" charset="0"/>
              </a:rPr>
              <a:t>tableView</a:t>
            </a:r>
            <a:r>
              <a:rPr lang="en-US" sz="1400" dirty="0">
                <a:solidFill>
                  <a:srgbClr val="000000"/>
                </a:solidFill>
                <a:latin typeface="Menlo" panose="020B0609030804020204" pitchFamily="49" charset="0"/>
              </a:rPr>
              <a:t>: </a:t>
            </a:r>
            <a:r>
              <a:rPr lang="en-US" sz="1400" dirty="0" err="1">
                <a:solidFill>
                  <a:srgbClr val="5C2699"/>
                </a:solidFill>
                <a:latin typeface="Menlo" panose="020B0609030804020204" pitchFamily="49" charset="0"/>
              </a:rPr>
              <a:t>UITableView</a:t>
            </a:r>
            <a:r>
              <a:rPr lang="en-US" sz="1400" dirty="0">
                <a:solidFill>
                  <a:srgbClr val="000000"/>
                </a:solidFill>
                <a:latin typeface="Menlo" panose="020B0609030804020204" pitchFamily="49" charset="0"/>
              </a:rPr>
              <a:t>, </a:t>
            </a:r>
            <a:r>
              <a:rPr lang="en-US" sz="1400" dirty="0" err="1">
                <a:solidFill>
                  <a:srgbClr val="000000"/>
                </a:solidFill>
                <a:latin typeface="Menlo" panose="020B0609030804020204" pitchFamily="49" charset="0"/>
              </a:rPr>
              <a:t>cellForRowAt</a:t>
            </a:r>
            <a:r>
              <a:rPr lang="en-US" sz="1400" dirty="0">
                <a:solidFill>
                  <a:srgbClr val="000000"/>
                </a:solidFill>
                <a:latin typeface="Menlo" panose="020B0609030804020204" pitchFamily="49" charset="0"/>
              </a:rPr>
              <a:t> </a:t>
            </a:r>
            <a:r>
              <a:rPr lang="en-US" sz="1400" dirty="0" err="1">
                <a:solidFill>
                  <a:srgbClr val="000000"/>
                </a:solidFill>
                <a:latin typeface="Menlo" panose="020B0609030804020204" pitchFamily="49" charset="0"/>
              </a:rPr>
              <a:t>indexPath</a:t>
            </a:r>
            <a:r>
              <a:rPr lang="en-US" sz="1400" dirty="0">
                <a:solidFill>
                  <a:srgbClr val="000000"/>
                </a:solidFill>
                <a:latin typeface="Menlo" panose="020B0609030804020204" pitchFamily="49" charset="0"/>
              </a:rPr>
              <a:t>: </a:t>
            </a:r>
            <a:r>
              <a:rPr lang="en-US" sz="1400" dirty="0" err="1">
                <a:solidFill>
                  <a:srgbClr val="5C2699"/>
                </a:solidFill>
                <a:latin typeface="Menlo" panose="020B0609030804020204" pitchFamily="49" charset="0"/>
              </a:rPr>
              <a:t>IndexPath</a:t>
            </a:r>
            <a:r>
              <a:rPr lang="en-US" sz="1400" dirty="0">
                <a:solidFill>
                  <a:srgbClr val="000000"/>
                </a:solidFill>
                <a:latin typeface="Menlo" panose="020B0609030804020204" pitchFamily="49" charset="0"/>
              </a:rPr>
              <a:t>) -&gt; </a:t>
            </a:r>
            <a:r>
              <a:rPr lang="en-US" sz="1400" dirty="0" err="1">
                <a:solidFill>
                  <a:srgbClr val="5C2699"/>
                </a:solidFill>
                <a:latin typeface="Menlo" panose="020B0609030804020204" pitchFamily="49" charset="0"/>
              </a:rPr>
              <a:t>UITableViewCell</a:t>
            </a:r>
            <a:r>
              <a:rPr lang="en-US" sz="1400" dirty="0">
                <a:solidFill>
                  <a:srgbClr val="000000"/>
                </a:solidFill>
                <a:latin typeface="Menlo" panose="020B0609030804020204" pitchFamily="49" charset="0"/>
              </a:rPr>
              <a:t> {</a:t>
            </a:r>
          </a:p>
          <a:p>
            <a:r>
              <a:rPr lang="en-US" sz="1400" dirty="0">
                <a:solidFill>
                  <a:srgbClr val="000000"/>
                </a:solidFill>
                <a:latin typeface="Menlo" panose="020B0609030804020204" pitchFamily="49" charset="0"/>
              </a:rPr>
              <a:t>        </a:t>
            </a:r>
            <a:r>
              <a:rPr lang="en-US" sz="1400" b="1" dirty="0">
                <a:solidFill>
                  <a:srgbClr val="9B2393"/>
                </a:solidFill>
                <a:latin typeface="Menlo" panose="020B0609030804020204" pitchFamily="49" charset="0"/>
              </a:rPr>
              <a:t>let</a:t>
            </a:r>
            <a:r>
              <a:rPr lang="en-US" sz="1400" dirty="0">
                <a:solidFill>
                  <a:srgbClr val="000000"/>
                </a:solidFill>
                <a:latin typeface="Menlo" panose="020B0609030804020204" pitchFamily="49" charset="0"/>
              </a:rPr>
              <a:t> cell = </a:t>
            </a:r>
            <a:r>
              <a:rPr lang="en-US" sz="1400" b="1" dirty="0" err="1">
                <a:solidFill>
                  <a:srgbClr val="9B2393"/>
                </a:solidFill>
                <a:latin typeface="Menlo" panose="020B0609030804020204" pitchFamily="49" charset="0"/>
              </a:rPr>
              <a:t>self</a:t>
            </a:r>
            <a:r>
              <a:rPr lang="en-US" sz="1400" dirty="0" err="1">
                <a:solidFill>
                  <a:srgbClr val="000000"/>
                </a:solidFill>
                <a:latin typeface="Menlo" panose="020B0609030804020204" pitchFamily="49" charset="0"/>
              </a:rPr>
              <a:t>.</a:t>
            </a:r>
            <a:r>
              <a:rPr lang="en-US" sz="1400" dirty="0" err="1">
                <a:solidFill>
                  <a:srgbClr val="326D74"/>
                </a:solidFill>
                <a:latin typeface="Menlo" panose="020B0609030804020204" pitchFamily="49" charset="0"/>
              </a:rPr>
              <a:t>tableView</a:t>
            </a:r>
            <a:r>
              <a:rPr lang="en-US" sz="1400" dirty="0" err="1">
                <a:solidFill>
                  <a:srgbClr val="000000"/>
                </a:solidFill>
                <a:latin typeface="Menlo" panose="020B0609030804020204" pitchFamily="49" charset="0"/>
              </a:rPr>
              <a:t>.</a:t>
            </a:r>
            <a:r>
              <a:rPr lang="en-US" sz="1400" dirty="0" err="1">
                <a:solidFill>
                  <a:srgbClr val="3900A0"/>
                </a:solidFill>
                <a:latin typeface="Menlo" panose="020B0609030804020204" pitchFamily="49" charset="0"/>
              </a:rPr>
              <a:t>dequeueReusableCell</a:t>
            </a:r>
            <a:r>
              <a:rPr lang="en-US" sz="1400" dirty="0">
                <a:solidFill>
                  <a:srgbClr val="000000"/>
                </a:solidFill>
                <a:latin typeface="Menlo" panose="020B0609030804020204" pitchFamily="49" charset="0"/>
              </a:rPr>
              <a:t>(</a:t>
            </a:r>
            <a:r>
              <a:rPr lang="en-US" sz="1400" dirty="0" err="1">
                <a:solidFill>
                  <a:srgbClr val="000000"/>
                </a:solidFill>
                <a:latin typeface="Menlo" panose="020B0609030804020204" pitchFamily="49" charset="0"/>
              </a:rPr>
              <a:t>withIdentifier</a:t>
            </a:r>
            <a:r>
              <a:rPr lang="en-US" sz="1400" dirty="0">
                <a:solidFill>
                  <a:srgbClr val="000000"/>
                </a:solidFill>
                <a:latin typeface="Menlo" panose="020B0609030804020204" pitchFamily="49" charset="0"/>
              </a:rPr>
              <a:t>: </a:t>
            </a:r>
            <a:r>
              <a:rPr lang="en-US" sz="1400" dirty="0">
                <a:solidFill>
                  <a:srgbClr val="C41A16"/>
                </a:solidFill>
                <a:latin typeface="Menlo" panose="020B0609030804020204" pitchFamily="49" charset="0"/>
              </a:rPr>
              <a:t>"cell"</a:t>
            </a:r>
            <a:r>
              <a:rPr lang="en-US" sz="1400" dirty="0">
                <a:solidFill>
                  <a:srgbClr val="000000"/>
                </a:solidFill>
                <a:latin typeface="Menlo" panose="020B0609030804020204" pitchFamily="49" charset="0"/>
              </a:rPr>
              <a:t>, for: </a:t>
            </a:r>
            <a:r>
              <a:rPr lang="en-US" sz="1400" dirty="0" err="1">
                <a:solidFill>
                  <a:srgbClr val="000000"/>
                </a:solidFill>
                <a:latin typeface="Menlo" panose="020B0609030804020204" pitchFamily="49" charset="0"/>
              </a:rPr>
              <a:t>indexPath</a:t>
            </a:r>
            <a:r>
              <a:rPr lang="en-US" sz="1400" dirty="0">
                <a:solidFill>
                  <a:srgbClr val="000000"/>
                </a:solidFill>
                <a:latin typeface="Menlo" panose="020B0609030804020204" pitchFamily="49" charset="0"/>
              </a:rPr>
              <a:t>)</a:t>
            </a:r>
          </a:p>
          <a:p>
            <a:r>
              <a:rPr lang="en-US" sz="1400" dirty="0">
                <a:solidFill>
                  <a:srgbClr val="000000"/>
                </a:solidFill>
                <a:latin typeface="Menlo" panose="020B0609030804020204" pitchFamily="49" charset="0"/>
              </a:rPr>
              <a:t>        </a:t>
            </a:r>
            <a:r>
              <a:rPr lang="en-US" sz="1400" b="1" dirty="0">
                <a:solidFill>
                  <a:srgbClr val="9B2393"/>
                </a:solidFill>
                <a:latin typeface="Menlo" panose="020B0609030804020204" pitchFamily="49" charset="0"/>
              </a:rPr>
              <a:t>guard</a:t>
            </a:r>
            <a:r>
              <a:rPr lang="en-US" sz="1400" dirty="0">
                <a:solidFill>
                  <a:srgbClr val="000000"/>
                </a:solidFill>
                <a:latin typeface="Menlo" panose="020B0609030804020204" pitchFamily="49" charset="0"/>
              </a:rPr>
              <a:t> </a:t>
            </a:r>
            <a:r>
              <a:rPr lang="en-US" sz="1400" b="1" dirty="0">
                <a:solidFill>
                  <a:srgbClr val="9B2393"/>
                </a:solidFill>
                <a:latin typeface="Menlo" panose="020B0609030804020204" pitchFamily="49" charset="0"/>
              </a:rPr>
              <a:t>let</a:t>
            </a:r>
            <a:r>
              <a:rPr lang="en-US" sz="1400" dirty="0">
                <a:solidFill>
                  <a:srgbClr val="000000"/>
                </a:solidFill>
                <a:latin typeface="Menlo" panose="020B0609030804020204" pitchFamily="49" charset="0"/>
              </a:rPr>
              <a:t> person = </a:t>
            </a:r>
            <a:r>
              <a:rPr lang="en-US" sz="1400" b="1" dirty="0">
                <a:solidFill>
                  <a:srgbClr val="9B2393"/>
                </a:solidFill>
                <a:latin typeface="Menlo" panose="020B0609030804020204" pitchFamily="49" charset="0"/>
              </a:rPr>
              <a:t>self</a:t>
            </a:r>
            <a:r>
              <a:rPr lang="en-US" sz="1400" dirty="0">
                <a:solidFill>
                  <a:srgbClr val="000000"/>
                </a:solidFill>
                <a:latin typeface="Menlo" panose="020B0609030804020204" pitchFamily="49" charset="0"/>
              </a:rPr>
              <a:t>.</a:t>
            </a:r>
            <a:r>
              <a:rPr lang="en-US" sz="1400" dirty="0" err="1">
                <a:solidFill>
                  <a:srgbClr val="326D74"/>
                </a:solidFill>
                <a:latin typeface="Menlo" panose="020B0609030804020204" pitchFamily="49" charset="0"/>
              </a:rPr>
              <a:t>fetchController</a:t>
            </a:r>
            <a:r>
              <a:rPr lang="en-US" sz="1400" dirty="0">
                <a:solidFill>
                  <a:srgbClr val="000000"/>
                </a:solidFill>
                <a:latin typeface="Menlo" panose="020B0609030804020204" pitchFamily="49" charset="0"/>
              </a:rPr>
              <a:t>?.</a:t>
            </a:r>
            <a:r>
              <a:rPr lang="en-US" sz="1400" dirty="0">
                <a:solidFill>
                  <a:srgbClr val="3900A0"/>
                </a:solidFill>
                <a:latin typeface="Menlo" panose="020B0609030804020204" pitchFamily="49" charset="0"/>
              </a:rPr>
              <a:t>object</a:t>
            </a:r>
            <a:r>
              <a:rPr lang="en-US" sz="1400" dirty="0">
                <a:solidFill>
                  <a:srgbClr val="000000"/>
                </a:solidFill>
                <a:latin typeface="Menlo" panose="020B0609030804020204" pitchFamily="49" charset="0"/>
              </a:rPr>
              <a:t>(at: </a:t>
            </a:r>
            <a:r>
              <a:rPr lang="en-US" sz="1400" dirty="0" err="1">
                <a:solidFill>
                  <a:srgbClr val="000000"/>
                </a:solidFill>
                <a:latin typeface="Menlo" panose="020B0609030804020204" pitchFamily="49" charset="0"/>
              </a:rPr>
              <a:t>indexPath</a:t>
            </a:r>
            <a:r>
              <a:rPr lang="en-US" sz="1400" dirty="0">
                <a:solidFill>
                  <a:srgbClr val="000000"/>
                </a:solidFill>
                <a:latin typeface="Menlo" panose="020B0609030804020204" pitchFamily="49" charset="0"/>
              </a:rPr>
              <a:t>) </a:t>
            </a:r>
            <a:r>
              <a:rPr lang="en-US" sz="1400" b="1" dirty="0">
                <a:solidFill>
                  <a:srgbClr val="9B2393"/>
                </a:solidFill>
                <a:latin typeface="Menlo" panose="020B0609030804020204" pitchFamily="49" charset="0"/>
              </a:rPr>
              <a:t>else</a:t>
            </a:r>
            <a:r>
              <a:rPr lang="en-US" sz="1400" dirty="0">
                <a:solidFill>
                  <a:srgbClr val="000000"/>
                </a:solidFill>
                <a:latin typeface="Menlo" panose="020B0609030804020204" pitchFamily="49" charset="0"/>
              </a:rPr>
              <a:t> { </a:t>
            </a:r>
            <a:r>
              <a:rPr lang="en-US" sz="1400" b="1" dirty="0">
                <a:solidFill>
                  <a:srgbClr val="9B2393"/>
                </a:solidFill>
                <a:latin typeface="Menlo" panose="020B0609030804020204" pitchFamily="49" charset="0"/>
              </a:rPr>
              <a:t>return</a:t>
            </a:r>
            <a:r>
              <a:rPr lang="en-US" sz="1400" dirty="0">
                <a:solidFill>
                  <a:srgbClr val="000000"/>
                </a:solidFill>
                <a:latin typeface="Menlo" panose="020B0609030804020204" pitchFamily="49" charset="0"/>
              </a:rPr>
              <a:t> cell }</a:t>
            </a:r>
          </a:p>
          <a:p>
            <a:r>
              <a:rPr lang="en-US" sz="1400" dirty="0">
                <a:solidFill>
                  <a:srgbClr val="000000"/>
                </a:solidFill>
                <a:latin typeface="Menlo" panose="020B0609030804020204" pitchFamily="49" charset="0"/>
              </a:rPr>
              <a:t>        </a:t>
            </a:r>
          </a:p>
          <a:p>
            <a:r>
              <a:rPr lang="en-US" sz="1400" dirty="0">
                <a:solidFill>
                  <a:srgbClr val="000000"/>
                </a:solidFill>
                <a:latin typeface="Menlo" panose="020B0609030804020204" pitchFamily="49" charset="0"/>
              </a:rPr>
              <a:t>        </a:t>
            </a:r>
            <a:r>
              <a:rPr lang="en-US" sz="1400" dirty="0" err="1">
                <a:solidFill>
                  <a:srgbClr val="000000"/>
                </a:solidFill>
                <a:latin typeface="Menlo" panose="020B0609030804020204" pitchFamily="49" charset="0"/>
              </a:rPr>
              <a:t>cell.</a:t>
            </a:r>
            <a:r>
              <a:rPr lang="en-US" sz="1400" dirty="0" err="1">
                <a:solidFill>
                  <a:srgbClr val="5C2699"/>
                </a:solidFill>
                <a:latin typeface="Menlo" panose="020B0609030804020204" pitchFamily="49" charset="0"/>
              </a:rPr>
              <a:t>selectionStyle</a:t>
            </a:r>
            <a:r>
              <a:rPr lang="en-US" sz="1400" dirty="0">
                <a:solidFill>
                  <a:srgbClr val="000000"/>
                </a:solidFill>
                <a:latin typeface="Menlo" panose="020B0609030804020204" pitchFamily="49" charset="0"/>
              </a:rPr>
              <a:t> = .</a:t>
            </a:r>
            <a:r>
              <a:rPr lang="en-US" sz="1400" dirty="0">
                <a:solidFill>
                  <a:srgbClr val="3900A0"/>
                </a:solidFill>
                <a:latin typeface="Menlo" panose="020B0609030804020204" pitchFamily="49" charset="0"/>
              </a:rPr>
              <a:t>none</a:t>
            </a:r>
            <a:endParaRPr lang="en-US" sz="1400" dirty="0">
              <a:solidFill>
                <a:srgbClr val="000000"/>
              </a:solidFill>
              <a:latin typeface="Menlo" panose="020B0609030804020204" pitchFamily="49" charset="0"/>
            </a:endParaRPr>
          </a:p>
          <a:p>
            <a:r>
              <a:rPr lang="en-US" sz="1400" dirty="0">
                <a:solidFill>
                  <a:srgbClr val="000000"/>
                </a:solidFill>
                <a:latin typeface="Menlo" panose="020B0609030804020204" pitchFamily="49" charset="0"/>
              </a:rPr>
              <a:t>        cell.</a:t>
            </a:r>
            <a:r>
              <a:rPr lang="en-US" sz="1400" dirty="0" err="1">
                <a:solidFill>
                  <a:srgbClr val="5C2699"/>
                </a:solidFill>
                <a:latin typeface="Menlo" panose="020B0609030804020204" pitchFamily="49" charset="0"/>
              </a:rPr>
              <a:t>textLabel</a:t>
            </a:r>
            <a:r>
              <a:rPr lang="en-US" sz="1400" dirty="0">
                <a:solidFill>
                  <a:srgbClr val="000000"/>
                </a:solidFill>
                <a:latin typeface="Menlo" panose="020B0609030804020204" pitchFamily="49" charset="0"/>
              </a:rPr>
              <a:t>?.</a:t>
            </a:r>
            <a:r>
              <a:rPr lang="en-US" sz="1400" dirty="0">
                <a:solidFill>
                  <a:srgbClr val="5C2699"/>
                </a:solidFill>
                <a:latin typeface="Menlo" panose="020B0609030804020204" pitchFamily="49" charset="0"/>
              </a:rPr>
              <a:t>text</a:t>
            </a:r>
            <a:r>
              <a:rPr lang="en-US" sz="1400" dirty="0">
                <a:solidFill>
                  <a:srgbClr val="000000"/>
                </a:solidFill>
                <a:latin typeface="Menlo" panose="020B0609030804020204" pitchFamily="49" charset="0"/>
              </a:rPr>
              <a:t> = </a:t>
            </a:r>
            <a:r>
              <a:rPr lang="en-US" sz="1400" dirty="0">
                <a:solidFill>
                  <a:srgbClr val="C41A16"/>
                </a:solidFill>
                <a:latin typeface="Menlo" panose="020B0609030804020204" pitchFamily="49" charset="0"/>
              </a:rPr>
              <a:t>"</a:t>
            </a:r>
            <a:r>
              <a:rPr lang="en-US" sz="1400" dirty="0">
                <a:solidFill>
                  <a:srgbClr val="000000"/>
                </a:solidFill>
                <a:latin typeface="Menlo" panose="020B0609030804020204" pitchFamily="49" charset="0"/>
              </a:rPr>
              <a:t>\</a:t>
            </a:r>
            <a:r>
              <a:rPr lang="en-US" sz="1400" dirty="0">
                <a:solidFill>
                  <a:srgbClr val="C41A16"/>
                </a:solidFill>
                <a:latin typeface="Menlo" panose="020B0609030804020204" pitchFamily="49" charset="0"/>
              </a:rPr>
              <a:t>(</a:t>
            </a:r>
            <a:r>
              <a:rPr lang="en-US" sz="1400" dirty="0" err="1">
                <a:solidFill>
                  <a:srgbClr val="000000"/>
                </a:solidFill>
                <a:latin typeface="Menlo" panose="020B0609030804020204" pitchFamily="49" charset="0"/>
              </a:rPr>
              <a:t>person.</a:t>
            </a:r>
            <a:r>
              <a:rPr lang="en-US" sz="1400" dirty="0" err="1">
                <a:solidFill>
                  <a:srgbClr val="326D74"/>
                </a:solidFill>
                <a:latin typeface="Menlo" panose="020B0609030804020204" pitchFamily="49" charset="0"/>
              </a:rPr>
              <a:t>firstName</a:t>
            </a:r>
            <a:r>
              <a:rPr lang="en-US" sz="1400" dirty="0">
                <a:solidFill>
                  <a:srgbClr val="000000"/>
                </a:solidFill>
                <a:latin typeface="Menlo" panose="020B0609030804020204" pitchFamily="49" charset="0"/>
              </a:rPr>
              <a:t>!</a:t>
            </a:r>
            <a:r>
              <a:rPr lang="en-US" sz="1400" dirty="0">
                <a:solidFill>
                  <a:srgbClr val="C41A16"/>
                </a:solidFill>
                <a:latin typeface="Menlo" panose="020B0609030804020204" pitchFamily="49" charset="0"/>
              </a:rPr>
              <a:t>) </a:t>
            </a:r>
            <a:r>
              <a:rPr lang="en-US" sz="1400" dirty="0">
                <a:solidFill>
                  <a:srgbClr val="000000"/>
                </a:solidFill>
                <a:latin typeface="Menlo" panose="020B0609030804020204" pitchFamily="49" charset="0"/>
              </a:rPr>
              <a:t>\</a:t>
            </a:r>
            <a:r>
              <a:rPr lang="en-US" sz="1400" dirty="0">
                <a:solidFill>
                  <a:srgbClr val="C41A16"/>
                </a:solidFill>
                <a:latin typeface="Menlo" panose="020B0609030804020204" pitchFamily="49" charset="0"/>
              </a:rPr>
              <a:t>(</a:t>
            </a:r>
            <a:r>
              <a:rPr lang="en-US" sz="1400" dirty="0" err="1">
                <a:solidFill>
                  <a:srgbClr val="000000"/>
                </a:solidFill>
                <a:latin typeface="Menlo" panose="020B0609030804020204" pitchFamily="49" charset="0"/>
              </a:rPr>
              <a:t>person.</a:t>
            </a:r>
            <a:r>
              <a:rPr lang="en-US" sz="1400" dirty="0" err="1">
                <a:solidFill>
                  <a:srgbClr val="326D74"/>
                </a:solidFill>
                <a:latin typeface="Menlo" panose="020B0609030804020204" pitchFamily="49" charset="0"/>
              </a:rPr>
              <a:t>lastName</a:t>
            </a:r>
            <a:r>
              <a:rPr lang="en-US" sz="1400" dirty="0">
                <a:solidFill>
                  <a:srgbClr val="000000"/>
                </a:solidFill>
                <a:latin typeface="Menlo" panose="020B0609030804020204" pitchFamily="49" charset="0"/>
              </a:rPr>
              <a:t>!</a:t>
            </a:r>
            <a:r>
              <a:rPr lang="en-US" sz="1400" dirty="0">
                <a:solidFill>
                  <a:srgbClr val="C41A16"/>
                </a:solidFill>
                <a:latin typeface="Menlo" panose="020B0609030804020204" pitchFamily="49" charset="0"/>
              </a:rPr>
              <a:t>)"</a:t>
            </a:r>
            <a:endParaRPr lang="en-US" sz="1400" dirty="0">
              <a:solidFill>
                <a:srgbClr val="000000"/>
              </a:solidFill>
              <a:latin typeface="Menlo" panose="020B0609030804020204" pitchFamily="49" charset="0"/>
            </a:endParaRPr>
          </a:p>
          <a:p>
            <a:r>
              <a:rPr lang="en-US" sz="1400" dirty="0">
                <a:solidFill>
                  <a:srgbClr val="000000"/>
                </a:solidFill>
                <a:latin typeface="Menlo" panose="020B0609030804020204" pitchFamily="49" charset="0"/>
              </a:rPr>
              <a:t>        </a:t>
            </a:r>
          </a:p>
          <a:p>
            <a:r>
              <a:rPr lang="en-US" sz="1400" dirty="0">
                <a:solidFill>
                  <a:srgbClr val="000000"/>
                </a:solidFill>
                <a:latin typeface="Menlo" panose="020B0609030804020204" pitchFamily="49" charset="0"/>
              </a:rPr>
              <a:t>        </a:t>
            </a:r>
            <a:r>
              <a:rPr lang="en-US" sz="1400" b="1" dirty="0">
                <a:solidFill>
                  <a:srgbClr val="9B2393"/>
                </a:solidFill>
                <a:latin typeface="Menlo" panose="020B0609030804020204" pitchFamily="49" charset="0"/>
              </a:rPr>
              <a:t>return</a:t>
            </a:r>
            <a:r>
              <a:rPr lang="en-US" sz="1400" dirty="0">
                <a:solidFill>
                  <a:srgbClr val="000000"/>
                </a:solidFill>
                <a:latin typeface="Menlo" panose="020B0609030804020204" pitchFamily="49" charset="0"/>
              </a:rPr>
              <a:t> cell</a:t>
            </a:r>
          </a:p>
          <a:p>
            <a:r>
              <a:rPr lang="en-US" sz="1400" dirty="0">
                <a:solidFill>
                  <a:srgbClr val="000000"/>
                </a:solidFill>
                <a:latin typeface="Menlo" panose="020B0609030804020204" pitchFamily="49" charset="0"/>
              </a:rPr>
              <a:t>    }</a:t>
            </a:r>
          </a:p>
          <a:p>
            <a:r>
              <a:rPr lang="en-US" sz="1400" dirty="0">
                <a:solidFill>
                  <a:srgbClr val="000000"/>
                </a:solidFill>
                <a:latin typeface="Menlo" panose="020B0609030804020204" pitchFamily="49" charset="0"/>
              </a:rPr>
              <a:t>}</a:t>
            </a:r>
          </a:p>
          <a:p>
            <a:endParaRPr lang="en-US" sz="1400" dirty="0"/>
          </a:p>
        </p:txBody>
      </p:sp>
    </p:spTree>
    <p:extLst>
      <p:ext uri="{BB962C8B-B14F-4D97-AF65-F5344CB8AC3E}">
        <p14:creationId xmlns:p14="http://schemas.microsoft.com/office/powerpoint/2010/main" val="1251590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FD19F-21DB-9B4A-A05C-7F07184609D2}"/>
              </a:ext>
            </a:extLst>
          </p:cNvPr>
          <p:cNvSpPr>
            <a:spLocks noGrp="1"/>
          </p:cNvSpPr>
          <p:nvPr>
            <p:ph type="title"/>
          </p:nvPr>
        </p:nvSpPr>
        <p:spPr/>
        <p:txBody>
          <a:bodyPr/>
          <a:lstStyle/>
          <a:p>
            <a:r>
              <a:rPr lang="en-US" dirty="0"/>
              <a:t>iOS – Core Data</a:t>
            </a:r>
          </a:p>
        </p:txBody>
      </p:sp>
      <p:sp>
        <p:nvSpPr>
          <p:cNvPr id="3" name="Content Placeholder 2">
            <a:extLst>
              <a:ext uri="{FF2B5EF4-FFF2-40B4-BE49-F238E27FC236}">
                <a16:creationId xmlns:a16="http://schemas.microsoft.com/office/drawing/2014/main" id="{96C3EFFE-4E61-0949-B763-72E05D02B35A}"/>
              </a:ext>
            </a:extLst>
          </p:cNvPr>
          <p:cNvSpPr>
            <a:spLocks noGrp="1"/>
          </p:cNvSpPr>
          <p:nvPr>
            <p:ph idx="1"/>
          </p:nvPr>
        </p:nvSpPr>
        <p:spPr/>
        <p:txBody>
          <a:bodyPr/>
          <a:lstStyle/>
          <a:p>
            <a:r>
              <a:rPr lang="en-US" dirty="0"/>
              <a:t>Add </a:t>
            </a:r>
            <a:r>
              <a:rPr lang="en-US" dirty="0" err="1"/>
              <a:t>TableViewDelegate</a:t>
            </a:r>
            <a:r>
              <a:rPr lang="en-US" dirty="0"/>
              <a:t> and </a:t>
            </a:r>
            <a:r>
              <a:rPr lang="en-US" dirty="0" err="1"/>
              <a:t>TableViewDataSource</a:t>
            </a:r>
            <a:r>
              <a:rPr lang="en-US" dirty="0"/>
              <a:t> via extensions</a:t>
            </a:r>
          </a:p>
        </p:txBody>
      </p:sp>
      <p:sp>
        <p:nvSpPr>
          <p:cNvPr id="4" name="Slide Number Placeholder 3">
            <a:extLst>
              <a:ext uri="{FF2B5EF4-FFF2-40B4-BE49-F238E27FC236}">
                <a16:creationId xmlns:a16="http://schemas.microsoft.com/office/drawing/2014/main" id="{B4F4C34C-2E2A-9048-AE59-87CCF7693156}"/>
              </a:ext>
            </a:extLst>
          </p:cNvPr>
          <p:cNvSpPr>
            <a:spLocks noGrp="1"/>
          </p:cNvSpPr>
          <p:nvPr>
            <p:ph type="sldNum" sz="quarter" idx="12"/>
          </p:nvPr>
        </p:nvSpPr>
        <p:spPr/>
        <p:txBody>
          <a:bodyPr/>
          <a:lstStyle/>
          <a:p>
            <a:fld id="{D57F1E4F-1CFF-5643-939E-02111984F565}" type="slidenum">
              <a:rPr lang="en-US" smtClean="0"/>
              <a:t>43</a:t>
            </a:fld>
            <a:endParaRPr lang="en-US" dirty="0"/>
          </a:p>
        </p:txBody>
      </p:sp>
      <p:sp>
        <p:nvSpPr>
          <p:cNvPr id="5" name="TextBox 4">
            <a:extLst>
              <a:ext uri="{FF2B5EF4-FFF2-40B4-BE49-F238E27FC236}">
                <a16:creationId xmlns:a16="http://schemas.microsoft.com/office/drawing/2014/main" id="{78FD6C8A-3EA4-9E4B-B4B0-DA401A0FEEFB}"/>
              </a:ext>
            </a:extLst>
          </p:cNvPr>
          <p:cNvSpPr txBox="1"/>
          <p:nvPr/>
        </p:nvSpPr>
        <p:spPr>
          <a:xfrm>
            <a:off x="0" y="2511340"/>
            <a:ext cx="12192000" cy="3108543"/>
          </a:xfrm>
          <a:prstGeom prst="rect">
            <a:avLst/>
          </a:prstGeom>
          <a:solidFill>
            <a:schemeClr val="tx1"/>
          </a:solidFill>
        </p:spPr>
        <p:txBody>
          <a:bodyPr wrap="square" rtlCol="0">
            <a:spAutoFit/>
          </a:bodyPr>
          <a:lstStyle/>
          <a:p>
            <a:r>
              <a:rPr lang="en-US" sz="1400" b="1" dirty="0">
                <a:solidFill>
                  <a:srgbClr val="9B2393"/>
                </a:solidFill>
                <a:latin typeface="Menlo" panose="020B0609030804020204" pitchFamily="49" charset="0"/>
              </a:rPr>
              <a:t>extension</a:t>
            </a:r>
            <a:r>
              <a:rPr lang="en-US" sz="1400" dirty="0">
                <a:solidFill>
                  <a:srgbClr val="000000"/>
                </a:solidFill>
                <a:latin typeface="Menlo" panose="020B0609030804020204" pitchFamily="49" charset="0"/>
              </a:rPr>
              <a:t> </a:t>
            </a:r>
            <a:r>
              <a:rPr lang="en-US" sz="1400" dirty="0" err="1">
                <a:solidFill>
                  <a:srgbClr val="326D74"/>
                </a:solidFill>
                <a:latin typeface="Menlo" panose="020B0609030804020204" pitchFamily="49" charset="0"/>
              </a:rPr>
              <a:t>ViewController</a:t>
            </a:r>
            <a:r>
              <a:rPr lang="en-US" sz="1400" dirty="0">
                <a:solidFill>
                  <a:srgbClr val="000000"/>
                </a:solidFill>
                <a:latin typeface="Menlo" panose="020B0609030804020204" pitchFamily="49" charset="0"/>
              </a:rPr>
              <a:t>: </a:t>
            </a:r>
            <a:r>
              <a:rPr lang="en-US" sz="1400" dirty="0" err="1">
                <a:solidFill>
                  <a:srgbClr val="5C2699"/>
                </a:solidFill>
                <a:latin typeface="Menlo" panose="020B0609030804020204" pitchFamily="49" charset="0"/>
              </a:rPr>
              <a:t>UITableViewDelegate</a:t>
            </a:r>
            <a:r>
              <a:rPr lang="en-US" sz="1400" dirty="0">
                <a:solidFill>
                  <a:srgbClr val="000000"/>
                </a:solidFill>
                <a:latin typeface="Menlo" panose="020B0609030804020204" pitchFamily="49" charset="0"/>
              </a:rPr>
              <a:t> {</a:t>
            </a:r>
            <a:endParaRPr lang="en-US" sz="1400" dirty="0">
              <a:solidFill>
                <a:srgbClr val="5C2699"/>
              </a:solidFill>
              <a:latin typeface="Menlo" panose="020B0609030804020204" pitchFamily="49" charset="0"/>
            </a:endParaRPr>
          </a:p>
          <a:p>
            <a:r>
              <a:rPr lang="en-US" sz="1400" dirty="0">
                <a:solidFill>
                  <a:srgbClr val="000000"/>
                </a:solidFill>
                <a:latin typeface="Menlo" panose="020B0609030804020204" pitchFamily="49" charset="0"/>
              </a:rPr>
              <a:t>    </a:t>
            </a:r>
            <a:r>
              <a:rPr lang="en-US" sz="1400" b="1" dirty="0" err="1">
                <a:solidFill>
                  <a:srgbClr val="9B2393"/>
                </a:solidFill>
                <a:latin typeface="Menlo" panose="020B0609030804020204" pitchFamily="49" charset="0"/>
              </a:rPr>
              <a:t>func</a:t>
            </a:r>
            <a:r>
              <a:rPr lang="en-US" sz="1400" dirty="0">
                <a:solidFill>
                  <a:srgbClr val="000000"/>
                </a:solidFill>
                <a:latin typeface="Menlo" panose="020B0609030804020204" pitchFamily="49" charset="0"/>
              </a:rPr>
              <a:t> </a:t>
            </a:r>
            <a:r>
              <a:rPr lang="en-US" sz="1400" dirty="0" err="1">
                <a:solidFill>
                  <a:srgbClr val="000000"/>
                </a:solidFill>
                <a:latin typeface="Menlo" panose="020B0609030804020204" pitchFamily="49" charset="0"/>
              </a:rPr>
              <a:t>tableView</a:t>
            </a:r>
            <a:r>
              <a:rPr lang="en-US" sz="1400" dirty="0">
                <a:solidFill>
                  <a:srgbClr val="000000"/>
                </a:solidFill>
                <a:latin typeface="Menlo" panose="020B0609030804020204" pitchFamily="49" charset="0"/>
              </a:rPr>
              <a:t>(</a:t>
            </a:r>
            <a:r>
              <a:rPr lang="en-US" sz="1400" b="1" dirty="0">
                <a:solidFill>
                  <a:srgbClr val="9B2393"/>
                </a:solidFill>
                <a:latin typeface="Menlo" panose="020B0609030804020204" pitchFamily="49" charset="0"/>
              </a:rPr>
              <a:t>_</a:t>
            </a:r>
            <a:r>
              <a:rPr lang="en-US" sz="1400" dirty="0">
                <a:solidFill>
                  <a:srgbClr val="000000"/>
                </a:solidFill>
                <a:latin typeface="Menlo" panose="020B0609030804020204" pitchFamily="49" charset="0"/>
              </a:rPr>
              <a:t> </a:t>
            </a:r>
            <a:r>
              <a:rPr lang="en-US" sz="1400" dirty="0" err="1">
                <a:solidFill>
                  <a:srgbClr val="000000"/>
                </a:solidFill>
                <a:latin typeface="Menlo" panose="020B0609030804020204" pitchFamily="49" charset="0"/>
              </a:rPr>
              <a:t>tableView</a:t>
            </a:r>
            <a:r>
              <a:rPr lang="en-US" sz="1400" dirty="0">
                <a:solidFill>
                  <a:srgbClr val="000000"/>
                </a:solidFill>
                <a:latin typeface="Menlo" panose="020B0609030804020204" pitchFamily="49" charset="0"/>
              </a:rPr>
              <a:t>: </a:t>
            </a:r>
            <a:r>
              <a:rPr lang="en-US" sz="1400" dirty="0" err="1">
                <a:solidFill>
                  <a:srgbClr val="5C2699"/>
                </a:solidFill>
                <a:latin typeface="Menlo" panose="020B0609030804020204" pitchFamily="49" charset="0"/>
              </a:rPr>
              <a:t>UITableView</a:t>
            </a:r>
            <a:r>
              <a:rPr lang="en-US" sz="1400" dirty="0">
                <a:solidFill>
                  <a:srgbClr val="000000"/>
                </a:solidFill>
                <a:latin typeface="Menlo" panose="020B0609030804020204" pitchFamily="49" charset="0"/>
              </a:rPr>
              <a:t>, </a:t>
            </a:r>
            <a:r>
              <a:rPr lang="en-US" sz="1400" dirty="0" err="1">
                <a:solidFill>
                  <a:srgbClr val="000000"/>
                </a:solidFill>
                <a:latin typeface="Menlo" panose="020B0609030804020204" pitchFamily="49" charset="0"/>
              </a:rPr>
              <a:t>canEditRowAt</a:t>
            </a:r>
            <a:r>
              <a:rPr lang="en-US" sz="1400" dirty="0">
                <a:solidFill>
                  <a:srgbClr val="000000"/>
                </a:solidFill>
                <a:latin typeface="Menlo" panose="020B0609030804020204" pitchFamily="49" charset="0"/>
              </a:rPr>
              <a:t> </a:t>
            </a:r>
            <a:r>
              <a:rPr lang="en-US" sz="1400" dirty="0" err="1">
                <a:solidFill>
                  <a:srgbClr val="000000"/>
                </a:solidFill>
                <a:latin typeface="Menlo" panose="020B0609030804020204" pitchFamily="49" charset="0"/>
              </a:rPr>
              <a:t>indexPath</a:t>
            </a:r>
            <a:r>
              <a:rPr lang="en-US" sz="1400" dirty="0">
                <a:solidFill>
                  <a:srgbClr val="000000"/>
                </a:solidFill>
                <a:latin typeface="Menlo" panose="020B0609030804020204" pitchFamily="49" charset="0"/>
              </a:rPr>
              <a:t>: </a:t>
            </a:r>
            <a:r>
              <a:rPr lang="en-US" sz="1400" dirty="0" err="1">
                <a:solidFill>
                  <a:srgbClr val="5C2699"/>
                </a:solidFill>
                <a:latin typeface="Menlo" panose="020B0609030804020204" pitchFamily="49" charset="0"/>
              </a:rPr>
              <a:t>IndexPath</a:t>
            </a:r>
            <a:r>
              <a:rPr lang="en-US" sz="1400" dirty="0">
                <a:solidFill>
                  <a:srgbClr val="000000"/>
                </a:solidFill>
                <a:latin typeface="Menlo" panose="020B0609030804020204" pitchFamily="49" charset="0"/>
              </a:rPr>
              <a:t>) -&gt; </a:t>
            </a:r>
            <a:r>
              <a:rPr lang="en-US" sz="1400" dirty="0">
                <a:solidFill>
                  <a:srgbClr val="5C2699"/>
                </a:solidFill>
                <a:latin typeface="Menlo" panose="020B0609030804020204" pitchFamily="49" charset="0"/>
              </a:rPr>
              <a:t>Bool</a:t>
            </a:r>
            <a:r>
              <a:rPr lang="en-US" sz="1400" dirty="0">
                <a:solidFill>
                  <a:srgbClr val="000000"/>
                </a:solidFill>
                <a:latin typeface="Menlo" panose="020B0609030804020204" pitchFamily="49" charset="0"/>
              </a:rPr>
              <a:t> {</a:t>
            </a:r>
          </a:p>
          <a:p>
            <a:r>
              <a:rPr lang="en-US" sz="1400" dirty="0">
                <a:solidFill>
                  <a:srgbClr val="000000"/>
                </a:solidFill>
                <a:latin typeface="Menlo" panose="020B0609030804020204" pitchFamily="49" charset="0"/>
              </a:rPr>
              <a:t>        </a:t>
            </a:r>
            <a:r>
              <a:rPr lang="en-US" sz="1400" b="1" dirty="0">
                <a:solidFill>
                  <a:srgbClr val="9B2393"/>
                </a:solidFill>
                <a:latin typeface="Menlo" panose="020B0609030804020204" pitchFamily="49" charset="0"/>
              </a:rPr>
              <a:t>return</a:t>
            </a:r>
            <a:r>
              <a:rPr lang="en-US" sz="1400" dirty="0">
                <a:solidFill>
                  <a:srgbClr val="000000"/>
                </a:solidFill>
                <a:latin typeface="Menlo" panose="020B0609030804020204" pitchFamily="49" charset="0"/>
              </a:rPr>
              <a:t> </a:t>
            </a:r>
            <a:r>
              <a:rPr lang="en-US" sz="1400" b="1" dirty="0">
                <a:solidFill>
                  <a:srgbClr val="9B2393"/>
                </a:solidFill>
                <a:latin typeface="Menlo" panose="020B0609030804020204" pitchFamily="49" charset="0"/>
              </a:rPr>
              <a:t>true</a:t>
            </a:r>
            <a:endParaRPr lang="en-US" sz="1400" dirty="0">
              <a:solidFill>
                <a:srgbClr val="9B2393"/>
              </a:solidFill>
              <a:latin typeface="Menlo" panose="020B0609030804020204" pitchFamily="49" charset="0"/>
            </a:endParaRPr>
          </a:p>
          <a:p>
            <a:r>
              <a:rPr lang="en-US" sz="1400" dirty="0">
                <a:solidFill>
                  <a:srgbClr val="000000"/>
                </a:solidFill>
                <a:latin typeface="Menlo" panose="020B0609030804020204" pitchFamily="49" charset="0"/>
              </a:rPr>
              <a:t>    }</a:t>
            </a:r>
          </a:p>
          <a:p>
            <a:r>
              <a:rPr lang="en-US" sz="1400" dirty="0">
                <a:solidFill>
                  <a:srgbClr val="000000"/>
                </a:solidFill>
                <a:latin typeface="Menlo" panose="020B0609030804020204" pitchFamily="49" charset="0"/>
              </a:rPr>
              <a:t>    </a:t>
            </a:r>
          </a:p>
          <a:p>
            <a:r>
              <a:rPr lang="en-US" sz="1400" dirty="0">
                <a:solidFill>
                  <a:srgbClr val="000000"/>
                </a:solidFill>
                <a:latin typeface="Menlo" panose="020B0609030804020204" pitchFamily="49" charset="0"/>
              </a:rPr>
              <a:t>    </a:t>
            </a:r>
            <a:r>
              <a:rPr lang="en-US" sz="1400" b="1" dirty="0" err="1">
                <a:solidFill>
                  <a:srgbClr val="9B2393"/>
                </a:solidFill>
                <a:latin typeface="Menlo" panose="020B0609030804020204" pitchFamily="49" charset="0"/>
              </a:rPr>
              <a:t>func</a:t>
            </a:r>
            <a:r>
              <a:rPr lang="en-US" sz="1400" dirty="0">
                <a:solidFill>
                  <a:srgbClr val="000000"/>
                </a:solidFill>
                <a:latin typeface="Menlo" panose="020B0609030804020204" pitchFamily="49" charset="0"/>
              </a:rPr>
              <a:t> </a:t>
            </a:r>
            <a:r>
              <a:rPr lang="en-US" sz="1400" dirty="0" err="1">
                <a:solidFill>
                  <a:srgbClr val="000000"/>
                </a:solidFill>
                <a:latin typeface="Menlo" panose="020B0609030804020204" pitchFamily="49" charset="0"/>
              </a:rPr>
              <a:t>tableView</a:t>
            </a:r>
            <a:r>
              <a:rPr lang="en-US" sz="1400" dirty="0">
                <a:solidFill>
                  <a:srgbClr val="000000"/>
                </a:solidFill>
                <a:latin typeface="Menlo" panose="020B0609030804020204" pitchFamily="49" charset="0"/>
              </a:rPr>
              <a:t>(</a:t>
            </a:r>
            <a:r>
              <a:rPr lang="en-US" sz="1400" b="1" dirty="0">
                <a:solidFill>
                  <a:srgbClr val="9B2393"/>
                </a:solidFill>
                <a:latin typeface="Menlo" panose="020B0609030804020204" pitchFamily="49" charset="0"/>
              </a:rPr>
              <a:t>_</a:t>
            </a:r>
            <a:r>
              <a:rPr lang="en-US" sz="1400" dirty="0">
                <a:solidFill>
                  <a:srgbClr val="000000"/>
                </a:solidFill>
                <a:latin typeface="Menlo" panose="020B0609030804020204" pitchFamily="49" charset="0"/>
              </a:rPr>
              <a:t> </a:t>
            </a:r>
            <a:r>
              <a:rPr lang="en-US" sz="1400" dirty="0" err="1">
                <a:solidFill>
                  <a:srgbClr val="000000"/>
                </a:solidFill>
                <a:latin typeface="Menlo" panose="020B0609030804020204" pitchFamily="49" charset="0"/>
              </a:rPr>
              <a:t>tableView</a:t>
            </a:r>
            <a:r>
              <a:rPr lang="en-US" sz="1400" dirty="0">
                <a:solidFill>
                  <a:srgbClr val="000000"/>
                </a:solidFill>
                <a:latin typeface="Menlo" panose="020B0609030804020204" pitchFamily="49" charset="0"/>
              </a:rPr>
              <a:t>: </a:t>
            </a:r>
            <a:r>
              <a:rPr lang="en-US" sz="1400" dirty="0" err="1">
                <a:solidFill>
                  <a:srgbClr val="5C2699"/>
                </a:solidFill>
                <a:latin typeface="Menlo" panose="020B0609030804020204" pitchFamily="49" charset="0"/>
              </a:rPr>
              <a:t>UITableView</a:t>
            </a:r>
            <a:r>
              <a:rPr lang="en-US" sz="1400" dirty="0">
                <a:solidFill>
                  <a:srgbClr val="000000"/>
                </a:solidFill>
                <a:latin typeface="Menlo" panose="020B0609030804020204" pitchFamily="49" charset="0"/>
              </a:rPr>
              <a:t>, commit </a:t>
            </a:r>
            <a:r>
              <a:rPr lang="en-US" sz="1400" dirty="0" err="1">
                <a:solidFill>
                  <a:srgbClr val="000000"/>
                </a:solidFill>
                <a:latin typeface="Menlo" panose="020B0609030804020204" pitchFamily="49" charset="0"/>
              </a:rPr>
              <a:t>editingStyle</a:t>
            </a:r>
            <a:r>
              <a:rPr lang="en-US" sz="1400" dirty="0">
                <a:solidFill>
                  <a:srgbClr val="000000"/>
                </a:solidFill>
                <a:latin typeface="Menlo" panose="020B0609030804020204" pitchFamily="49" charset="0"/>
              </a:rPr>
              <a:t>: </a:t>
            </a:r>
            <a:r>
              <a:rPr lang="en-US" sz="1400" dirty="0" err="1">
                <a:solidFill>
                  <a:srgbClr val="5C2699"/>
                </a:solidFill>
                <a:latin typeface="Menlo" panose="020B0609030804020204" pitchFamily="49" charset="0"/>
              </a:rPr>
              <a:t>UITableViewCell</a:t>
            </a:r>
            <a:r>
              <a:rPr lang="en-US" sz="1400" dirty="0" err="1">
                <a:solidFill>
                  <a:srgbClr val="000000"/>
                </a:solidFill>
                <a:latin typeface="Menlo" panose="020B0609030804020204" pitchFamily="49" charset="0"/>
              </a:rPr>
              <a:t>.</a:t>
            </a:r>
            <a:r>
              <a:rPr lang="en-US" sz="1400" dirty="0" err="1">
                <a:solidFill>
                  <a:srgbClr val="5C2699"/>
                </a:solidFill>
                <a:latin typeface="Menlo" panose="020B0609030804020204" pitchFamily="49" charset="0"/>
              </a:rPr>
              <a:t>EditingStyle</a:t>
            </a:r>
            <a:r>
              <a:rPr lang="en-US" sz="1400" dirty="0">
                <a:solidFill>
                  <a:srgbClr val="000000"/>
                </a:solidFill>
                <a:latin typeface="Menlo" panose="020B0609030804020204" pitchFamily="49" charset="0"/>
              </a:rPr>
              <a:t>, </a:t>
            </a:r>
            <a:r>
              <a:rPr lang="en-US" sz="1400" dirty="0" err="1">
                <a:solidFill>
                  <a:srgbClr val="000000"/>
                </a:solidFill>
                <a:latin typeface="Menlo" panose="020B0609030804020204" pitchFamily="49" charset="0"/>
              </a:rPr>
              <a:t>forRowAt</a:t>
            </a:r>
            <a:r>
              <a:rPr lang="en-US" sz="1400" dirty="0">
                <a:solidFill>
                  <a:srgbClr val="000000"/>
                </a:solidFill>
                <a:latin typeface="Menlo" panose="020B0609030804020204" pitchFamily="49" charset="0"/>
              </a:rPr>
              <a:t> </a:t>
            </a:r>
            <a:r>
              <a:rPr lang="en-US" sz="1400" dirty="0" err="1">
                <a:solidFill>
                  <a:srgbClr val="000000"/>
                </a:solidFill>
                <a:latin typeface="Menlo" panose="020B0609030804020204" pitchFamily="49" charset="0"/>
              </a:rPr>
              <a:t>indexPath</a:t>
            </a:r>
            <a:r>
              <a:rPr lang="en-US" sz="1400" dirty="0">
                <a:solidFill>
                  <a:srgbClr val="000000"/>
                </a:solidFill>
                <a:latin typeface="Menlo" panose="020B0609030804020204" pitchFamily="49" charset="0"/>
              </a:rPr>
              <a:t>: </a:t>
            </a:r>
            <a:r>
              <a:rPr lang="en-US" sz="1400" dirty="0" err="1">
                <a:solidFill>
                  <a:srgbClr val="5C2699"/>
                </a:solidFill>
                <a:latin typeface="Menlo" panose="020B0609030804020204" pitchFamily="49" charset="0"/>
              </a:rPr>
              <a:t>IndexPath</a:t>
            </a:r>
            <a:r>
              <a:rPr lang="en-US" sz="1400" dirty="0">
                <a:solidFill>
                  <a:srgbClr val="000000"/>
                </a:solidFill>
                <a:latin typeface="Menlo" panose="020B0609030804020204" pitchFamily="49" charset="0"/>
              </a:rPr>
              <a:t>) {</a:t>
            </a:r>
          </a:p>
          <a:p>
            <a:r>
              <a:rPr lang="en-US" sz="1400" dirty="0">
                <a:solidFill>
                  <a:srgbClr val="000000"/>
                </a:solidFill>
                <a:latin typeface="Menlo" panose="020B0609030804020204" pitchFamily="49" charset="0"/>
              </a:rPr>
              <a:t>        </a:t>
            </a:r>
            <a:r>
              <a:rPr lang="en-US" sz="1400" b="1" dirty="0">
                <a:solidFill>
                  <a:srgbClr val="9B2393"/>
                </a:solidFill>
                <a:latin typeface="Menlo" panose="020B0609030804020204" pitchFamily="49" charset="0"/>
              </a:rPr>
              <a:t>if</a:t>
            </a:r>
            <a:r>
              <a:rPr lang="en-US" sz="1400" dirty="0">
                <a:solidFill>
                  <a:srgbClr val="000000"/>
                </a:solidFill>
                <a:latin typeface="Menlo" panose="020B0609030804020204" pitchFamily="49" charset="0"/>
              </a:rPr>
              <a:t> (</a:t>
            </a:r>
            <a:r>
              <a:rPr lang="en-US" sz="1400" dirty="0" err="1">
                <a:solidFill>
                  <a:srgbClr val="000000"/>
                </a:solidFill>
                <a:latin typeface="Menlo" panose="020B0609030804020204" pitchFamily="49" charset="0"/>
              </a:rPr>
              <a:t>editingStyle</a:t>
            </a:r>
            <a:r>
              <a:rPr lang="en-US" sz="1400" dirty="0">
                <a:solidFill>
                  <a:srgbClr val="000000"/>
                </a:solidFill>
                <a:latin typeface="Menlo" panose="020B0609030804020204" pitchFamily="49" charset="0"/>
              </a:rPr>
              <a:t> == .</a:t>
            </a:r>
            <a:r>
              <a:rPr lang="en-US" sz="1400" dirty="0">
                <a:solidFill>
                  <a:srgbClr val="3900A0"/>
                </a:solidFill>
                <a:latin typeface="Menlo" panose="020B0609030804020204" pitchFamily="49" charset="0"/>
              </a:rPr>
              <a:t>delete</a:t>
            </a:r>
            <a:r>
              <a:rPr lang="en-US" sz="1400" dirty="0">
                <a:solidFill>
                  <a:srgbClr val="000000"/>
                </a:solidFill>
                <a:latin typeface="Menlo" panose="020B0609030804020204" pitchFamily="49" charset="0"/>
              </a:rPr>
              <a:t>) {</a:t>
            </a:r>
          </a:p>
          <a:p>
            <a:r>
              <a:rPr lang="en-US" sz="1400" dirty="0">
                <a:solidFill>
                  <a:srgbClr val="000000"/>
                </a:solidFill>
                <a:latin typeface="Menlo" panose="020B0609030804020204" pitchFamily="49" charset="0"/>
              </a:rPr>
              <a:t>            </a:t>
            </a:r>
            <a:r>
              <a:rPr lang="en-US" sz="1400" b="1" dirty="0">
                <a:solidFill>
                  <a:srgbClr val="9B2393"/>
                </a:solidFill>
                <a:latin typeface="Menlo" panose="020B0609030804020204" pitchFamily="49" charset="0"/>
              </a:rPr>
              <a:t>guard</a:t>
            </a:r>
            <a:r>
              <a:rPr lang="en-US" sz="1400" dirty="0">
                <a:solidFill>
                  <a:srgbClr val="000000"/>
                </a:solidFill>
                <a:latin typeface="Menlo" panose="020B0609030804020204" pitchFamily="49" charset="0"/>
              </a:rPr>
              <a:t> </a:t>
            </a:r>
            <a:r>
              <a:rPr lang="en-US" sz="1400" b="1" dirty="0">
                <a:solidFill>
                  <a:srgbClr val="9B2393"/>
                </a:solidFill>
                <a:latin typeface="Menlo" panose="020B0609030804020204" pitchFamily="49" charset="0"/>
              </a:rPr>
              <a:t>let</a:t>
            </a:r>
            <a:r>
              <a:rPr lang="en-US" sz="1400" dirty="0">
                <a:solidFill>
                  <a:srgbClr val="000000"/>
                </a:solidFill>
                <a:latin typeface="Menlo" panose="020B0609030804020204" pitchFamily="49" charset="0"/>
              </a:rPr>
              <a:t> person = </a:t>
            </a:r>
            <a:r>
              <a:rPr lang="en-US" sz="1400" b="1" dirty="0">
                <a:solidFill>
                  <a:srgbClr val="9B2393"/>
                </a:solidFill>
                <a:latin typeface="Menlo" panose="020B0609030804020204" pitchFamily="49" charset="0"/>
              </a:rPr>
              <a:t>self</a:t>
            </a:r>
            <a:r>
              <a:rPr lang="en-US" sz="1400" dirty="0">
                <a:solidFill>
                  <a:srgbClr val="000000"/>
                </a:solidFill>
                <a:latin typeface="Menlo" panose="020B0609030804020204" pitchFamily="49" charset="0"/>
              </a:rPr>
              <a:t>.</a:t>
            </a:r>
            <a:r>
              <a:rPr lang="en-US" sz="1400" dirty="0" err="1">
                <a:solidFill>
                  <a:srgbClr val="326D74"/>
                </a:solidFill>
                <a:latin typeface="Menlo" panose="020B0609030804020204" pitchFamily="49" charset="0"/>
              </a:rPr>
              <a:t>fetchController</a:t>
            </a:r>
            <a:r>
              <a:rPr lang="en-US" sz="1400" dirty="0">
                <a:solidFill>
                  <a:srgbClr val="000000"/>
                </a:solidFill>
                <a:latin typeface="Menlo" panose="020B0609030804020204" pitchFamily="49" charset="0"/>
              </a:rPr>
              <a:t>?.</a:t>
            </a:r>
            <a:r>
              <a:rPr lang="en-US" sz="1400" dirty="0">
                <a:solidFill>
                  <a:srgbClr val="3900A0"/>
                </a:solidFill>
                <a:latin typeface="Menlo" panose="020B0609030804020204" pitchFamily="49" charset="0"/>
              </a:rPr>
              <a:t>object</a:t>
            </a:r>
            <a:r>
              <a:rPr lang="en-US" sz="1400" dirty="0">
                <a:solidFill>
                  <a:srgbClr val="000000"/>
                </a:solidFill>
                <a:latin typeface="Menlo" panose="020B0609030804020204" pitchFamily="49" charset="0"/>
              </a:rPr>
              <a:t>(at: </a:t>
            </a:r>
            <a:r>
              <a:rPr lang="en-US" sz="1400" dirty="0" err="1">
                <a:solidFill>
                  <a:srgbClr val="000000"/>
                </a:solidFill>
                <a:latin typeface="Menlo" panose="020B0609030804020204" pitchFamily="49" charset="0"/>
              </a:rPr>
              <a:t>indexPath</a:t>
            </a:r>
            <a:r>
              <a:rPr lang="en-US" sz="1400" dirty="0">
                <a:solidFill>
                  <a:srgbClr val="000000"/>
                </a:solidFill>
                <a:latin typeface="Menlo" panose="020B0609030804020204" pitchFamily="49" charset="0"/>
              </a:rPr>
              <a:t>) </a:t>
            </a:r>
            <a:r>
              <a:rPr lang="en-US" sz="1400" b="1" dirty="0">
                <a:solidFill>
                  <a:srgbClr val="9B2393"/>
                </a:solidFill>
                <a:latin typeface="Menlo" panose="020B0609030804020204" pitchFamily="49" charset="0"/>
              </a:rPr>
              <a:t>else</a:t>
            </a:r>
            <a:r>
              <a:rPr lang="en-US" sz="1400" dirty="0">
                <a:solidFill>
                  <a:srgbClr val="000000"/>
                </a:solidFill>
                <a:latin typeface="Menlo" panose="020B0609030804020204" pitchFamily="49" charset="0"/>
              </a:rPr>
              <a:t> { </a:t>
            </a:r>
            <a:r>
              <a:rPr lang="en-US" sz="1400" b="1" dirty="0">
                <a:solidFill>
                  <a:srgbClr val="9B2393"/>
                </a:solidFill>
                <a:latin typeface="Menlo" panose="020B0609030804020204" pitchFamily="49" charset="0"/>
              </a:rPr>
              <a:t>return</a:t>
            </a:r>
            <a:r>
              <a:rPr lang="en-US" sz="1400" dirty="0">
                <a:solidFill>
                  <a:srgbClr val="000000"/>
                </a:solidFill>
                <a:latin typeface="Menlo" panose="020B0609030804020204" pitchFamily="49" charset="0"/>
              </a:rPr>
              <a:t> }</a:t>
            </a:r>
          </a:p>
          <a:p>
            <a:r>
              <a:rPr lang="en-US" sz="1400" dirty="0">
                <a:solidFill>
                  <a:srgbClr val="000000"/>
                </a:solidFill>
                <a:latin typeface="Menlo" panose="020B0609030804020204" pitchFamily="49" charset="0"/>
              </a:rPr>
              <a:t>            </a:t>
            </a:r>
            <a:r>
              <a:rPr lang="en-US" sz="1400" b="1" dirty="0">
                <a:solidFill>
                  <a:srgbClr val="9B2393"/>
                </a:solidFill>
                <a:latin typeface="Menlo" panose="020B0609030804020204" pitchFamily="49" charset="0"/>
              </a:rPr>
              <a:t>try</a:t>
            </a:r>
            <a:r>
              <a:rPr lang="en-US" sz="1400" dirty="0">
                <a:solidFill>
                  <a:srgbClr val="000000"/>
                </a:solidFill>
                <a:latin typeface="Menlo" panose="020B0609030804020204" pitchFamily="49" charset="0"/>
              </a:rPr>
              <a:t>? </a:t>
            </a:r>
            <a:r>
              <a:rPr lang="en-US" sz="1400" dirty="0" err="1">
                <a:solidFill>
                  <a:srgbClr val="326D74"/>
                </a:solidFill>
                <a:latin typeface="Menlo" panose="020B0609030804020204" pitchFamily="49" charset="0"/>
              </a:rPr>
              <a:t>personData</a:t>
            </a:r>
            <a:r>
              <a:rPr lang="en-US" sz="1400" dirty="0" err="1">
                <a:solidFill>
                  <a:srgbClr val="000000"/>
                </a:solidFill>
                <a:latin typeface="Menlo" panose="020B0609030804020204" pitchFamily="49" charset="0"/>
              </a:rPr>
              <a:t>.</a:t>
            </a:r>
            <a:r>
              <a:rPr lang="en-US" sz="1400" dirty="0" err="1">
                <a:solidFill>
                  <a:srgbClr val="245256"/>
                </a:solidFill>
                <a:latin typeface="Menlo" panose="020B0609030804020204" pitchFamily="49" charset="0"/>
              </a:rPr>
              <a:t>delete</a:t>
            </a:r>
            <a:r>
              <a:rPr lang="en-US" sz="1400" dirty="0">
                <a:solidFill>
                  <a:srgbClr val="000000"/>
                </a:solidFill>
                <a:latin typeface="Menlo" panose="020B0609030804020204" pitchFamily="49" charset="0"/>
              </a:rPr>
              <a:t>(person: person)</a:t>
            </a:r>
          </a:p>
          <a:p>
            <a:r>
              <a:rPr lang="en-US" sz="1400" dirty="0">
                <a:solidFill>
                  <a:srgbClr val="000000"/>
                </a:solidFill>
                <a:latin typeface="Menlo" panose="020B0609030804020204" pitchFamily="49" charset="0"/>
              </a:rPr>
              <a:t>        }</a:t>
            </a:r>
          </a:p>
          <a:p>
            <a:r>
              <a:rPr lang="en-US" sz="1400" dirty="0">
                <a:solidFill>
                  <a:srgbClr val="000000"/>
                </a:solidFill>
                <a:latin typeface="Menlo" panose="020B0609030804020204" pitchFamily="49" charset="0"/>
              </a:rPr>
              <a:t>    }</a:t>
            </a:r>
          </a:p>
          <a:p>
            <a:r>
              <a:rPr lang="en-US" sz="1400" dirty="0">
                <a:solidFill>
                  <a:srgbClr val="000000"/>
                </a:solidFill>
                <a:latin typeface="Menlo" panose="020B0609030804020204" pitchFamily="49" charset="0"/>
              </a:rPr>
              <a:t>}</a:t>
            </a:r>
          </a:p>
          <a:p>
            <a:endParaRPr lang="en-US" sz="1400" dirty="0"/>
          </a:p>
        </p:txBody>
      </p:sp>
    </p:spTree>
    <p:extLst>
      <p:ext uri="{BB962C8B-B14F-4D97-AF65-F5344CB8AC3E}">
        <p14:creationId xmlns:p14="http://schemas.microsoft.com/office/powerpoint/2010/main" val="2049906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FD19F-21DB-9B4A-A05C-7F07184609D2}"/>
              </a:ext>
            </a:extLst>
          </p:cNvPr>
          <p:cNvSpPr>
            <a:spLocks noGrp="1"/>
          </p:cNvSpPr>
          <p:nvPr>
            <p:ph type="title"/>
          </p:nvPr>
        </p:nvSpPr>
        <p:spPr/>
        <p:txBody>
          <a:bodyPr/>
          <a:lstStyle/>
          <a:p>
            <a:r>
              <a:rPr lang="en-US" dirty="0"/>
              <a:t>iOS – Core Data</a:t>
            </a:r>
          </a:p>
        </p:txBody>
      </p:sp>
      <p:sp>
        <p:nvSpPr>
          <p:cNvPr id="3" name="Content Placeholder 2">
            <a:extLst>
              <a:ext uri="{FF2B5EF4-FFF2-40B4-BE49-F238E27FC236}">
                <a16:creationId xmlns:a16="http://schemas.microsoft.com/office/drawing/2014/main" id="{96C3EFFE-4E61-0949-B763-72E05D02B35A}"/>
              </a:ext>
            </a:extLst>
          </p:cNvPr>
          <p:cNvSpPr>
            <a:spLocks noGrp="1"/>
          </p:cNvSpPr>
          <p:nvPr>
            <p:ph idx="1"/>
          </p:nvPr>
        </p:nvSpPr>
        <p:spPr/>
        <p:txBody>
          <a:bodyPr/>
          <a:lstStyle/>
          <a:p>
            <a:r>
              <a:rPr lang="en-US" dirty="0"/>
              <a:t>Add </a:t>
            </a:r>
            <a:r>
              <a:rPr lang="en-US" dirty="0" err="1"/>
              <a:t>NSFetchedResultsControllerDelegate</a:t>
            </a:r>
            <a:r>
              <a:rPr lang="en-US" dirty="0"/>
              <a:t> via extension</a:t>
            </a:r>
          </a:p>
          <a:p>
            <a:endParaRPr lang="en-US" dirty="0"/>
          </a:p>
        </p:txBody>
      </p:sp>
      <p:sp>
        <p:nvSpPr>
          <p:cNvPr id="4" name="Slide Number Placeholder 3">
            <a:extLst>
              <a:ext uri="{FF2B5EF4-FFF2-40B4-BE49-F238E27FC236}">
                <a16:creationId xmlns:a16="http://schemas.microsoft.com/office/drawing/2014/main" id="{B4F4C34C-2E2A-9048-AE59-87CCF7693156}"/>
              </a:ext>
            </a:extLst>
          </p:cNvPr>
          <p:cNvSpPr>
            <a:spLocks noGrp="1"/>
          </p:cNvSpPr>
          <p:nvPr>
            <p:ph type="sldNum" sz="quarter" idx="12"/>
          </p:nvPr>
        </p:nvSpPr>
        <p:spPr/>
        <p:txBody>
          <a:bodyPr/>
          <a:lstStyle/>
          <a:p>
            <a:fld id="{D57F1E4F-1CFF-5643-939E-02111984F565}" type="slidenum">
              <a:rPr lang="en-US" smtClean="0"/>
              <a:t>44</a:t>
            </a:fld>
            <a:endParaRPr lang="en-US" dirty="0"/>
          </a:p>
        </p:txBody>
      </p:sp>
      <p:sp>
        <p:nvSpPr>
          <p:cNvPr id="5" name="TextBox 4">
            <a:extLst>
              <a:ext uri="{FF2B5EF4-FFF2-40B4-BE49-F238E27FC236}">
                <a16:creationId xmlns:a16="http://schemas.microsoft.com/office/drawing/2014/main" id="{A8CC41EB-6B5B-8249-9EE2-9CA9422756EB}"/>
              </a:ext>
            </a:extLst>
          </p:cNvPr>
          <p:cNvSpPr txBox="1"/>
          <p:nvPr/>
        </p:nvSpPr>
        <p:spPr>
          <a:xfrm>
            <a:off x="346363" y="2619630"/>
            <a:ext cx="11190739" cy="3785652"/>
          </a:xfrm>
          <a:prstGeom prst="rect">
            <a:avLst/>
          </a:prstGeom>
          <a:solidFill>
            <a:schemeClr val="tx1"/>
          </a:solidFill>
        </p:spPr>
        <p:txBody>
          <a:bodyPr wrap="square" rtlCol="0">
            <a:spAutoFit/>
          </a:bodyPr>
          <a:lstStyle/>
          <a:p>
            <a:r>
              <a:rPr lang="en-US" sz="1600" b="1" dirty="0">
                <a:solidFill>
                  <a:srgbClr val="9B2393"/>
                </a:solidFill>
                <a:latin typeface="Menlo" panose="020B0609030804020204" pitchFamily="49" charset="0"/>
              </a:rPr>
              <a:t>extension</a:t>
            </a:r>
            <a:r>
              <a:rPr lang="en-US" sz="1600" dirty="0">
                <a:solidFill>
                  <a:srgbClr val="000000"/>
                </a:solidFill>
                <a:latin typeface="Menlo" panose="020B0609030804020204" pitchFamily="49" charset="0"/>
              </a:rPr>
              <a:t> </a:t>
            </a:r>
            <a:r>
              <a:rPr lang="en-US" sz="1600" dirty="0" err="1">
                <a:solidFill>
                  <a:srgbClr val="326D74"/>
                </a:solidFill>
                <a:latin typeface="Menlo" panose="020B0609030804020204" pitchFamily="49" charset="0"/>
              </a:rPr>
              <a:t>ViewController</a:t>
            </a:r>
            <a:r>
              <a:rPr lang="en-US" sz="1600" dirty="0">
                <a:solidFill>
                  <a:srgbClr val="000000"/>
                </a:solidFill>
                <a:latin typeface="Menlo" panose="020B0609030804020204" pitchFamily="49" charset="0"/>
              </a:rPr>
              <a:t>: </a:t>
            </a:r>
            <a:r>
              <a:rPr lang="en-US" sz="1600" dirty="0" err="1">
                <a:solidFill>
                  <a:srgbClr val="5C2699"/>
                </a:solidFill>
                <a:latin typeface="Menlo" panose="020B0609030804020204" pitchFamily="49" charset="0"/>
              </a:rPr>
              <a:t>NSFetchedResultsControllerDelegate</a:t>
            </a:r>
            <a:r>
              <a:rPr lang="en-US" sz="1600" dirty="0">
                <a:solidFill>
                  <a:srgbClr val="000000"/>
                </a:solidFill>
                <a:latin typeface="Menlo" panose="020B0609030804020204" pitchFamily="49" charset="0"/>
              </a:rPr>
              <a:t> {</a:t>
            </a:r>
            <a:endParaRPr lang="en-US" sz="1600" dirty="0">
              <a:solidFill>
                <a:srgbClr val="5C2699"/>
              </a:solidFill>
              <a:latin typeface="Menlo" panose="020B0609030804020204" pitchFamily="49" charset="0"/>
            </a:endParaRPr>
          </a:p>
          <a:p>
            <a:r>
              <a:rPr lang="en-US" sz="1600" dirty="0">
                <a:solidFill>
                  <a:srgbClr val="000000"/>
                </a:solidFill>
                <a:latin typeface="Menlo" panose="020B0609030804020204" pitchFamily="49" charset="0"/>
              </a:rPr>
              <a:t>    </a:t>
            </a:r>
          </a:p>
          <a:p>
            <a:r>
              <a:rPr lang="en-US" sz="1600" dirty="0">
                <a:solidFill>
                  <a:srgbClr val="000000"/>
                </a:solidFill>
                <a:latin typeface="Menlo" panose="020B0609030804020204" pitchFamily="49" charset="0"/>
              </a:rPr>
              <a:t>    </a:t>
            </a:r>
            <a:r>
              <a:rPr lang="en-US" sz="1600" b="1" dirty="0" err="1">
                <a:solidFill>
                  <a:srgbClr val="9B2393"/>
                </a:solidFill>
                <a:latin typeface="Menlo" panose="020B0609030804020204" pitchFamily="49" charset="0"/>
              </a:rPr>
              <a:t>func</a:t>
            </a:r>
            <a:r>
              <a:rPr lang="en-US" sz="1600" dirty="0">
                <a:solidFill>
                  <a:srgbClr val="000000"/>
                </a:solidFill>
                <a:latin typeface="Menlo" panose="020B0609030804020204" pitchFamily="49" charset="0"/>
              </a:rPr>
              <a:t> controller(</a:t>
            </a:r>
            <a:r>
              <a:rPr lang="en-US" sz="1600" b="1" dirty="0">
                <a:solidFill>
                  <a:srgbClr val="9B2393"/>
                </a:solidFill>
                <a:latin typeface="Menlo" panose="020B0609030804020204" pitchFamily="49" charset="0"/>
              </a:rPr>
              <a:t>_</a:t>
            </a:r>
            <a:r>
              <a:rPr lang="en-US" sz="1600" dirty="0">
                <a:solidFill>
                  <a:srgbClr val="000000"/>
                </a:solidFill>
                <a:latin typeface="Menlo" panose="020B0609030804020204" pitchFamily="49" charset="0"/>
              </a:rPr>
              <a:t> controller: </a:t>
            </a:r>
            <a:r>
              <a:rPr lang="en-US" sz="1600" dirty="0" err="1">
                <a:solidFill>
                  <a:srgbClr val="5C2699"/>
                </a:solidFill>
                <a:latin typeface="Menlo" panose="020B0609030804020204" pitchFamily="49" charset="0"/>
              </a:rPr>
              <a:t>NSFetchedResultsController</a:t>
            </a:r>
            <a:r>
              <a:rPr lang="en-US" sz="1600" dirty="0">
                <a:solidFill>
                  <a:srgbClr val="000000"/>
                </a:solidFill>
                <a:latin typeface="Menlo" panose="020B0609030804020204" pitchFamily="49" charset="0"/>
              </a:rPr>
              <a:t>&lt;</a:t>
            </a:r>
            <a:r>
              <a:rPr lang="en-US" sz="1600" dirty="0" err="1">
                <a:solidFill>
                  <a:srgbClr val="5C2699"/>
                </a:solidFill>
                <a:latin typeface="Menlo" panose="020B0609030804020204" pitchFamily="49" charset="0"/>
              </a:rPr>
              <a:t>NSFetchRequestResult</a:t>
            </a:r>
            <a:r>
              <a:rPr lang="en-US" sz="1600" dirty="0">
                <a:solidFill>
                  <a:srgbClr val="000000"/>
                </a:solidFill>
                <a:latin typeface="Menlo" panose="020B0609030804020204" pitchFamily="49" charset="0"/>
              </a:rPr>
              <a:t>&gt;,</a:t>
            </a:r>
            <a:endParaRPr lang="en-US" sz="1600" dirty="0">
              <a:solidFill>
                <a:srgbClr val="5C2699"/>
              </a:solidFill>
              <a:latin typeface="Menlo" panose="020B0609030804020204" pitchFamily="49" charset="0"/>
            </a:endParaRPr>
          </a:p>
          <a:p>
            <a:r>
              <a:rPr lang="en-US" sz="1600" dirty="0">
                <a:solidFill>
                  <a:srgbClr val="000000"/>
                </a:solidFill>
                <a:latin typeface="Menlo" panose="020B0609030804020204" pitchFamily="49" charset="0"/>
              </a:rPr>
              <a:t>                    </a:t>
            </a:r>
            <a:r>
              <a:rPr lang="en-US" sz="1600" dirty="0" err="1">
                <a:solidFill>
                  <a:srgbClr val="000000"/>
                </a:solidFill>
                <a:latin typeface="Menlo" panose="020B0609030804020204" pitchFamily="49" charset="0"/>
              </a:rPr>
              <a:t>didChange</a:t>
            </a:r>
            <a:r>
              <a:rPr lang="en-US" sz="1600" dirty="0">
                <a:solidFill>
                  <a:srgbClr val="000000"/>
                </a:solidFill>
                <a:latin typeface="Menlo" panose="020B0609030804020204" pitchFamily="49" charset="0"/>
              </a:rPr>
              <a:t> </a:t>
            </a:r>
            <a:r>
              <a:rPr lang="en-US" sz="1600" dirty="0" err="1">
                <a:solidFill>
                  <a:srgbClr val="000000"/>
                </a:solidFill>
                <a:latin typeface="Menlo" panose="020B0609030804020204" pitchFamily="49" charset="0"/>
              </a:rPr>
              <a:t>anObject</a:t>
            </a:r>
            <a:r>
              <a:rPr lang="en-US" sz="1600" dirty="0">
                <a:solidFill>
                  <a:srgbClr val="000000"/>
                </a:solidFill>
                <a:latin typeface="Menlo" panose="020B0609030804020204" pitchFamily="49" charset="0"/>
              </a:rPr>
              <a:t>: </a:t>
            </a:r>
            <a:r>
              <a:rPr lang="en-US" sz="1600" b="1" dirty="0">
                <a:solidFill>
                  <a:srgbClr val="9B2393"/>
                </a:solidFill>
                <a:latin typeface="Menlo" panose="020B0609030804020204" pitchFamily="49" charset="0"/>
              </a:rPr>
              <a:t>Any</a:t>
            </a:r>
            <a:r>
              <a:rPr lang="en-US" sz="1600" dirty="0">
                <a:solidFill>
                  <a:srgbClr val="000000"/>
                </a:solidFill>
                <a:latin typeface="Menlo" panose="020B0609030804020204" pitchFamily="49" charset="0"/>
              </a:rPr>
              <a:t>, at </a:t>
            </a:r>
            <a:r>
              <a:rPr lang="en-US" sz="1600" dirty="0" err="1">
                <a:solidFill>
                  <a:srgbClr val="000000"/>
                </a:solidFill>
                <a:latin typeface="Menlo" panose="020B0609030804020204" pitchFamily="49" charset="0"/>
              </a:rPr>
              <a:t>indexPath</a:t>
            </a:r>
            <a:r>
              <a:rPr lang="en-US" sz="1600" dirty="0">
                <a:solidFill>
                  <a:srgbClr val="000000"/>
                </a:solidFill>
                <a:latin typeface="Menlo" panose="020B0609030804020204" pitchFamily="49" charset="0"/>
              </a:rPr>
              <a:t>: </a:t>
            </a:r>
            <a:r>
              <a:rPr lang="en-US" sz="1600" dirty="0" err="1">
                <a:solidFill>
                  <a:srgbClr val="5C2699"/>
                </a:solidFill>
                <a:latin typeface="Menlo" panose="020B0609030804020204" pitchFamily="49" charset="0"/>
              </a:rPr>
              <a:t>IndexPath</a:t>
            </a:r>
            <a:r>
              <a:rPr lang="en-US" sz="1600" dirty="0">
                <a:solidFill>
                  <a:srgbClr val="000000"/>
                </a:solidFill>
                <a:latin typeface="Menlo" panose="020B0609030804020204" pitchFamily="49" charset="0"/>
              </a:rPr>
              <a:t>?,</a:t>
            </a:r>
          </a:p>
          <a:p>
            <a:r>
              <a:rPr lang="en-US" sz="1600" dirty="0">
                <a:solidFill>
                  <a:srgbClr val="000000"/>
                </a:solidFill>
                <a:latin typeface="Menlo" panose="020B0609030804020204" pitchFamily="49" charset="0"/>
              </a:rPr>
              <a:t>                    for type: </a:t>
            </a:r>
            <a:r>
              <a:rPr lang="en-US" sz="1600" dirty="0" err="1">
                <a:solidFill>
                  <a:srgbClr val="5C2699"/>
                </a:solidFill>
                <a:latin typeface="Menlo" panose="020B0609030804020204" pitchFamily="49" charset="0"/>
              </a:rPr>
              <a:t>NSFetchedResultsChangeType</a:t>
            </a:r>
            <a:r>
              <a:rPr lang="en-US" sz="1600" dirty="0">
                <a:solidFill>
                  <a:srgbClr val="000000"/>
                </a:solidFill>
                <a:latin typeface="Menlo" panose="020B0609030804020204" pitchFamily="49" charset="0"/>
              </a:rPr>
              <a:t>, </a:t>
            </a:r>
            <a:r>
              <a:rPr lang="en-US" sz="1600" dirty="0" err="1">
                <a:solidFill>
                  <a:srgbClr val="000000"/>
                </a:solidFill>
                <a:latin typeface="Menlo" panose="020B0609030804020204" pitchFamily="49" charset="0"/>
              </a:rPr>
              <a:t>newIndexPath</a:t>
            </a:r>
            <a:r>
              <a:rPr lang="en-US" sz="1600" dirty="0">
                <a:solidFill>
                  <a:srgbClr val="000000"/>
                </a:solidFill>
                <a:latin typeface="Menlo" panose="020B0609030804020204" pitchFamily="49" charset="0"/>
              </a:rPr>
              <a:t>: </a:t>
            </a:r>
            <a:r>
              <a:rPr lang="en-US" sz="1600" dirty="0" err="1">
                <a:solidFill>
                  <a:srgbClr val="5C2699"/>
                </a:solidFill>
                <a:latin typeface="Menlo" panose="020B0609030804020204" pitchFamily="49" charset="0"/>
              </a:rPr>
              <a:t>IndexPath</a:t>
            </a:r>
            <a:r>
              <a:rPr lang="en-US" sz="1600" dirty="0">
                <a:solidFill>
                  <a:srgbClr val="000000"/>
                </a:solidFill>
                <a:latin typeface="Menlo" panose="020B0609030804020204" pitchFamily="49" charset="0"/>
              </a:rPr>
              <a:t>?) {</a:t>
            </a:r>
          </a:p>
          <a:p>
            <a:r>
              <a:rPr lang="en-US" sz="1600" dirty="0">
                <a:solidFill>
                  <a:srgbClr val="000000"/>
                </a:solidFill>
                <a:latin typeface="Menlo" panose="020B0609030804020204" pitchFamily="49" charset="0"/>
              </a:rPr>
              <a:t>        </a:t>
            </a:r>
            <a:r>
              <a:rPr lang="en-US" sz="1600" b="1" dirty="0">
                <a:solidFill>
                  <a:srgbClr val="9B2393"/>
                </a:solidFill>
                <a:latin typeface="Menlo" panose="020B0609030804020204" pitchFamily="49" charset="0"/>
              </a:rPr>
              <a:t>switch</a:t>
            </a:r>
            <a:r>
              <a:rPr lang="en-US" sz="1600" dirty="0">
                <a:solidFill>
                  <a:srgbClr val="000000"/>
                </a:solidFill>
                <a:latin typeface="Menlo" panose="020B0609030804020204" pitchFamily="49" charset="0"/>
              </a:rPr>
              <a:t> type {</a:t>
            </a:r>
          </a:p>
          <a:p>
            <a:r>
              <a:rPr lang="en-US" sz="1600" dirty="0">
                <a:solidFill>
                  <a:srgbClr val="000000"/>
                </a:solidFill>
                <a:latin typeface="Menlo" panose="020B0609030804020204" pitchFamily="49" charset="0"/>
              </a:rPr>
              <a:t>        </a:t>
            </a:r>
            <a:r>
              <a:rPr lang="en-US" sz="1600" b="1" dirty="0">
                <a:solidFill>
                  <a:srgbClr val="9B2393"/>
                </a:solidFill>
                <a:latin typeface="Menlo" panose="020B0609030804020204" pitchFamily="49" charset="0"/>
              </a:rPr>
              <a:t>case</a:t>
            </a:r>
            <a:r>
              <a:rPr lang="en-US" sz="1600" dirty="0">
                <a:solidFill>
                  <a:srgbClr val="000000"/>
                </a:solidFill>
                <a:latin typeface="Menlo" panose="020B0609030804020204" pitchFamily="49" charset="0"/>
              </a:rPr>
              <a:t> .</a:t>
            </a:r>
            <a:r>
              <a:rPr lang="en-US" sz="1600" dirty="0">
                <a:solidFill>
                  <a:srgbClr val="3900A0"/>
                </a:solidFill>
                <a:latin typeface="Menlo" panose="020B0609030804020204" pitchFamily="49" charset="0"/>
              </a:rPr>
              <a:t>delete</a:t>
            </a:r>
            <a:r>
              <a:rPr lang="en-US" sz="1600" dirty="0">
                <a:solidFill>
                  <a:srgbClr val="000000"/>
                </a:solidFill>
                <a:latin typeface="Menlo" panose="020B0609030804020204" pitchFamily="49" charset="0"/>
              </a:rPr>
              <a:t>: </a:t>
            </a:r>
            <a:r>
              <a:rPr lang="en-US" sz="1600" b="1" dirty="0" err="1">
                <a:solidFill>
                  <a:srgbClr val="9B2393"/>
                </a:solidFill>
                <a:latin typeface="Menlo" panose="020B0609030804020204" pitchFamily="49" charset="0"/>
              </a:rPr>
              <a:t>self</a:t>
            </a:r>
            <a:r>
              <a:rPr lang="en-US" sz="1600" dirty="0" err="1">
                <a:solidFill>
                  <a:srgbClr val="000000"/>
                </a:solidFill>
                <a:latin typeface="Menlo" panose="020B0609030804020204" pitchFamily="49" charset="0"/>
              </a:rPr>
              <a:t>.</a:t>
            </a:r>
            <a:r>
              <a:rPr lang="en-US" sz="1600" dirty="0" err="1">
                <a:solidFill>
                  <a:srgbClr val="326D74"/>
                </a:solidFill>
                <a:latin typeface="Menlo" panose="020B0609030804020204" pitchFamily="49" charset="0"/>
              </a:rPr>
              <a:t>tableView</a:t>
            </a:r>
            <a:r>
              <a:rPr lang="en-US" sz="1600" dirty="0" err="1">
                <a:solidFill>
                  <a:srgbClr val="000000"/>
                </a:solidFill>
                <a:latin typeface="Menlo" panose="020B0609030804020204" pitchFamily="49" charset="0"/>
              </a:rPr>
              <a:t>.</a:t>
            </a:r>
            <a:r>
              <a:rPr lang="en-US" sz="1600" dirty="0" err="1">
                <a:solidFill>
                  <a:srgbClr val="3900A0"/>
                </a:solidFill>
                <a:latin typeface="Menlo" panose="020B0609030804020204" pitchFamily="49" charset="0"/>
              </a:rPr>
              <a:t>deleteRows</a:t>
            </a:r>
            <a:r>
              <a:rPr lang="en-US" sz="1600" dirty="0">
                <a:solidFill>
                  <a:srgbClr val="000000"/>
                </a:solidFill>
                <a:latin typeface="Menlo" panose="020B0609030804020204" pitchFamily="49" charset="0"/>
              </a:rPr>
              <a:t>(at: [</a:t>
            </a:r>
            <a:r>
              <a:rPr lang="en-US" sz="1600" dirty="0" err="1">
                <a:solidFill>
                  <a:srgbClr val="000000"/>
                </a:solidFill>
                <a:latin typeface="Menlo" panose="020B0609030804020204" pitchFamily="49" charset="0"/>
              </a:rPr>
              <a:t>indexPath</a:t>
            </a:r>
            <a:r>
              <a:rPr lang="en-US" sz="1600" dirty="0">
                <a:solidFill>
                  <a:srgbClr val="000000"/>
                </a:solidFill>
                <a:latin typeface="Menlo" panose="020B0609030804020204" pitchFamily="49" charset="0"/>
              </a:rPr>
              <a:t>!], with: .</a:t>
            </a:r>
            <a:r>
              <a:rPr lang="en-US" sz="1600" dirty="0">
                <a:solidFill>
                  <a:srgbClr val="3900A0"/>
                </a:solidFill>
                <a:latin typeface="Menlo" panose="020B0609030804020204" pitchFamily="49" charset="0"/>
              </a:rPr>
              <a:t>automatic</a:t>
            </a:r>
            <a:r>
              <a:rPr lang="en-US" sz="1600" dirty="0">
                <a:solidFill>
                  <a:srgbClr val="000000"/>
                </a:solidFill>
                <a:latin typeface="Menlo" panose="020B0609030804020204" pitchFamily="49" charset="0"/>
              </a:rPr>
              <a:t>)</a:t>
            </a:r>
          </a:p>
          <a:p>
            <a:r>
              <a:rPr lang="en-US" sz="1600" dirty="0">
                <a:solidFill>
                  <a:srgbClr val="000000"/>
                </a:solidFill>
                <a:latin typeface="Menlo" panose="020B0609030804020204" pitchFamily="49" charset="0"/>
              </a:rPr>
              <a:t>        </a:t>
            </a:r>
            <a:r>
              <a:rPr lang="en-US" sz="1600" b="1" dirty="0">
                <a:solidFill>
                  <a:srgbClr val="9B2393"/>
                </a:solidFill>
                <a:latin typeface="Menlo" panose="020B0609030804020204" pitchFamily="49" charset="0"/>
              </a:rPr>
              <a:t>case</a:t>
            </a:r>
            <a:r>
              <a:rPr lang="en-US" sz="1600" dirty="0">
                <a:solidFill>
                  <a:srgbClr val="000000"/>
                </a:solidFill>
                <a:latin typeface="Menlo" panose="020B0609030804020204" pitchFamily="49" charset="0"/>
              </a:rPr>
              <a:t> .</a:t>
            </a:r>
            <a:r>
              <a:rPr lang="en-US" sz="1600" dirty="0">
                <a:solidFill>
                  <a:srgbClr val="3900A0"/>
                </a:solidFill>
                <a:latin typeface="Menlo" panose="020B0609030804020204" pitchFamily="49" charset="0"/>
              </a:rPr>
              <a:t>insert</a:t>
            </a:r>
            <a:r>
              <a:rPr lang="en-US" sz="1600" dirty="0">
                <a:solidFill>
                  <a:srgbClr val="000000"/>
                </a:solidFill>
                <a:latin typeface="Menlo" panose="020B0609030804020204" pitchFamily="49" charset="0"/>
              </a:rPr>
              <a:t>: </a:t>
            </a:r>
            <a:r>
              <a:rPr lang="en-US" sz="1600" b="1" dirty="0" err="1">
                <a:solidFill>
                  <a:srgbClr val="9B2393"/>
                </a:solidFill>
                <a:latin typeface="Menlo" panose="020B0609030804020204" pitchFamily="49" charset="0"/>
              </a:rPr>
              <a:t>self</a:t>
            </a:r>
            <a:r>
              <a:rPr lang="en-US" sz="1600" dirty="0" err="1">
                <a:solidFill>
                  <a:srgbClr val="000000"/>
                </a:solidFill>
                <a:latin typeface="Menlo" panose="020B0609030804020204" pitchFamily="49" charset="0"/>
              </a:rPr>
              <a:t>.</a:t>
            </a:r>
            <a:r>
              <a:rPr lang="en-US" sz="1600" dirty="0" err="1">
                <a:solidFill>
                  <a:srgbClr val="326D74"/>
                </a:solidFill>
                <a:latin typeface="Menlo" panose="020B0609030804020204" pitchFamily="49" charset="0"/>
              </a:rPr>
              <a:t>tableView</a:t>
            </a:r>
            <a:r>
              <a:rPr lang="en-US" sz="1600" dirty="0" err="1">
                <a:solidFill>
                  <a:srgbClr val="000000"/>
                </a:solidFill>
                <a:latin typeface="Menlo" panose="020B0609030804020204" pitchFamily="49" charset="0"/>
              </a:rPr>
              <a:t>.</a:t>
            </a:r>
            <a:r>
              <a:rPr lang="en-US" sz="1600" dirty="0" err="1">
                <a:solidFill>
                  <a:srgbClr val="3900A0"/>
                </a:solidFill>
                <a:latin typeface="Menlo" panose="020B0609030804020204" pitchFamily="49" charset="0"/>
              </a:rPr>
              <a:t>insertRows</a:t>
            </a:r>
            <a:r>
              <a:rPr lang="en-US" sz="1600" dirty="0">
                <a:solidFill>
                  <a:srgbClr val="000000"/>
                </a:solidFill>
                <a:latin typeface="Menlo" panose="020B0609030804020204" pitchFamily="49" charset="0"/>
              </a:rPr>
              <a:t>(at: [</a:t>
            </a:r>
            <a:r>
              <a:rPr lang="en-US" sz="1600" dirty="0" err="1">
                <a:solidFill>
                  <a:srgbClr val="000000"/>
                </a:solidFill>
                <a:latin typeface="Menlo" panose="020B0609030804020204" pitchFamily="49" charset="0"/>
              </a:rPr>
              <a:t>newIndexPath</a:t>
            </a:r>
            <a:r>
              <a:rPr lang="en-US" sz="1600" dirty="0">
                <a:solidFill>
                  <a:srgbClr val="000000"/>
                </a:solidFill>
                <a:latin typeface="Menlo" panose="020B0609030804020204" pitchFamily="49" charset="0"/>
              </a:rPr>
              <a:t>!], with: .</a:t>
            </a:r>
            <a:r>
              <a:rPr lang="en-US" sz="1600" dirty="0">
                <a:solidFill>
                  <a:srgbClr val="3900A0"/>
                </a:solidFill>
                <a:latin typeface="Menlo" panose="020B0609030804020204" pitchFamily="49" charset="0"/>
              </a:rPr>
              <a:t>automatic</a:t>
            </a:r>
            <a:r>
              <a:rPr lang="en-US" sz="1600" dirty="0">
                <a:solidFill>
                  <a:srgbClr val="000000"/>
                </a:solidFill>
                <a:latin typeface="Menlo" panose="020B0609030804020204" pitchFamily="49" charset="0"/>
              </a:rPr>
              <a:t>)</a:t>
            </a:r>
          </a:p>
          <a:p>
            <a:r>
              <a:rPr lang="en-US" sz="1600" dirty="0">
                <a:solidFill>
                  <a:srgbClr val="000000"/>
                </a:solidFill>
                <a:latin typeface="Menlo" panose="020B0609030804020204" pitchFamily="49" charset="0"/>
              </a:rPr>
              <a:t>        </a:t>
            </a:r>
            <a:r>
              <a:rPr lang="en-US" sz="1600" b="1" dirty="0">
                <a:solidFill>
                  <a:srgbClr val="9B2393"/>
                </a:solidFill>
                <a:latin typeface="Menlo" panose="020B0609030804020204" pitchFamily="49" charset="0"/>
              </a:rPr>
              <a:t>case</a:t>
            </a:r>
            <a:r>
              <a:rPr lang="en-US" sz="1600" dirty="0">
                <a:solidFill>
                  <a:srgbClr val="000000"/>
                </a:solidFill>
                <a:latin typeface="Menlo" panose="020B0609030804020204" pitchFamily="49" charset="0"/>
              </a:rPr>
              <a:t> .</a:t>
            </a:r>
            <a:r>
              <a:rPr lang="en-US" sz="1600" dirty="0">
                <a:solidFill>
                  <a:srgbClr val="3900A0"/>
                </a:solidFill>
                <a:latin typeface="Menlo" panose="020B0609030804020204" pitchFamily="49" charset="0"/>
              </a:rPr>
              <a:t>update</a:t>
            </a:r>
            <a:r>
              <a:rPr lang="en-US" sz="1600" dirty="0">
                <a:solidFill>
                  <a:srgbClr val="000000"/>
                </a:solidFill>
                <a:latin typeface="Menlo" panose="020B0609030804020204" pitchFamily="49" charset="0"/>
              </a:rPr>
              <a:t>: </a:t>
            </a:r>
            <a:r>
              <a:rPr lang="en-US" sz="1600" b="1" dirty="0" err="1">
                <a:solidFill>
                  <a:srgbClr val="9B2393"/>
                </a:solidFill>
                <a:latin typeface="Menlo" panose="020B0609030804020204" pitchFamily="49" charset="0"/>
              </a:rPr>
              <a:t>self</a:t>
            </a:r>
            <a:r>
              <a:rPr lang="en-US" sz="1600" dirty="0" err="1">
                <a:solidFill>
                  <a:srgbClr val="000000"/>
                </a:solidFill>
                <a:latin typeface="Menlo" panose="020B0609030804020204" pitchFamily="49" charset="0"/>
              </a:rPr>
              <a:t>.</a:t>
            </a:r>
            <a:r>
              <a:rPr lang="en-US" sz="1600" dirty="0" err="1">
                <a:solidFill>
                  <a:srgbClr val="326D74"/>
                </a:solidFill>
                <a:latin typeface="Menlo" panose="020B0609030804020204" pitchFamily="49" charset="0"/>
              </a:rPr>
              <a:t>tableView</a:t>
            </a:r>
            <a:r>
              <a:rPr lang="en-US" sz="1600" dirty="0" err="1">
                <a:solidFill>
                  <a:srgbClr val="000000"/>
                </a:solidFill>
                <a:latin typeface="Menlo" panose="020B0609030804020204" pitchFamily="49" charset="0"/>
              </a:rPr>
              <a:t>.</a:t>
            </a:r>
            <a:r>
              <a:rPr lang="en-US" sz="1600" dirty="0" err="1">
                <a:solidFill>
                  <a:srgbClr val="3900A0"/>
                </a:solidFill>
                <a:latin typeface="Menlo" panose="020B0609030804020204" pitchFamily="49" charset="0"/>
              </a:rPr>
              <a:t>reloadRows</a:t>
            </a:r>
            <a:r>
              <a:rPr lang="en-US" sz="1600" dirty="0">
                <a:solidFill>
                  <a:srgbClr val="000000"/>
                </a:solidFill>
                <a:latin typeface="Menlo" panose="020B0609030804020204" pitchFamily="49" charset="0"/>
              </a:rPr>
              <a:t>(at: [</a:t>
            </a:r>
            <a:r>
              <a:rPr lang="en-US" sz="1600" dirty="0" err="1">
                <a:solidFill>
                  <a:srgbClr val="000000"/>
                </a:solidFill>
                <a:latin typeface="Menlo" panose="020B0609030804020204" pitchFamily="49" charset="0"/>
              </a:rPr>
              <a:t>indexPath</a:t>
            </a:r>
            <a:r>
              <a:rPr lang="en-US" sz="1600" dirty="0">
                <a:solidFill>
                  <a:srgbClr val="000000"/>
                </a:solidFill>
                <a:latin typeface="Menlo" panose="020B0609030804020204" pitchFamily="49" charset="0"/>
              </a:rPr>
              <a:t>!], with: .</a:t>
            </a:r>
            <a:r>
              <a:rPr lang="en-US" sz="1600" dirty="0">
                <a:solidFill>
                  <a:srgbClr val="3900A0"/>
                </a:solidFill>
                <a:latin typeface="Menlo" panose="020B0609030804020204" pitchFamily="49" charset="0"/>
              </a:rPr>
              <a:t>automatic</a:t>
            </a:r>
            <a:r>
              <a:rPr lang="en-US" sz="1600" dirty="0">
                <a:solidFill>
                  <a:srgbClr val="000000"/>
                </a:solidFill>
                <a:latin typeface="Menlo" panose="020B0609030804020204" pitchFamily="49" charset="0"/>
              </a:rPr>
              <a:t>)</a:t>
            </a:r>
          </a:p>
          <a:p>
            <a:r>
              <a:rPr lang="en-US" sz="1600" dirty="0">
                <a:solidFill>
                  <a:srgbClr val="000000"/>
                </a:solidFill>
                <a:latin typeface="Menlo" panose="020B0609030804020204" pitchFamily="49" charset="0"/>
              </a:rPr>
              <a:t>        </a:t>
            </a:r>
            <a:r>
              <a:rPr lang="en-US" sz="1600" b="1" dirty="0">
                <a:solidFill>
                  <a:srgbClr val="9B2393"/>
                </a:solidFill>
                <a:latin typeface="Menlo" panose="020B0609030804020204" pitchFamily="49" charset="0"/>
              </a:rPr>
              <a:t>case</a:t>
            </a:r>
            <a:r>
              <a:rPr lang="en-US" sz="1600" dirty="0">
                <a:solidFill>
                  <a:srgbClr val="000000"/>
                </a:solidFill>
                <a:latin typeface="Menlo" panose="020B0609030804020204" pitchFamily="49" charset="0"/>
              </a:rPr>
              <a:t> .</a:t>
            </a:r>
            <a:r>
              <a:rPr lang="en-US" sz="1600" dirty="0">
                <a:solidFill>
                  <a:srgbClr val="3900A0"/>
                </a:solidFill>
                <a:latin typeface="Menlo" panose="020B0609030804020204" pitchFamily="49" charset="0"/>
              </a:rPr>
              <a:t>move</a:t>
            </a:r>
            <a:r>
              <a:rPr lang="en-US" sz="1600" dirty="0">
                <a:solidFill>
                  <a:srgbClr val="000000"/>
                </a:solidFill>
                <a:latin typeface="Menlo" panose="020B0609030804020204" pitchFamily="49" charset="0"/>
              </a:rPr>
              <a:t>: </a:t>
            </a:r>
            <a:r>
              <a:rPr lang="en-US" sz="1600" b="1" dirty="0" err="1">
                <a:solidFill>
                  <a:srgbClr val="9B2393"/>
                </a:solidFill>
                <a:latin typeface="Menlo" panose="020B0609030804020204" pitchFamily="49" charset="0"/>
              </a:rPr>
              <a:t>self</a:t>
            </a:r>
            <a:r>
              <a:rPr lang="en-US" sz="1600" dirty="0" err="1">
                <a:solidFill>
                  <a:srgbClr val="000000"/>
                </a:solidFill>
                <a:latin typeface="Menlo" panose="020B0609030804020204" pitchFamily="49" charset="0"/>
              </a:rPr>
              <a:t>.</a:t>
            </a:r>
            <a:r>
              <a:rPr lang="en-US" sz="1600" dirty="0" err="1">
                <a:solidFill>
                  <a:srgbClr val="326D74"/>
                </a:solidFill>
                <a:latin typeface="Menlo" panose="020B0609030804020204" pitchFamily="49" charset="0"/>
              </a:rPr>
              <a:t>tableView</a:t>
            </a:r>
            <a:r>
              <a:rPr lang="en-US" sz="1600" dirty="0" err="1">
                <a:solidFill>
                  <a:srgbClr val="000000"/>
                </a:solidFill>
                <a:latin typeface="Menlo" panose="020B0609030804020204" pitchFamily="49" charset="0"/>
              </a:rPr>
              <a:t>.</a:t>
            </a:r>
            <a:r>
              <a:rPr lang="en-US" sz="1600" dirty="0" err="1">
                <a:solidFill>
                  <a:srgbClr val="3900A0"/>
                </a:solidFill>
                <a:latin typeface="Menlo" panose="020B0609030804020204" pitchFamily="49" charset="0"/>
              </a:rPr>
              <a:t>reloadData</a:t>
            </a:r>
            <a:r>
              <a:rPr lang="en-US" sz="1600" dirty="0">
                <a:solidFill>
                  <a:srgbClr val="000000"/>
                </a:solidFill>
                <a:latin typeface="Menlo" panose="020B0609030804020204" pitchFamily="49" charset="0"/>
              </a:rPr>
              <a:t>()</a:t>
            </a:r>
          </a:p>
          <a:p>
            <a:r>
              <a:rPr lang="en-US" sz="1600" dirty="0">
                <a:solidFill>
                  <a:srgbClr val="000000"/>
                </a:solidFill>
                <a:latin typeface="Menlo" panose="020B0609030804020204" pitchFamily="49" charset="0"/>
              </a:rPr>
              <a:t>        </a:t>
            </a:r>
            <a:r>
              <a:rPr lang="en-US" sz="1600" b="1" dirty="0">
                <a:solidFill>
                  <a:srgbClr val="9B2393"/>
                </a:solidFill>
                <a:latin typeface="Menlo" panose="020B0609030804020204" pitchFamily="49" charset="0"/>
              </a:rPr>
              <a:t>@unknown</a:t>
            </a:r>
            <a:r>
              <a:rPr lang="en-US" sz="1600" dirty="0">
                <a:solidFill>
                  <a:srgbClr val="000000"/>
                </a:solidFill>
                <a:latin typeface="Menlo" panose="020B0609030804020204" pitchFamily="49" charset="0"/>
              </a:rPr>
              <a:t> </a:t>
            </a:r>
            <a:r>
              <a:rPr lang="en-US" sz="1600" b="1" dirty="0">
                <a:solidFill>
                  <a:srgbClr val="9B2393"/>
                </a:solidFill>
                <a:latin typeface="Menlo" panose="020B0609030804020204" pitchFamily="49" charset="0"/>
              </a:rPr>
              <a:t>default</a:t>
            </a:r>
            <a:r>
              <a:rPr lang="en-US" sz="1600" dirty="0">
                <a:solidFill>
                  <a:srgbClr val="000000"/>
                </a:solidFill>
                <a:latin typeface="Menlo" panose="020B0609030804020204" pitchFamily="49" charset="0"/>
              </a:rPr>
              <a:t>:</a:t>
            </a:r>
            <a:endParaRPr lang="en-US" sz="1600" dirty="0">
              <a:solidFill>
                <a:srgbClr val="9B2393"/>
              </a:solidFill>
              <a:latin typeface="Menlo" panose="020B0609030804020204" pitchFamily="49" charset="0"/>
            </a:endParaRPr>
          </a:p>
          <a:p>
            <a:r>
              <a:rPr lang="en-US" sz="1600" dirty="0">
                <a:solidFill>
                  <a:srgbClr val="000000"/>
                </a:solidFill>
                <a:latin typeface="Menlo" panose="020B0609030804020204" pitchFamily="49" charset="0"/>
              </a:rPr>
              <a:t>            </a:t>
            </a:r>
            <a:r>
              <a:rPr lang="en-US" sz="1600" dirty="0" err="1">
                <a:solidFill>
                  <a:srgbClr val="3900A0"/>
                </a:solidFill>
                <a:latin typeface="Menlo" panose="020B0609030804020204" pitchFamily="49" charset="0"/>
              </a:rPr>
              <a:t>fatalError</a:t>
            </a:r>
            <a:r>
              <a:rPr lang="en-US" sz="1600" dirty="0">
                <a:solidFill>
                  <a:srgbClr val="000000"/>
                </a:solidFill>
                <a:latin typeface="Menlo" panose="020B0609030804020204" pitchFamily="49" charset="0"/>
              </a:rPr>
              <a:t>(</a:t>
            </a:r>
            <a:r>
              <a:rPr lang="en-US" sz="1600" dirty="0">
                <a:solidFill>
                  <a:srgbClr val="C41A16"/>
                </a:solidFill>
                <a:latin typeface="Menlo" panose="020B0609030804020204" pitchFamily="49" charset="0"/>
              </a:rPr>
              <a:t>"unknown </a:t>
            </a:r>
            <a:r>
              <a:rPr lang="en-US" sz="1600" dirty="0" err="1">
                <a:solidFill>
                  <a:srgbClr val="C41A16"/>
                </a:solidFill>
                <a:latin typeface="Menlo" panose="020B0609030804020204" pitchFamily="49" charset="0"/>
              </a:rPr>
              <a:t>NSFetchedResultsChangeType</a:t>
            </a:r>
            <a:r>
              <a:rPr lang="en-US" sz="1600" dirty="0">
                <a:solidFill>
                  <a:srgbClr val="C41A16"/>
                </a:solidFill>
                <a:latin typeface="Menlo" panose="020B0609030804020204" pitchFamily="49" charset="0"/>
              </a:rPr>
              <a:t>"</a:t>
            </a:r>
            <a:r>
              <a:rPr lang="en-US" sz="1600" dirty="0">
                <a:solidFill>
                  <a:srgbClr val="000000"/>
                </a:solidFill>
                <a:latin typeface="Menlo" panose="020B0609030804020204" pitchFamily="49" charset="0"/>
              </a:rPr>
              <a:t>)</a:t>
            </a:r>
            <a:endParaRPr lang="en-US" sz="1600" dirty="0">
              <a:solidFill>
                <a:srgbClr val="C41A16"/>
              </a:solidFill>
              <a:latin typeface="Menlo" panose="020B0609030804020204" pitchFamily="49" charset="0"/>
            </a:endParaRPr>
          </a:p>
          <a:p>
            <a:r>
              <a:rPr lang="en-US" sz="1600" dirty="0">
                <a:solidFill>
                  <a:srgbClr val="000000"/>
                </a:solidFill>
                <a:latin typeface="Menlo" panose="020B0609030804020204" pitchFamily="49" charset="0"/>
              </a:rPr>
              <a:t>        }</a:t>
            </a:r>
          </a:p>
          <a:p>
            <a:r>
              <a:rPr lang="en-US" sz="1600" dirty="0">
                <a:solidFill>
                  <a:srgbClr val="000000"/>
                </a:solidFill>
                <a:latin typeface="Menlo" panose="020B0609030804020204" pitchFamily="49" charset="0"/>
              </a:rPr>
              <a:t>    }</a:t>
            </a:r>
          </a:p>
          <a:p>
            <a:r>
              <a:rPr lang="en-US" sz="1600" dirty="0">
                <a:solidFill>
                  <a:srgbClr val="000000"/>
                </a:solidFill>
                <a:latin typeface="Menlo" panose="020B0609030804020204" pitchFamily="49" charset="0"/>
              </a:rPr>
              <a:t>}</a:t>
            </a:r>
          </a:p>
        </p:txBody>
      </p:sp>
    </p:spTree>
    <p:extLst>
      <p:ext uri="{BB962C8B-B14F-4D97-AF65-F5344CB8AC3E}">
        <p14:creationId xmlns:p14="http://schemas.microsoft.com/office/powerpoint/2010/main" val="8405997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FD19F-21DB-9B4A-A05C-7F07184609D2}"/>
              </a:ext>
            </a:extLst>
          </p:cNvPr>
          <p:cNvSpPr>
            <a:spLocks noGrp="1"/>
          </p:cNvSpPr>
          <p:nvPr>
            <p:ph type="title"/>
          </p:nvPr>
        </p:nvSpPr>
        <p:spPr/>
        <p:txBody>
          <a:bodyPr/>
          <a:lstStyle/>
          <a:p>
            <a:r>
              <a:rPr lang="en-US" dirty="0"/>
              <a:t>iOS – Core Data</a:t>
            </a:r>
          </a:p>
        </p:txBody>
      </p:sp>
      <p:sp>
        <p:nvSpPr>
          <p:cNvPr id="3" name="Content Placeholder 2">
            <a:extLst>
              <a:ext uri="{FF2B5EF4-FFF2-40B4-BE49-F238E27FC236}">
                <a16:creationId xmlns:a16="http://schemas.microsoft.com/office/drawing/2014/main" id="{96C3EFFE-4E61-0949-B763-72E05D02B35A}"/>
              </a:ext>
            </a:extLst>
          </p:cNvPr>
          <p:cNvSpPr>
            <a:spLocks noGrp="1"/>
          </p:cNvSpPr>
          <p:nvPr>
            <p:ph idx="1"/>
          </p:nvPr>
        </p:nvSpPr>
        <p:spPr>
          <a:xfrm>
            <a:off x="875201" y="1498736"/>
            <a:ext cx="8946541" cy="4195481"/>
          </a:xfrm>
        </p:spPr>
        <p:txBody>
          <a:bodyPr/>
          <a:lstStyle/>
          <a:p>
            <a:r>
              <a:rPr lang="en-US" dirty="0"/>
              <a:t>Add </a:t>
            </a:r>
            <a:r>
              <a:rPr lang="en-US" dirty="0" err="1"/>
              <a:t>ui</a:t>
            </a:r>
            <a:r>
              <a:rPr lang="en-US" dirty="0"/>
              <a:t> to create new records in </a:t>
            </a:r>
            <a:r>
              <a:rPr lang="en-US" dirty="0" err="1"/>
              <a:t>db</a:t>
            </a:r>
            <a:r>
              <a:rPr lang="en-US" dirty="0"/>
              <a:t> - </a:t>
            </a:r>
            <a:r>
              <a:rPr lang="en-US" dirty="0" err="1"/>
              <a:t>UIAlertController</a:t>
            </a:r>
            <a:endParaRPr lang="en-US" dirty="0"/>
          </a:p>
        </p:txBody>
      </p:sp>
      <p:sp>
        <p:nvSpPr>
          <p:cNvPr id="4" name="Slide Number Placeholder 3">
            <a:extLst>
              <a:ext uri="{FF2B5EF4-FFF2-40B4-BE49-F238E27FC236}">
                <a16:creationId xmlns:a16="http://schemas.microsoft.com/office/drawing/2014/main" id="{B4F4C34C-2E2A-9048-AE59-87CCF7693156}"/>
              </a:ext>
            </a:extLst>
          </p:cNvPr>
          <p:cNvSpPr>
            <a:spLocks noGrp="1"/>
          </p:cNvSpPr>
          <p:nvPr>
            <p:ph type="sldNum" sz="quarter" idx="12"/>
          </p:nvPr>
        </p:nvSpPr>
        <p:spPr/>
        <p:txBody>
          <a:bodyPr/>
          <a:lstStyle/>
          <a:p>
            <a:fld id="{D57F1E4F-1CFF-5643-939E-02111984F565}" type="slidenum">
              <a:rPr lang="en-US" smtClean="0"/>
              <a:t>45</a:t>
            </a:fld>
            <a:endParaRPr lang="en-US" dirty="0"/>
          </a:p>
        </p:txBody>
      </p:sp>
      <p:sp>
        <p:nvSpPr>
          <p:cNvPr id="5" name="TextBox 4">
            <a:extLst>
              <a:ext uri="{FF2B5EF4-FFF2-40B4-BE49-F238E27FC236}">
                <a16:creationId xmlns:a16="http://schemas.microsoft.com/office/drawing/2014/main" id="{600A191D-90D6-944B-82B4-BA8B4EFAB702}"/>
              </a:ext>
            </a:extLst>
          </p:cNvPr>
          <p:cNvSpPr txBox="1"/>
          <p:nvPr/>
        </p:nvSpPr>
        <p:spPr>
          <a:xfrm>
            <a:off x="0" y="2241352"/>
            <a:ext cx="12192000" cy="4616648"/>
          </a:xfrm>
          <a:prstGeom prst="rect">
            <a:avLst/>
          </a:prstGeom>
          <a:solidFill>
            <a:schemeClr val="tx1"/>
          </a:solidFill>
        </p:spPr>
        <p:txBody>
          <a:bodyPr wrap="square" rtlCol="0">
            <a:spAutoFit/>
          </a:bodyPr>
          <a:lstStyle/>
          <a:p>
            <a:r>
              <a:rPr lang="en-US" sz="1400" dirty="0">
                <a:solidFill>
                  <a:srgbClr val="000000"/>
                </a:solidFill>
                <a:latin typeface="Menlo" panose="020B0609030804020204" pitchFamily="49" charset="0"/>
              </a:rPr>
              <a:t>    </a:t>
            </a:r>
            <a:r>
              <a:rPr lang="en-US" sz="1400" b="1" dirty="0">
                <a:solidFill>
                  <a:srgbClr val="9B2393"/>
                </a:solidFill>
                <a:latin typeface="Menlo" panose="020B0609030804020204" pitchFamily="49" charset="0"/>
              </a:rPr>
              <a:t>@</a:t>
            </a:r>
            <a:r>
              <a:rPr lang="en-US" sz="1400" b="1" dirty="0" err="1">
                <a:solidFill>
                  <a:srgbClr val="9B2393"/>
                </a:solidFill>
                <a:latin typeface="Menlo" panose="020B0609030804020204" pitchFamily="49" charset="0"/>
              </a:rPr>
              <a:t>IBAction</a:t>
            </a:r>
            <a:r>
              <a:rPr lang="en-US" sz="1400" dirty="0">
                <a:solidFill>
                  <a:srgbClr val="000000"/>
                </a:solidFill>
                <a:latin typeface="Menlo" panose="020B0609030804020204" pitchFamily="49" charset="0"/>
              </a:rPr>
              <a:t> </a:t>
            </a:r>
            <a:r>
              <a:rPr lang="en-US" sz="1400" b="1" dirty="0" err="1">
                <a:solidFill>
                  <a:srgbClr val="9B2393"/>
                </a:solidFill>
                <a:latin typeface="Menlo" panose="020B0609030804020204" pitchFamily="49" charset="0"/>
              </a:rPr>
              <a:t>func</a:t>
            </a:r>
            <a:r>
              <a:rPr lang="en-US" sz="1400" dirty="0">
                <a:solidFill>
                  <a:srgbClr val="000000"/>
                </a:solidFill>
                <a:latin typeface="Menlo" panose="020B0609030804020204" pitchFamily="49" charset="0"/>
              </a:rPr>
              <a:t> </a:t>
            </a:r>
            <a:r>
              <a:rPr lang="en-US" sz="1400" dirty="0" err="1">
                <a:solidFill>
                  <a:srgbClr val="000000"/>
                </a:solidFill>
                <a:latin typeface="Menlo" panose="020B0609030804020204" pitchFamily="49" charset="0"/>
              </a:rPr>
              <a:t>addButtonClicked</a:t>
            </a:r>
            <a:r>
              <a:rPr lang="en-US" sz="1400" dirty="0">
                <a:solidFill>
                  <a:srgbClr val="000000"/>
                </a:solidFill>
                <a:latin typeface="Menlo" panose="020B0609030804020204" pitchFamily="49" charset="0"/>
              </a:rPr>
              <a:t>(</a:t>
            </a:r>
            <a:r>
              <a:rPr lang="en-US" sz="1400" b="1" dirty="0">
                <a:solidFill>
                  <a:srgbClr val="9B2393"/>
                </a:solidFill>
                <a:latin typeface="Menlo" panose="020B0609030804020204" pitchFamily="49" charset="0"/>
              </a:rPr>
              <a:t>_</a:t>
            </a:r>
            <a:r>
              <a:rPr lang="en-US" sz="1400" dirty="0">
                <a:solidFill>
                  <a:srgbClr val="000000"/>
                </a:solidFill>
                <a:latin typeface="Menlo" panose="020B0609030804020204" pitchFamily="49" charset="0"/>
              </a:rPr>
              <a:t> sender: </a:t>
            </a:r>
            <a:r>
              <a:rPr lang="en-US" sz="1400" dirty="0" err="1">
                <a:solidFill>
                  <a:srgbClr val="5C2699"/>
                </a:solidFill>
                <a:latin typeface="Menlo" panose="020B0609030804020204" pitchFamily="49" charset="0"/>
              </a:rPr>
              <a:t>UIButton</a:t>
            </a:r>
            <a:r>
              <a:rPr lang="en-US" sz="1400" dirty="0">
                <a:solidFill>
                  <a:srgbClr val="000000"/>
                </a:solidFill>
                <a:latin typeface="Menlo" panose="020B0609030804020204" pitchFamily="49" charset="0"/>
              </a:rPr>
              <a:t>) {</a:t>
            </a:r>
          </a:p>
          <a:p>
            <a:r>
              <a:rPr lang="en-US" sz="1400" dirty="0">
                <a:solidFill>
                  <a:srgbClr val="000000"/>
                </a:solidFill>
                <a:latin typeface="Menlo" panose="020B0609030804020204" pitchFamily="49" charset="0"/>
              </a:rPr>
              <a:t>        </a:t>
            </a:r>
            <a:r>
              <a:rPr lang="en-US" sz="1400" b="1" dirty="0">
                <a:solidFill>
                  <a:srgbClr val="9B2393"/>
                </a:solidFill>
                <a:latin typeface="Menlo" panose="020B0609030804020204" pitchFamily="49" charset="0"/>
              </a:rPr>
              <a:t>let</a:t>
            </a:r>
            <a:r>
              <a:rPr lang="en-US" sz="1400" dirty="0">
                <a:solidFill>
                  <a:srgbClr val="000000"/>
                </a:solidFill>
                <a:latin typeface="Menlo" panose="020B0609030804020204" pitchFamily="49" charset="0"/>
              </a:rPr>
              <a:t> </a:t>
            </a:r>
            <a:r>
              <a:rPr lang="en-US" sz="1400" dirty="0" err="1">
                <a:solidFill>
                  <a:srgbClr val="000000"/>
                </a:solidFill>
                <a:latin typeface="Menlo" panose="020B0609030804020204" pitchFamily="49" charset="0"/>
              </a:rPr>
              <a:t>alertController</a:t>
            </a:r>
            <a:r>
              <a:rPr lang="en-US" sz="1400" dirty="0">
                <a:solidFill>
                  <a:srgbClr val="000000"/>
                </a:solidFill>
                <a:latin typeface="Menlo" panose="020B0609030804020204" pitchFamily="49" charset="0"/>
              </a:rPr>
              <a:t> = </a:t>
            </a:r>
            <a:r>
              <a:rPr lang="en-US" sz="1400" dirty="0" err="1">
                <a:solidFill>
                  <a:srgbClr val="5C2699"/>
                </a:solidFill>
                <a:latin typeface="Menlo" panose="020B0609030804020204" pitchFamily="49" charset="0"/>
              </a:rPr>
              <a:t>UIAlertController</a:t>
            </a:r>
            <a:r>
              <a:rPr lang="en-US" sz="1400" dirty="0">
                <a:solidFill>
                  <a:srgbClr val="000000"/>
                </a:solidFill>
                <a:latin typeface="Menlo" panose="020B0609030804020204" pitchFamily="49" charset="0"/>
              </a:rPr>
              <a:t>(title: </a:t>
            </a:r>
            <a:r>
              <a:rPr lang="en-US" sz="1400" dirty="0">
                <a:solidFill>
                  <a:srgbClr val="C41A16"/>
                </a:solidFill>
                <a:latin typeface="Menlo" panose="020B0609030804020204" pitchFamily="49" charset="0"/>
              </a:rPr>
              <a:t>"New User"</a:t>
            </a:r>
            <a:r>
              <a:rPr lang="en-US" sz="1400" dirty="0">
                <a:solidFill>
                  <a:srgbClr val="000000"/>
                </a:solidFill>
                <a:latin typeface="Menlo" panose="020B0609030804020204" pitchFamily="49" charset="0"/>
              </a:rPr>
              <a:t>, message: </a:t>
            </a:r>
            <a:r>
              <a:rPr lang="en-US" sz="1400" dirty="0">
                <a:solidFill>
                  <a:srgbClr val="C41A16"/>
                </a:solidFill>
                <a:latin typeface="Menlo" panose="020B0609030804020204" pitchFamily="49" charset="0"/>
              </a:rPr>
              <a:t>""</a:t>
            </a:r>
            <a:r>
              <a:rPr lang="en-US" sz="1400" dirty="0">
                <a:solidFill>
                  <a:srgbClr val="000000"/>
                </a:solidFill>
                <a:latin typeface="Menlo" panose="020B0609030804020204" pitchFamily="49" charset="0"/>
              </a:rPr>
              <a:t>, </a:t>
            </a:r>
            <a:r>
              <a:rPr lang="en-US" sz="1400" dirty="0" err="1">
                <a:solidFill>
                  <a:srgbClr val="000000"/>
                </a:solidFill>
                <a:latin typeface="Menlo" panose="020B0609030804020204" pitchFamily="49" charset="0"/>
              </a:rPr>
              <a:t>preferredStyle</a:t>
            </a:r>
            <a:r>
              <a:rPr lang="en-US" sz="1400" dirty="0">
                <a:solidFill>
                  <a:srgbClr val="000000"/>
                </a:solidFill>
                <a:latin typeface="Menlo" panose="020B0609030804020204" pitchFamily="49" charset="0"/>
              </a:rPr>
              <a:t>: .</a:t>
            </a:r>
            <a:r>
              <a:rPr lang="en-US" sz="1400" dirty="0">
                <a:solidFill>
                  <a:srgbClr val="3900A0"/>
                </a:solidFill>
                <a:latin typeface="Menlo" panose="020B0609030804020204" pitchFamily="49" charset="0"/>
              </a:rPr>
              <a:t>alert</a:t>
            </a:r>
            <a:r>
              <a:rPr lang="en-US" sz="1400" dirty="0">
                <a:solidFill>
                  <a:srgbClr val="000000"/>
                </a:solidFill>
                <a:latin typeface="Menlo" panose="020B0609030804020204" pitchFamily="49" charset="0"/>
              </a:rPr>
              <a:t>)</a:t>
            </a:r>
          </a:p>
          <a:p>
            <a:r>
              <a:rPr lang="en-US" sz="1400" dirty="0">
                <a:solidFill>
                  <a:srgbClr val="000000"/>
                </a:solidFill>
                <a:latin typeface="Menlo" panose="020B0609030804020204" pitchFamily="49" charset="0"/>
              </a:rPr>
              <a:t>        </a:t>
            </a:r>
          </a:p>
          <a:p>
            <a:r>
              <a:rPr lang="en-US" sz="1400" dirty="0">
                <a:solidFill>
                  <a:srgbClr val="000000"/>
                </a:solidFill>
                <a:latin typeface="Menlo" panose="020B0609030804020204" pitchFamily="49" charset="0"/>
              </a:rPr>
              <a:t>        </a:t>
            </a:r>
            <a:r>
              <a:rPr lang="en-US" sz="1400" dirty="0" err="1">
                <a:solidFill>
                  <a:srgbClr val="000000"/>
                </a:solidFill>
                <a:latin typeface="Menlo" panose="020B0609030804020204" pitchFamily="49" charset="0"/>
              </a:rPr>
              <a:t>alertController.</a:t>
            </a:r>
            <a:r>
              <a:rPr lang="en-US" sz="1400" dirty="0" err="1">
                <a:solidFill>
                  <a:srgbClr val="3900A0"/>
                </a:solidFill>
                <a:latin typeface="Menlo" panose="020B0609030804020204" pitchFamily="49" charset="0"/>
              </a:rPr>
              <a:t>addAction</a:t>
            </a:r>
            <a:r>
              <a:rPr lang="en-US" sz="1400" dirty="0">
                <a:solidFill>
                  <a:srgbClr val="000000"/>
                </a:solidFill>
                <a:latin typeface="Menlo" panose="020B0609030804020204" pitchFamily="49" charset="0"/>
              </a:rPr>
              <a:t>(</a:t>
            </a:r>
            <a:r>
              <a:rPr lang="en-US" sz="1400" dirty="0" err="1">
                <a:solidFill>
                  <a:srgbClr val="5C2699"/>
                </a:solidFill>
                <a:latin typeface="Menlo" panose="020B0609030804020204" pitchFamily="49" charset="0"/>
              </a:rPr>
              <a:t>UIAlertAction</a:t>
            </a:r>
            <a:r>
              <a:rPr lang="en-US" sz="1400" dirty="0">
                <a:solidFill>
                  <a:srgbClr val="000000"/>
                </a:solidFill>
                <a:latin typeface="Menlo" panose="020B0609030804020204" pitchFamily="49" charset="0"/>
              </a:rPr>
              <a:t>(title: </a:t>
            </a:r>
            <a:r>
              <a:rPr lang="en-US" sz="1400" dirty="0">
                <a:solidFill>
                  <a:srgbClr val="C41A16"/>
                </a:solidFill>
                <a:latin typeface="Menlo" panose="020B0609030804020204" pitchFamily="49" charset="0"/>
              </a:rPr>
              <a:t>"Cancel"</a:t>
            </a:r>
            <a:r>
              <a:rPr lang="en-US" sz="1400" dirty="0">
                <a:solidFill>
                  <a:srgbClr val="000000"/>
                </a:solidFill>
                <a:latin typeface="Menlo" panose="020B0609030804020204" pitchFamily="49" charset="0"/>
              </a:rPr>
              <a:t>, style: .</a:t>
            </a:r>
            <a:r>
              <a:rPr lang="en-US" sz="1400" dirty="0">
                <a:solidFill>
                  <a:srgbClr val="3900A0"/>
                </a:solidFill>
                <a:latin typeface="Menlo" panose="020B0609030804020204" pitchFamily="49" charset="0"/>
              </a:rPr>
              <a:t>cancel</a:t>
            </a:r>
            <a:r>
              <a:rPr lang="en-US" sz="1400" dirty="0">
                <a:solidFill>
                  <a:srgbClr val="000000"/>
                </a:solidFill>
                <a:latin typeface="Menlo" panose="020B0609030804020204" pitchFamily="49" charset="0"/>
              </a:rPr>
              <a:t>, handler: </a:t>
            </a:r>
            <a:r>
              <a:rPr lang="en-US" sz="1400" b="1" dirty="0">
                <a:solidFill>
                  <a:srgbClr val="9B2393"/>
                </a:solidFill>
                <a:latin typeface="Menlo" panose="020B0609030804020204" pitchFamily="49" charset="0"/>
              </a:rPr>
              <a:t>nil</a:t>
            </a:r>
            <a:r>
              <a:rPr lang="en-US" sz="1400" dirty="0">
                <a:solidFill>
                  <a:srgbClr val="000000"/>
                </a:solidFill>
                <a:latin typeface="Menlo" panose="020B0609030804020204" pitchFamily="49" charset="0"/>
              </a:rPr>
              <a:t>))</a:t>
            </a:r>
          </a:p>
          <a:p>
            <a:r>
              <a:rPr lang="en-US" sz="1400" dirty="0">
                <a:solidFill>
                  <a:srgbClr val="000000"/>
                </a:solidFill>
                <a:latin typeface="Menlo" panose="020B0609030804020204" pitchFamily="49" charset="0"/>
              </a:rPr>
              <a:t>        </a:t>
            </a:r>
            <a:r>
              <a:rPr lang="en-US" sz="1400" dirty="0" err="1">
                <a:solidFill>
                  <a:srgbClr val="000000"/>
                </a:solidFill>
                <a:latin typeface="Menlo" panose="020B0609030804020204" pitchFamily="49" charset="0"/>
              </a:rPr>
              <a:t>alertController.</a:t>
            </a:r>
            <a:r>
              <a:rPr lang="en-US" sz="1400" dirty="0" err="1">
                <a:solidFill>
                  <a:srgbClr val="3900A0"/>
                </a:solidFill>
                <a:latin typeface="Menlo" panose="020B0609030804020204" pitchFamily="49" charset="0"/>
              </a:rPr>
              <a:t>addAction</a:t>
            </a:r>
            <a:r>
              <a:rPr lang="en-US" sz="1400" dirty="0">
                <a:solidFill>
                  <a:srgbClr val="000000"/>
                </a:solidFill>
                <a:latin typeface="Menlo" panose="020B0609030804020204" pitchFamily="49" charset="0"/>
              </a:rPr>
              <a:t>(</a:t>
            </a:r>
            <a:r>
              <a:rPr lang="en-US" sz="1400" dirty="0" err="1">
                <a:solidFill>
                  <a:srgbClr val="5C2699"/>
                </a:solidFill>
                <a:latin typeface="Menlo" panose="020B0609030804020204" pitchFamily="49" charset="0"/>
              </a:rPr>
              <a:t>UIAlertAction</a:t>
            </a:r>
            <a:r>
              <a:rPr lang="en-US" sz="1400" dirty="0">
                <a:solidFill>
                  <a:srgbClr val="000000"/>
                </a:solidFill>
                <a:latin typeface="Menlo" panose="020B0609030804020204" pitchFamily="49" charset="0"/>
              </a:rPr>
              <a:t>(title: </a:t>
            </a:r>
            <a:r>
              <a:rPr lang="en-US" sz="1400" dirty="0">
                <a:solidFill>
                  <a:srgbClr val="C41A16"/>
                </a:solidFill>
                <a:latin typeface="Menlo" panose="020B0609030804020204" pitchFamily="49" charset="0"/>
              </a:rPr>
              <a:t>"Save"</a:t>
            </a:r>
            <a:r>
              <a:rPr lang="en-US" sz="1400" dirty="0">
                <a:solidFill>
                  <a:srgbClr val="000000"/>
                </a:solidFill>
                <a:latin typeface="Menlo" panose="020B0609030804020204" pitchFamily="49" charset="0"/>
              </a:rPr>
              <a:t>, style: .</a:t>
            </a:r>
            <a:r>
              <a:rPr lang="en-US" sz="1400" dirty="0">
                <a:solidFill>
                  <a:srgbClr val="3900A0"/>
                </a:solidFill>
                <a:latin typeface="Menlo" panose="020B0609030804020204" pitchFamily="49" charset="0"/>
              </a:rPr>
              <a:t>default</a:t>
            </a:r>
            <a:r>
              <a:rPr lang="en-US" sz="1400" dirty="0">
                <a:solidFill>
                  <a:srgbClr val="000000"/>
                </a:solidFill>
                <a:latin typeface="Menlo" panose="020B0609030804020204" pitchFamily="49" charset="0"/>
              </a:rPr>
              <a:t>) { </a:t>
            </a:r>
            <a:r>
              <a:rPr lang="en-US" sz="1400" b="1" dirty="0">
                <a:solidFill>
                  <a:srgbClr val="9B2393"/>
                </a:solidFill>
                <a:latin typeface="Menlo" panose="020B0609030804020204" pitchFamily="49" charset="0"/>
              </a:rPr>
              <a:t>_</a:t>
            </a:r>
            <a:r>
              <a:rPr lang="en-US" sz="1400" dirty="0">
                <a:solidFill>
                  <a:srgbClr val="000000"/>
                </a:solidFill>
                <a:latin typeface="Menlo" panose="020B0609030804020204" pitchFamily="49" charset="0"/>
              </a:rPr>
              <a:t> </a:t>
            </a:r>
            <a:r>
              <a:rPr lang="en-US" sz="1400" b="1" dirty="0">
                <a:solidFill>
                  <a:srgbClr val="9B2393"/>
                </a:solidFill>
                <a:latin typeface="Menlo" panose="020B0609030804020204" pitchFamily="49" charset="0"/>
              </a:rPr>
              <a:t>in</a:t>
            </a:r>
            <a:endParaRPr lang="en-US" sz="1400" dirty="0">
              <a:solidFill>
                <a:srgbClr val="000000"/>
              </a:solidFill>
              <a:latin typeface="Menlo" panose="020B0609030804020204" pitchFamily="49" charset="0"/>
            </a:endParaRPr>
          </a:p>
          <a:p>
            <a:r>
              <a:rPr lang="en-US" sz="1400" dirty="0">
                <a:solidFill>
                  <a:srgbClr val="000000"/>
                </a:solidFill>
                <a:latin typeface="Menlo" panose="020B0609030804020204" pitchFamily="49" charset="0"/>
              </a:rPr>
              <a:t>            </a:t>
            </a:r>
            <a:r>
              <a:rPr lang="en-US" sz="1400" b="1" dirty="0">
                <a:solidFill>
                  <a:srgbClr val="9B2393"/>
                </a:solidFill>
                <a:latin typeface="Menlo" panose="020B0609030804020204" pitchFamily="49" charset="0"/>
              </a:rPr>
              <a:t>let</a:t>
            </a:r>
            <a:r>
              <a:rPr lang="en-US" sz="1400" dirty="0">
                <a:solidFill>
                  <a:srgbClr val="000000"/>
                </a:solidFill>
                <a:latin typeface="Menlo" panose="020B0609030804020204" pitchFamily="49" charset="0"/>
              </a:rPr>
              <a:t> person = </a:t>
            </a:r>
            <a:r>
              <a:rPr lang="en-US" sz="1400" dirty="0">
                <a:solidFill>
                  <a:srgbClr val="326D74"/>
                </a:solidFill>
                <a:latin typeface="Menlo" panose="020B0609030804020204" pitchFamily="49" charset="0"/>
              </a:rPr>
              <a:t>Person</a:t>
            </a:r>
            <a:r>
              <a:rPr lang="en-US" sz="1400" dirty="0">
                <a:solidFill>
                  <a:srgbClr val="000000"/>
                </a:solidFill>
                <a:latin typeface="Menlo" panose="020B0609030804020204" pitchFamily="49" charset="0"/>
              </a:rPr>
              <a:t>(context: </a:t>
            </a:r>
            <a:r>
              <a:rPr lang="en-US" sz="1400" b="1" dirty="0" err="1">
                <a:solidFill>
                  <a:srgbClr val="9B2393"/>
                </a:solidFill>
                <a:latin typeface="Menlo" panose="020B0609030804020204" pitchFamily="49" charset="0"/>
              </a:rPr>
              <a:t>self</a:t>
            </a:r>
            <a:r>
              <a:rPr lang="en-US" sz="1400" dirty="0" err="1">
                <a:solidFill>
                  <a:srgbClr val="000000"/>
                </a:solidFill>
                <a:latin typeface="Menlo" panose="020B0609030804020204" pitchFamily="49" charset="0"/>
              </a:rPr>
              <a:t>.</a:t>
            </a:r>
            <a:r>
              <a:rPr lang="en-US" sz="1400" dirty="0" err="1">
                <a:solidFill>
                  <a:srgbClr val="326D74"/>
                </a:solidFill>
                <a:latin typeface="Menlo" panose="020B0609030804020204" pitchFamily="49" charset="0"/>
              </a:rPr>
              <a:t>personData</a:t>
            </a:r>
            <a:r>
              <a:rPr lang="en-US" sz="1400" dirty="0" err="1">
                <a:solidFill>
                  <a:srgbClr val="000000"/>
                </a:solidFill>
                <a:latin typeface="Menlo" panose="020B0609030804020204" pitchFamily="49" charset="0"/>
              </a:rPr>
              <a:t>.</a:t>
            </a:r>
            <a:r>
              <a:rPr lang="en-US" sz="1400" dirty="0" err="1">
                <a:solidFill>
                  <a:srgbClr val="326D74"/>
                </a:solidFill>
                <a:latin typeface="Menlo" panose="020B0609030804020204" pitchFamily="49" charset="0"/>
              </a:rPr>
              <a:t>context</a:t>
            </a:r>
            <a:r>
              <a:rPr lang="en-US" sz="1400" dirty="0">
                <a:solidFill>
                  <a:srgbClr val="000000"/>
                </a:solidFill>
                <a:latin typeface="Menlo" panose="020B0609030804020204" pitchFamily="49" charset="0"/>
              </a:rPr>
              <a:t>)</a:t>
            </a:r>
          </a:p>
          <a:p>
            <a:r>
              <a:rPr lang="en-US" sz="1400" dirty="0">
                <a:solidFill>
                  <a:srgbClr val="000000"/>
                </a:solidFill>
                <a:latin typeface="Menlo" panose="020B0609030804020204" pitchFamily="49" charset="0"/>
              </a:rPr>
              <a:t>            </a:t>
            </a:r>
            <a:r>
              <a:rPr lang="en-US" sz="1400" dirty="0" err="1">
                <a:solidFill>
                  <a:srgbClr val="000000"/>
                </a:solidFill>
                <a:latin typeface="Menlo" panose="020B0609030804020204" pitchFamily="49" charset="0"/>
              </a:rPr>
              <a:t>person.</a:t>
            </a:r>
            <a:r>
              <a:rPr lang="en-US" sz="1400" dirty="0" err="1">
                <a:solidFill>
                  <a:srgbClr val="326D74"/>
                </a:solidFill>
                <a:latin typeface="Menlo" panose="020B0609030804020204" pitchFamily="49" charset="0"/>
              </a:rPr>
              <a:t>firstName</a:t>
            </a:r>
            <a:r>
              <a:rPr lang="en-US" sz="1400" dirty="0">
                <a:solidFill>
                  <a:srgbClr val="000000"/>
                </a:solidFill>
                <a:latin typeface="Menlo" panose="020B0609030804020204" pitchFamily="49" charset="0"/>
              </a:rPr>
              <a:t> = </a:t>
            </a:r>
            <a:r>
              <a:rPr lang="en-US" sz="1400" dirty="0" err="1">
                <a:solidFill>
                  <a:srgbClr val="000000"/>
                </a:solidFill>
                <a:latin typeface="Menlo" panose="020B0609030804020204" pitchFamily="49" charset="0"/>
              </a:rPr>
              <a:t>alertController.</a:t>
            </a:r>
            <a:r>
              <a:rPr lang="en-US" sz="1400" dirty="0" err="1">
                <a:solidFill>
                  <a:srgbClr val="5C2699"/>
                </a:solidFill>
                <a:latin typeface="Menlo" panose="020B0609030804020204" pitchFamily="49" charset="0"/>
              </a:rPr>
              <a:t>textFields</a:t>
            </a:r>
            <a:r>
              <a:rPr lang="en-US" sz="1400" dirty="0">
                <a:solidFill>
                  <a:srgbClr val="000000"/>
                </a:solidFill>
                <a:latin typeface="Menlo" panose="020B0609030804020204" pitchFamily="49" charset="0"/>
              </a:rPr>
              <a:t>?[</a:t>
            </a:r>
            <a:r>
              <a:rPr lang="en-US" sz="1400" dirty="0">
                <a:solidFill>
                  <a:srgbClr val="1C00CF"/>
                </a:solidFill>
                <a:latin typeface="Menlo" panose="020B0609030804020204" pitchFamily="49" charset="0"/>
              </a:rPr>
              <a:t>0</a:t>
            </a:r>
            <a:r>
              <a:rPr lang="en-US" sz="1400" dirty="0">
                <a:solidFill>
                  <a:srgbClr val="000000"/>
                </a:solidFill>
                <a:latin typeface="Menlo" panose="020B0609030804020204" pitchFamily="49" charset="0"/>
              </a:rPr>
              <a:t>].</a:t>
            </a:r>
            <a:r>
              <a:rPr lang="en-US" sz="1400" dirty="0">
                <a:solidFill>
                  <a:srgbClr val="5C2699"/>
                </a:solidFill>
                <a:latin typeface="Menlo" panose="020B0609030804020204" pitchFamily="49" charset="0"/>
              </a:rPr>
              <a:t>text</a:t>
            </a:r>
            <a:r>
              <a:rPr lang="en-US" sz="1400" dirty="0">
                <a:solidFill>
                  <a:srgbClr val="000000"/>
                </a:solidFill>
                <a:latin typeface="Menlo" panose="020B0609030804020204" pitchFamily="49" charset="0"/>
              </a:rPr>
              <a:t>?</a:t>
            </a:r>
          </a:p>
          <a:p>
            <a:r>
              <a:rPr lang="en-US" sz="1400" dirty="0">
                <a:solidFill>
                  <a:srgbClr val="000000"/>
                </a:solidFill>
                <a:latin typeface="Menlo" panose="020B0609030804020204" pitchFamily="49" charset="0"/>
              </a:rPr>
              <a:t>							.</a:t>
            </a:r>
            <a:r>
              <a:rPr lang="en-US" sz="1400" dirty="0" err="1">
                <a:solidFill>
                  <a:srgbClr val="3900A0"/>
                </a:solidFill>
                <a:latin typeface="Menlo" panose="020B0609030804020204" pitchFamily="49" charset="0"/>
              </a:rPr>
              <a:t>trimmingCharacters</a:t>
            </a:r>
            <a:r>
              <a:rPr lang="en-US" sz="1400" dirty="0">
                <a:solidFill>
                  <a:srgbClr val="000000"/>
                </a:solidFill>
                <a:latin typeface="Menlo" panose="020B0609030804020204" pitchFamily="49" charset="0"/>
              </a:rPr>
              <a:t>(in: </a:t>
            </a:r>
            <a:r>
              <a:rPr lang="en-US" sz="1400" dirty="0" err="1">
                <a:solidFill>
                  <a:srgbClr val="5C2699"/>
                </a:solidFill>
                <a:latin typeface="Menlo" panose="020B0609030804020204" pitchFamily="49" charset="0"/>
              </a:rPr>
              <a:t>CharacterSet</a:t>
            </a:r>
            <a:r>
              <a:rPr lang="en-US" sz="1400" dirty="0" err="1">
                <a:solidFill>
                  <a:srgbClr val="000000"/>
                </a:solidFill>
                <a:latin typeface="Menlo" panose="020B0609030804020204" pitchFamily="49" charset="0"/>
              </a:rPr>
              <a:t>.</a:t>
            </a:r>
            <a:r>
              <a:rPr lang="en-US" sz="1400" dirty="0" err="1">
                <a:solidFill>
                  <a:srgbClr val="5C2699"/>
                </a:solidFill>
                <a:latin typeface="Menlo" panose="020B0609030804020204" pitchFamily="49" charset="0"/>
              </a:rPr>
              <a:t>whitespaces</a:t>
            </a:r>
            <a:r>
              <a:rPr lang="en-US" sz="1400" dirty="0">
                <a:solidFill>
                  <a:srgbClr val="000000"/>
                </a:solidFill>
                <a:latin typeface="Menlo" panose="020B0609030804020204" pitchFamily="49" charset="0"/>
              </a:rPr>
              <a:t>) ?? </a:t>
            </a:r>
            <a:r>
              <a:rPr lang="en-US" sz="1400" dirty="0">
                <a:solidFill>
                  <a:srgbClr val="C41A16"/>
                </a:solidFill>
                <a:latin typeface="Menlo" panose="020B0609030804020204" pitchFamily="49" charset="0"/>
              </a:rPr>
              <a:t>""</a:t>
            </a:r>
            <a:endParaRPr lang="en-US" sz="1400" dirty="0">
              <a:solidFill>
                <a:srgbClr val="000000"/>
              </a:solidFill>
              <a:latin typeface="Menlo" panose="020B0609030804020204" pitchFamily="49" charset="0"/>
            </a:endParaRPr>
          </a:p>
          <a:p>
            <a:r>
              <a:rPr lang="en-US" sz="1400" dirty="0">
                <a:solidFill>
                  <a:srgbClr val="000000"/>
                </a:solidFill>
                <a:latin typeface="Menlo" panose="020B0609030804020204" pitchFamily="49" charset="0"/>
              </a:rPr>
              <a:t>            </a:t>
            </a:r>
            <a:r>
              <a:rPr lang="en-US" sz="1400" dirty="0" err="1">
                <a:solidFill>
                  <a:srgbClr val="000000"/>
                </a:solidFill>
                <a:latin typeface="Menlo" panose="020B0609030804020204" pitchFamily="49" charset="0"/>
              </a:rPr>
              <a:t>person.</a:t>
            </a:r>
            <a:r>
              <a:rPr lang="en-US" sz="1400" dirty="0" err="1">
                <a:solidFill>
                  <a:srgbClr val="326D74"/>
                </a:solidFill>
                <a:latin typeface="Menlo" panose="020B0609030804020204" pitchFamily="49" charset="0"/>
              </a:rPr>
              <a:t>lastName</a:t>
            </a:r>
            <a:r>
              <a:rPr lang="en-US" sz="1400" dirty="0">
                <a:solidFill>
                  <a:srgbClr val="000000"/>
                </a:solidFill>
                <a:latin typeface="Menlo" panose="020B0609030804020204" pitchFamily="49" charset="0"/>
              </a:rPr>
              <a:t> = </a:t>
            </a:r>
            <a:r>
              <a:rPr lang="en-US" sz="1400" dirty="0" err="1">
                <a:solidFill>
                  <a:srgbClr val="000000"/>
                </a:solidFill>
                <a:latin typeface="Menlo" panose="020B0609030804020204" pitchFamily="49" charset="0"/>
              </a:rPr>
              <a:t>alertController.</a:t>
            </a:r>
            <a:r>
              <a:rPr lang="en-US" sz="1400" dirty="0" err="1">
                <a:solidFill>
                  <a:srgbClr val="5C2699"/>
                </a:solidFill>
                <a:latin typeface="Menlo" panose="020B0609030804020204" pitchFamily="49" charset="0"/>
              </a:rPr>
              <a:t>textFields</a:t>
            </a:r>
            <a:r>
              <a:rPr lang="en-US" sz="1400" dirty="0">
                <a:solidFill>
                  <a:srgbClr val="000000"/>
                </a:solidFill>
                <a:latin typeface="Menlo" panose="020B0609030804020204" pitchFamily="49" charset="0"/>
              </a:rPr>
              <a:t>?[</a:t>
            </a:r>
            <a:r>
              <a:rPr lang="en-US" sz="1400" dirty="0">
                <a:solidFill>
                  <a:srgbClr val="1C00CF"/>
                </a:solidFill>
                <a:latin typeface="Menlo" panose="020B0609030804020204" pitchFamily="49" charset="0"/>
              </a:rPr>
              <a:t>1</a:t>
            </a:r>
            <a:r>
              <a:rPr lang="en-US" sz="1400" dirty="0">
                <a:solidFill>
                  <a:srgbClr val="000000"/>
                </a:solidFill>
                <a:latin typeface="Menlo" panose="020B0609030804020204" pitchFamily="49" charset="0"/>
              </a:rPr>
              <a:t>].</a:t>
            </a:r>
            <a:r>
              <a:rPr lang="en-US" sz="1400" dirty="0">
                <a:solidFill>
                  <a:srgbClr val="5C2699"/>
                </a:solidFill>
                <a:latin typeface="Menlo" panose="020B0609030804020204" pitchFamily="49" charset="0"/>
              </a:rPr>
              <a:t>text</a:t>
            </a:r>
            <a:r>
              <a:rPr lang="en-US" sz="1400" dirty="0">
                <a:solidFill>
                  <a:srgbClr val="000000"/>
                </a:solidFill>
                <a:latin typeface="Menlo" panose="020B0609030804020204" pitchFamily="49" charset="0"/>
              </a:rPr>
              <a:t>?</a:t>
            </a:r>
          </a:p>
          <a:p>
            <a:r>
              <a:rPr lang="en-US" sz="1400" dirty="0">
                <a:solidFill>
                  <a:srgbClr val="000000"/>
                </a:solidFill>
                <a:latin typeface="Menlo" panose="020B0609030804020204" pitchFamily="49" charset="0"/>
              </a:rPr>
              <a:t>							.</a:t>
            </a:r>
            <a:r>
              <a:rPr lang="en-US" sz="1400" dirty="0" err="1">
                <a:solidFill>
                  <a:srgbClr val="3900A0"/>
                </a:solidFill>
                <a:latin typeface="Menlo" panose="020B0609030804020204" pitchFamily="49" charset="0"/>
              </a:rPr>
              <a:t>trimmingCharacters</a:t>
            </a:r>
            <a:r>
              <a:rPr lang="en-US" sz="1400" dirty="0">
                <a:solidFill>
                  <a:srgbClr val="000000"/>
                </a:solidFill>
                <a:latin typeface="Menlo" panose="020B0609030804020204" pitchFamily="49" charset="0"/>
              </a:rPr>
              <a:t>(in: </a:t>
            </a:r>
            <a:r>
              <a:rPr lang="en-US" sz="1400" dirty="0" err="1">
                <a:solidFill>
                  <a:srgbClr val="5C2699"/>
                </a:solidFill>
                <a:latin typeface="Menlo" panose="020B0609030804020204" pitchFamily="49" charset="0"/>
              </a:rPr>
              <a:t>CharacterSet</a:t>
            </a:r>
            <a:r>
              <a:rPr lang="en-US" sz="1400" dirty="0" err="1">
                <a:solidFill>
                  <a:srgbClr val="000000"/>
                </a:solidFill>
                <a:latin typeface="Menlo" panose="020B0609030804020204" pitchFamily="49" charset="0"/>
              </a:rPr>
              <a:t>.</a:t>
            </a:r>
            <a:r>
              <a:rPr lang="en-US" sz="1400" dirty="0" err="1">
                <a:solidFill>
                  <a:srgbClr val="5C2699"/>
                </a:solidFill>
                <a:latin typeface="Menlo" panose="020B0609030804020204" pitchFamily="49" charset="0"/>
              </a:rPr>
              <a:t>whitespaces</a:t>
            </a:r>
            <a:r>
              <a:rPr lang="en-US" sz="1400" dirty="0">
                <a:solidFill>
                  <a:srgbClr val="000000"/>
                </a:solidFill>
                <a:latin typeface="Menlo" panose="020B0609030804020204" pitchFamily="49" charset="0"/>
              </a:rPr>
              <a:t>) ?? </a:t>
            </a:r>
            <a:r>
              <a:rPr lang="en-US" sz="1400" dirty="0">
                <a:solidFill>
                  <a:srgbClr val="C41A16"/>
                </a:solidFill>
                <a:latin typeface="Menlo" panose="020B0609030804020204" pitchFamily="49" charset="0"/>
              </a:rPr>
              <a:t>""</a:t>
            </a:r>
            <a:endParaRPr lang="en-US" sz="1400" dirty="0">
              <a:solidFill>
                <a:srgbClr val="000000"/>
              </a:solidFill>
              <a:latin typeface="Menlo" panose="020B0609030804020204" pitchFamily="49" charset="0"/>
            </a:endParaRPr>
          </a:p>
          <a:p>
            <a:endParaRPr lang="en-US" sz="1400" dirty="0">
              <a:solidFill>
                <a:srgbClr val="000000"/>
              </a:solidFill>
              <a:latin typeface="Menlo" panose="020B0609030804020204" pitchFamily="49" charset="0"/>
            </a:endParaRPr>
          </a:p>
          <a:p>
            <a:r>
              <a:rPr lang="en-US" sz="1400" dirty="0">
                <a:solidFill>
                  <a:srgbClr val="000000"/>
                </a:solidFill>
                <a:latin typeface="Menlo" panose="020B0609030804020204" pitchFamily="49" charset="0"/>
              </a:rPr>
              <a:t>            </a:t>
            </a:r>
            <a:r>
              <a:rPr lang="en-US" sz="1400" b="1" dirty="0">
                <a:solidFill>
                  <a:srgbClr val="9B2393"/>
                </a:solidFill>
                <a:latin typeface="Menlo" panose="020B0609030804020204" pitchFamily="49" charset="0"/>
              </a:rPr>
              <a:t>try</a:t>
            </a:r>
            <a:r>
              <a:rPr lang="en-US" sz="1400" dirty="0">
                <a:solidFill>
                  <a:srgbClr val="000000"/>
                </a:solidFill>
                <a:latin typeface="Menlo" panose="020B0609030804020204" pitchFamily="49" charset="0"/>
              </a:rPr>
              <a:t>? </a:t>
            </a:r>
            <a:r>
              <a:rPr lang="en-US" sz="1400" b="1" dirty="0" err="1">
                <a:solidFill>
                  <a:srgbClr val="9B2393"/>
                </a:solidFill>
                <a:latin typeface="Menlo" panose="020B0609030804020204" pitchFamily="49" charset="0"/>
              </a:rPr>
              <a:t>self</a:t>
            </a:r>
            <a:r>
              <a:rPr lang="en-US" sz="1400" dirty="0" err="1">
                <a:solidFill>
                  <a:srgbClr val="000000"/>
                </a:solidFill>
                <a:latin typeface="Menlo" panose="020B0609030804020204" pitchFamily="49" charset="0"/>
              </a:rPr>
              <a:t>.</a:t>
            </a:r>
            <a:r>
              <a:rPr lang="en-US" sz="1400" dirty="0" err="1">
                <a:solidFill>
                  <a:srgbClr val="326D74"/>
                </a:solidFill>
                <a:latin typeface="Menlo" panose="020B0609030804020204" pitchFamily="49" charset="0"/>
              </a:rPr>
              <a:t>personData</a:t>
            </a:r>
            <a:r>
              <a:rPr lang="en-US" sz="1400" dirty="0" err="1">
                <a:solidFill>
                  <a:srgbClr val="000000"/>
                </a:solidFill>
                <a:latin typeface="Menlo" panose="020B0609030804020204" pitchFamily="49" charset="0"/>
              </a:rPr>
              <a:t>.</a:t>
            </a:r>
            <a:r>
              <a:rPr lang="en-US" sz="1400" dirty="0" err="1">
                <a:solidFill>
                  <a:srgbClr val="245256"/>
                </a:solidFill>
                <a:latin typeface="Menlo" panose="020B0609030804020204" pitchFamily="49" charset="0"/>
              </a:rPr>
              <a:t>insert</a:t>
            </a:r>
            <a:r>
              <a:rPr lang="en-US" sz="1400" dirty="0">
                <a:solidFill>
                  <a:srgbClr val="000000"/>
                </a:solidFill>
                <a:latin typeface="Menlo" panose="020B0609030804020204" pitchFamily="49" charset="0"/>
              </a:rPr>
              <a:t>(person: person)</a:t>
            </a:r>
          </a:p>
          <a:p>
            <a:r>
              <a:rPr lang="en-US" sz="1400" dirty="0">
                <a:solidFill>
                  <a:srgbClr val="000000"/>
                </a:solidFill>
                <a:latin typeface="Menlo" panose="020B0609030804020204" pitchFamily="49" charset="0"/>
              </a:rPr>
              <a:t>        })</a:t>
            </a:r>
          </a:p>
          <a:p>
            <a:r>
              <a:rPr lang="en-US" sz="1400" dirty="0">
                <a:solidFill>
                  <a:srgbClr val="000000"/>
                </a:solidFill>
                <a:latin typeface="Menlo" panose="020B0609030804020204" pitchFamily="49" charset="0"/>
              </a:rPr>
              <a:t>        </a:t>
            </a:r>
            <a:r>
              <a:rPr lang="en-US" sz="1400" dirty="0" err="1">
                <a:solidFill>
                  <a:srgbClr val="000000"/>
                </a:solidFill>
                <a:latin typeface="Menlo" panose="020B0609030804020204" pitchFamily="49" charset="0"/>
              </a:rPr>
              <a:t>alertController.</a:t>
            </a:r>
            <a:r>
              <a:rPr lang="en-US" sz="1400" dirty="0" err="1">
                <a:solidFill>
                  <a:srgbClr val="3900A0"/>
                </a:solidFill>
                <a:latin typeface="Menlo" panose="020B0609030804020204" pitchFamily="49" charset="0"/>
              </a:rPr>
              <a:t>addTextField</a:t>
            </a:r>
            <a:r>
              <a:rPr lang="en-US" sz="1400" dirty="0">
                <a:solidFill>
                  <a:srgbClr val="000000"/>
                </a:solidFill>
                <a:latin typeface="Menlo" panose="020B0609030804020204" pitchFamily="49" charset="0"/>
              </a:rPr>
              <a:t> { </a:t>
            </a:r>
            <a:r>
              <a:rPr lang="en-US" sz="1400" dirty="0" err="1">
                <a:solidFill>
                  <a:srgbClr val="000000"/>
                </a:solidFill>
                <a:latin typeface="Menlo" panose="020B0609030804020204" pitchFamily="49" charset="0"/>
              </a:rPr>
              <a:t>textField</a:t>
            </a:r>
            <a:r>
              <a:rPr lang="en-US" sz="1400" dirty="0">
                <a:solidFill>
                  <a:srgbClr val="000000"/>
                </a:solidFill>
                <a:latin typeface="Menlo" panose="020B0609030804020204" pitchFamily="49" charset="0"/>
              </a:rPr>
              <a:t> </a:t>
            </a:r>
            <a:r>
              <a:rPr lang="en-US" sz="1400" b="1" dirty="0">
                <a:solidFill>
                  <a:srgbClr val="9B2393"/>
                </a:solidFill>
                <a:latin typeface="Menlo" panose="020B0609030804020204" pitchFamily="49" charset="0"/>
              </a:rPr>
              <a:t>in</a:t>
            </a:r>
            <a:endParaRPr lang="en-US" sz="1400" dirty="0">
              <a:solidFill>
                <a:srgbClr val="000000"/>
              </a:solidFill>
              <a:latin typeface="Menlo" panose="020B0609030804020204" pitchFamily="49" charset="0"/>
            </a:endParaRPr>
          </a:p>
          <a:p>
            <a:r>
              <a:rPr lang="en-US" sz="1400" dirty="0">
                <a:solidFill>
                  <a:srgbClr val="000000"/>
                </a:solidFill>
                <a:latin typeface="Menlo" panose="020B0609030804020204" pitchFamily="49" charset="0"/>
              </a:rPr>
              <a:t>            </a:t>
            </a:r>
            <a:r>
              <a:rPr lang="en-US" sz="1400" dirty="0" err="1">
                <a:solidFill>
                  <a:srgbClr val="000000"/>
                </a:solidFill>
                <a:latin typeface="Menlo" panose="020B0609030804020204" pitchFamily="49" charset="0"/>
              </a:rPr>
              <a:t>textField.</a:t>
            </a:r>
            <a:r>
              <a:rPr lang="en-US" sz="1400" dirty="0" err="1">
                <a:solidFill>
                  <a:srgbClr val="5C2699"/>
                </a:solidFill>
                <a:latin typeface="Menlo" panose="020B0609030804020204" pitchFamily="49" charset="0"/>
              </a:rPr>
              <a:t>placeholder</a:t>
            </a:r>
            <a:r>
              <a:rPr lang="en-US" sz="1400" dirty="0">
                <a:solidFill>
                  <a:srgbClr val="000000"/>
                </a:solidFill>
                <a:latin typeface="Menlo" panose="020B0609030804020204" pitchFamily="49" charset="0"/>
              </a:rPr>
              <a:t> = </a:t>
            </a:r>
            <a:r>
              <a:rPr lang="en-US" sz="1400" dirty="0">
                <a:solidFill>
                  <a:srgbClr val="C41A16"/>
                </a:solidFill>
                <a:latin typeface="Menlo" panose="020B0609030804020204" pitchFamily="49" charset="0"/>
              </a:rPr>
              <a:t>"First name"</a:t>
            </a:r>
            <a:endParaRPr lang="en-US" sz="1400" dirty="0">
              <a:solidFill>
                <a:srgbClr val="000000"/>
              </a:solidFill>
              <a:latin typeface="Menlo" panose="020B0609030804020204" pitchFamily="49" charset="0"/>
            </a:endParaRPr>
          </a:p>
          <a:p>
            <a:r>
              <a:rPr lang="en-US" sz="1400" dirty="0">
                <a:solidFill>
                  <a:srgbClr val="000000"/>
                </a:solidFill>
                <a:latin typeface="Menlo" panose="020B0609030804020204" pitchFamily="49" charset="0"/>
              </a:rPr>
              <a:t>        }</a:t>
            </a:r>
          </a:p>
          <a:p>
            <a:r>
              <a:rPr lang="en-US" sz="1400" dirty="0">
                <a:solidFill>
                  <a:srgbClr val="000000"/>
                </a:solidFill>
                <a:latin typeface="Menlo" panose="020B0609030804020204" pitchFamily="49" charset="0"/>
              </a:rPr>
              <a:t>        </a:t>
            </a:r>
            <a:r>
              <a:rPr lang="en-US" sz="1400" dirty="0" err="1">
                <a:solidFill>
                  <a:srgbClr val="000000"/>
                </a:solidFill>
                <a:latin typeface="Menlo" panose="020B0609030804020204" pitchFamily="49" charset="0"/>
              </a:rPr>
              <a:t>alertController.</a:t>
            </a:r>
            <a:r>
              <a:rPr lang="en-US" sz="1400" dirty="0" err="1">
                <a:solidFill>
                  <a:srgbClr val="3900A0"/>
                </a:solidFill>
                <a:latin typeface="Menlo" panose="020B0609030804020204" pitchFamily="49" charset="0"/>
              </a:rPr>
              <a:t>addTextField</a:t>
            </a:r>
            <a:r>
              <a:rPr lang="en-US" sz="1400" dirty="0">
                <a:solidFill>
                  <a:srgbClr val="000000"/>
                </a:solidFill>
                <a:latin typeface="Menlo" panose="020B0609030804020204" pitchFamily="49" charset="0"/>
              </a:rPr>
              <a:t> { </a:t>
            </a:r>
            <a:r>
              <a:rPr lang="en-US" sz="1400" dirty="0" err="1">
                <a:solidFill>
                  <a:srgbClr val="000000"/>
                </a:solidFill>
                <a:latin typeface="Menlo" panose="020B0609030804020204" pitchFamily="49" charset="0"/>
              </a:rPr>
              <a:t>textField</a:t>
            </a:r>
            <a:r>
              <a:rPr lang="en-US" sz="1400" dirty="0">
                <a:solidFill>
                  <a:srgbClr val="000000"/>
                </a:solidFill>
                <a:latin typeface="Menlo" panose="020B0609030804020204" pitchFamily="49" charset="0"/>
              </a:rPr>
              <a:t> </a:t>
            </a:r>
            <a:r>
              <a:rPr lang="en-US" sz="1400" b="1" dirty="0">
                <a:solidFill>
                  <a:srgbClr val="9B2393"/>
                </a:solidFill>
                <a:latin typeface="Menlo" panose="020B0609030804020204" pitchFamily="49" charset="0"/>
              </a:rPr>
              <a:t>in</a:t>
            </a:r>
            <a:endParaRPr lang="en-US" sz="1400" dirty="0">
              <a:solidFill>
                <a:srgbClr val="000000"/>
              </a:solidFill>
              <a:latin typeface="Menlo" panose="020B0609030804020204" pitchFamily="49" charset="0"/>
            </a:endParaRPr>
          </a:p>
          <a:p>
            <a:r>
              <a:rPr lang="en-US" sz="1400" dirty="0">
                <a:solidFill>
                  <a:srgbClr val="000000"/>
                </a:solidFill>
                <a:latin typeface="Menlo" panose="020B0609030804020204" pitchFamily="49" charset="0"/>
              </a:rPr>
              <a:t>            </a:t>
            </a:r>
            <a:r>
              <a:rPr lang="en-US" sz="1400" dirty="0" err="1">
                <a:solidFill>
                  <a:srgbClr val="000000"/>
                </a:solidFill>
                <a:latin typeface="Menlo" panose="020B0609030804020204" pitchFamily="49" charset="0"/>
              </a:rPr>
              <a:t>textField.</a:t>
            </a:r>
            <a:r>
              <a:rPr lang="en-US" sz="1400" dirty="0" err="1">
                <a:solidFill>
                  <a:srgbClr val="5C2699"/>
                </a:solidFill>
                <a:latin typeface="Menlo" panose="020B0609030804020204" pitchFamily="49" charset="0"/>
              </a:rPr>
              <a:t>placeholder</a:t>
            </a:r>
            <a:r>
              <a:rPr lang="en-US" sz="1400" dirty="0">
                <a:solidFill>
                  <a:srgbClr val="000000"/>
                </a:solidFill>
                <a:latin typeface="Menlo" panose="020B0609030804020204" pitchFamily="49" charset="0"/>
              </a:rPr>
              <a:t> = </a:t>
            </a:r>
            <a:r>
              <a:rPr lang="en-US" sz="1400" dirty="0">
                <a:solidFill>
                  <a:srgbClr val="C41A16"/>
                </a:solidFill>
                <a:latin typeface="Menlo" panose="020B0609030804020204" pitchFamily="49" charset="0"/>
              </a:rPr>
              <a:t>"Last name"</a:t>
            </a:r>
            <a:endParaRPr lang="en-US" sz="1400" dirty="0">
              <a:solidFill>
                <a:srgbClr val="000000"/>
              </a:solidFill>
              <a:latin typeface="Menlo" panose="020B0609030804020204" pitchFamily="49" charset="0"/>
            </a:endParaRPr>
          </a:p>
          <a:p>
            <a:r>
              <a:rPr lang="en-US" sz="1400" dirty="0">
                <a:solidFill>
                  <a:srgbClr val="000000"/>
                </a:solidFill>
                <a:latin typeface="Menlo" panose="020B0609030804020204" pitchFamily="49" charset="0"/>
              </a:rPr>
              <a:t>        }</a:t>
            </a:r>
          </a:p>
          <a:p>
            <a:r>
              <a:rPr lang="en-US" sz="1400" dirty="0">
                <a:solidFill>
                  <a:srgbClr val="000000"/>
                </a:solidFill>
                <a:latin typeface="Menlo" panose="020B0609030804020204" pitchFamily="49" charset="0"/>
              </a:rPr>
              <a:t>        </a:t>
            </a:r>
            <a:r>
              <a:rPr lang="en-US" sz="1400" b="1" dirty="0" err="1">
                <a:solidFill>
                  <a:srgbClr val="9B2393"/>
                </a:solidFill>
                <a:latin typeface="Menlo" panose="020B0609030804020204" pitchFamily="49" charset="0"/>
              </a:rPr>
              <a:t>self</a:t>
            </a:r>
            <a:r>
              <a:rPr lang="en-US" sz="1400" dirty="0" err="1">
                <a:solidFill>
                  <a:srgbClr val="000000"/>
                </a:solidFill>
                <a:latin typeface="Menlo" panose="020B0609030804020204" pitchFamily="49" charset="0"/>
              </a:rPr>
              <a:t>.</a:t>
            </a:r>
            <a:r>
              <a:rPr lang="en-US" sz="1400" dirty="0" err="1">
                <a:solidFill>
                  <a:srgbClr val="3900A0"/>
                </a:solidFill>
                <a:latin typeface="Menlo" panose="020B0609030804020204" pitchFamily="49" charset="0"/>
              </a:rPr>
              <a:t>present</a:t>
            </a:r>
            <a:r>
              <a:rPr lang="en-US" sz="1400" dirty="0">
                <a:solidFill>
                  <a:srgbClr val="000000"/>
                </a:solidFill>
                <a:latin typeface="Menlo" panose="020B0609030804020204" pitchFamily="49" charset="0"/>
              </a:rPr>
              <a:t>(</a:t>
            </a:r>
            <a:r>
              <a:rPr lang="en-US" sz="1400" dirty="0" err="1">
                <a:solidFill>
                  <a:srgbClr val="000000"/>
                </a:solidFill>
                <a:latin typeface="Menlo" panose="020B0609030804020204" pitchFamily="49" charset="0"/>
              </a:rPr>
              <a:t>alertController</a:t>
            </a:r>
            <a:r>
              <a:rPr lang="en-US" sz="1400" dirty="0">
                <a:solidFill>
                  <a:srgbClr val="000000"/>
                </a:solidFill>
                <a:latin typeface="Menlo" panose="020B0609030804020204" pitchFamily="49" charset="0"/>
              </a:rPr>
              <a:t>, animated: </a:t>
            </a:r>
            <a:r>
              <a:rPr lang="en-US" sz="1400" b="1" dirty="0">
                <a:solidFill>
                  <a:srgbClr val="9B2393"/>
                </a:solidFill>
                <a:latin typeface="Menlo" panose="020B0609030804020204" pitchFamily="49" charset="0"/>
              </a:rPr>
              <a:t>true</a:t>
            </a:r>
            <a:r>
              <a:rPr lang="en-US" sz="1400" dirty="0">
                <a:solidFill>
                  <a:srgbClr val="000000"/>
                </a:solidFill>
                <a:latin typeface="Menlo" panose="020B0609030804020204" pitchFamily="49" charset="0"/>
              </a:rPr>
              <a:t>, completion: </a:t>
            </a:r>
            <a:r>
              <a:rPr lang="en-US" sz="1400" b="1" dirty="0">
                <a:solidFill>
                  <a:srgbClr val="9B2393"/>
                </a:solidFill>
                <a:latin typeface="Menlo" panose="020B0609030804020204" pitchFamily="49" charset="0"/>
              </a:rPr>
              <a:t>nil</a:t>
            </a:r>
            <a:r>
              <a:rPr lang="en-US" sz="1400" dirty="0">
                <a:solidFill>
                  <a:srgbClr val="000000"/>
                </a:solidFill>
                <a:latin typeface="Menlo" panose="020B0609030804020204" pitchFamily="49" charset="0"/>
              </a:rPr>
              <a:t>)</a:t>
            </a:r>
          </a:p>
          <a:p>
            <a:r>
              <a:rPr lang="en-US" sz="1400" dirty="0">
                <a:solidFill>
                  <a:srgbClr val="000000"/>
                </a:solidFill>
                <a:latin typeface="Menlo" panose="020B0609030804020204" pitchFamily="49" charset="0"/>
              </a:rPr>
              <a:t>    }</a:t>
            </a:r>
          </a:p>
        </p:txBody>
      </p:sp>
    </p:spTree>
    <p:extLst>
      <p:ext uri="{BB962C8B-B14F-4D97-AF65-F5344CB8AC3E}">
        <p14:creationId xmlns:p14="http://schemas.microsoft.com/office/powerpoint/2010/main" val="11255928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43EDD-B652-6742-AB89-3E26E0B1D53C}"/>
              </a:ext>
            </a:extLst>
          </p:cNvPr>
          <p:cNvSpPr>
            <a:spLocks noGrp="1"/>
          </p:cNvSpPr>
          <p:nvPr>
            <p:ph type="title"/>
          </p:nvPr>
        </p:nvSpPr>
        <p:spPr/>
        <p:txBody>
          <a:bodyPr/>
          <a:lstStyle/>
          <a:p>
            <a:r>
              <a:rPr lang="en-US" dirty="0"/>
              <a:t>iOS – Core Data</a:t>
            </a:r>
          </a:p>
        </p:txBody>
      </p:sp>
      <p:sp>
        <p:nvSpPr>
          <p:cNvPr id="3" name="Content Placeholder 2">
            <a:extLst>
              <a:ext uri="{FF2B5EF4-FFF2-40B4-BE49-F238E27FC236}">
                <a16:creationId xmlns:a16="http://schemas.microsoft.com/office/drawing/2014/main" id="{44759212-1FC0-6E49-8BCA-A735FC92BBD8}"/>
              </a:ext>
            </a:extLst>
          </p:cNvPr>
          <p:cNvSpPr>
            <a:spLocks noGrp="1"/>
          </p:cNvSpPr>
          <p:nvPr>
            <p:ph idx="1"/>
          </p:nvPr>
        </p:nvSpPr>
        <p:spPr>
          <a:xfrm>
            <a:off x="344405" y="1727336"/>
            <a:ext cx="8946541" cy="4195481"/>
          </a:xfrm>
        </p:spPr>
        <p:txBody>
          <a:bodyPr/>
          <a:lstStyle/>
          <a:p>
            <a:r>
              <a:rPr lang="en-US" dirty="0" err="1"/>
              <a:t>viewDidLoad</a:t>
            </a:r>
            <a:endParaRPr lang="en-US" dirty="0"/>
          </a:p>
        </p:txBody>
      </p:sp>
      <p:sp>
        <p:nvSpPr>
          <p:cNvPr id="4" name="Slide Number Placeholder 3">
            <a:extLst>
              <a:ext uri="{FF2B5EF4-FFF2-40B4-BE49-F238E27FC236}">
                <a16:creationId xmlns:a16="http://schemas.microsoft.com/office/drawing/2014/main" id="{29AD6729-0756-5E41-956D-47F6580744B1}"/>
              </a:ext>
            </a:extLst>
          </p:cNvPr>
          <p:cNvSpPr>
            <a:spLocks noGrp="1"/>
          </p:cNvSpPr>
          <p:nvPr>
            <p:ph type="sldNum" sz="quarter" idx="12"/>
          </p:nvPr>
        </p:nvSpPr>
        <p:spPr/>
        <p:txBody>
          <a:bodyPr/>
          <a:lstStyle/>
          <a:p>
            <a:fld id="{D57F1E4F-1CFF-5643-939E-02111984F565}" type="slidenum">
              <a:rPr lang="en-US" smtClean="0"/>
              <a:t>46</a:t>
            </a:fld>
            <a:endParaRPr lang="en-US" dirty="0"/>
          </a:p>
        </p:txBody>
      </p:sp>
      <p:sp>
        <p:nvSpPr>
          <p:cNvPr id="5" name="TextBox 4">
            <a:extLst>
              <a:ext uri="{FF2B5EF4-FFF2-40B4-BE49-F238E27FC236}">
                <a16:creationId xmlns:a16="http://schemas.microsoft.com/office/drawing/2014/main" id="{2523B9FF-1B4A-A04D-822E-54289BA51066}"/>
              </a:ext>
            </a:extLst>
          </p:cNvPr>
          <p:cNvSpPr txBox="1"/>
          <p:nvPr/>
        </p:nvSpPr>
        <p:spPr>
          <a:xfrm>
            <a:off x="2573752" y="200891"/>
            <a:ext cx="9535121" cy="6555641"/>
          </a:xfrm>
          <a:prstGeom prst="rect">
            <a:avLst/>
          </a:prstGeom>
          <a:solidFill>
            <a:schemeClr val="tx1"/>
          </a:solidFill>
        </p:spPr>
        <p:txBody>
          <a:bodyPr wrap="square" rtlCol="0">
            <a:spAutoFit/>
          </a:bodyPr>
          <a:lstStyle/>
          <a:p>
            <a:r>
              <a:rPr lang="en-US" sz="1400" b="1" dirty="0">
                <a:solidFill>
                  <a:srgbClr val="9B2393"/>
                </a:solidFill>
                <a:latin typeface="Menlo" panose="020B0609030804020204" pitchFamily="49" charset="0"/>
              </a:rPr>
              <a:t>class</a:t>
            </a:r>
            <a:r>
              <a:rPr lang="en-US" sz="1400" dirty="0">
                <a:solidFill>
                  <a:srgbClr val="000000"/>
                </a:solidFill>
                <a:latin typeface="Menlo" panose="020B0609030804020204" pitchFamily="49" charset="0"/>
              </a:rPr>
              <a:t> </a:t>
            </a:r>
            <a:r>
              <a:rPr lang="en-US" sz="1400" dirty="0" err="1">
                <a:solidFill>
                  <a:srgbClr val="000000"/>
                </a:solidFill>
                <a:latin typeface="Menlo" panose="020B0609030804020204" pitchFamily="49" charset="0"/>
              </a:rPr>
              <a:t>ViewController</a:t>
            </a:r>
            <a:r>
              <a:rPr lang="en-US" sz="1400" dirty="0">
                <a:solidFill>
                  <a:srgbClr val="000000"/>
                </a:solidFill>
                <a:latin typeface="Menlo" panose="020B0609030804020204" pitchFamily="49" charset="0"/>
              </a:rPr>
              <a:t>: </a:t>
            </a:r>
            <a:r>
              <a:rPr lang="en-US" sz="1400" dirty="0" err="1">
                <a:solidFill>
                  <a:srgbClr val="5C2699"/>
                </a:solidFill>
                <a:latin typeface="Menlo" panose="020B0609030804020204" pitchFamily="49" charset="0"/>
              </a:rPr>
              <a:t>UIViewController</a:t>
            </a:r>
            <a:r>
              <a:rPr lang="en-US" sz="1400" dirty="0">
                <a:solidFill>
                  <a:srgbClr val="000000"/>
                </a:solidFill>
                <a:latin typeface="Menlo" panose="020B0609030804020204" pitchFamily="49" charset="0"/>
              </a:rPr>
              <a:t> {</a:t>
            </a:r>
          </a:p>
          <a:p>
            <a:r>
              <a:rPr lang="en-US" sz="1400" dirty="0">
                <a:solidFill>
                  <a:srgbClr val="000000"/>
                </a:solidFill>
                <a:latin typeface="Menlo" panose="020B0609030804020204" pitchFamily="49" charset="0"/>
              </a:rPr>
              <a:t>    </a:t>
            </a:r>
            <a:r>
              <a:rPr lang="en-US" sz="1400" b="1" dirty="0">
                <a:solidFill>
                  <a:srgbClr val="9B2393"/>
                </a:solidFill>
                <a:latin typeface="Menlo" panose="020B0609030804020204" pitchFamily="49" charset="0"/>
              </a:rPr>
              <a:t>var</a:t>
            </a:r>
            <a:r>
              <a:rPr lang="en-US" sz="1400" dirty="0">
                <a:solidFill>
                  <a:srgbClr val="000000"/>
                </a:solidFill>
                <a:latin typeface="Menlo" panose="020B0609030804020204" pitchFamily="49" charset="0"/>
              </a:rPr>
              <a:t> container: </a:t>
            </a:r>
            <a:r>
              <a:rPr lang="en-US" sz="1400" dirty="0" err="1">
                <a:solidFill>
                  <a:srgbClr val="5C2699"/>
                </a:solidFill>
                <a:latin typeface="Menlo" panose="020B0609030804020204" pitchFamily="49" charset="0"/>
              </a:rPr>
              <a:t>NSPersistentContainer</a:t>
            </a:r>
            <a:r>
              <a:rPr lang="en-US" sz="1400" dirty="0">
                <a:solidFill>
                  <a:srgbClr val="000000"/>
                </a:solidFill>
                <a:latin typeface="Menlo" panose="020B0609030804020204" pitchFamily="49" charset="0"/>
              </a:rPr>
              <a:t>!</a:t>
            </a:r>
            <a:endParaRPr lang="en-US" sz="1400" dirty="0">
              <a:solidFill>
                <a:srgbClr val="5C2699"/>
              </a:solidFill>
              <a:latin typeface="Menlo" panose="020B0609030804020204" pitchFamily="49" charset="0"/>
            </a:endParaRPr>
          </a:p>
          <a:p>
            <a:r>
              <a:rPr lang="en-US" sz="1400" dirty="0">
                <a:solidFill>
                  <a:srgbClr val="000000"/>
                </a:solidFill>
                <a:latin typeface="Menlo" panose="020B0609030804020204" pitchFamily="49" charset="0"/>
              </a:rPr>
              <a:t>    </a:t>
            </a:r>
            <a:r>
              <a:rPr lang="en-US" sz="1400" b="1" dirty="0">
                <a:solidFill>
                  <a:srgbClr val="9B2393"/>
                </a:solidFill>
                <a:latin typeface="Menlo" panose="020B0609030804020204" pitchFamily="49" charset="0"/>
              </a:rPr>
              <a:t>var</a:t>
            </a:r>
            <a:r>
              <a:rPr lang="en-US" sz="1400" dirty="0">
                <a:solidFill>
                  <a:srgbClr val="000000"/>
                </a:solidFill>
                <a:latin typeface="Menlo" panose="020B0609030804020204" pitchFamily="49" charset="0"/>
              </a:rPr>
              <a:t> </a:t>
            </a:r>
            <a:r>
              <a:rPr lang="en-US" sz="1400" dirty="0" err="1">
                <a:solidFill>
                  <a:srgbClr val="000000"/>
                </a:solidFill>
                <a:latin typeface="Menlo" panose="020B0609030804020204" pitchFamily="49" charset="0"/>
              </a:rPr>
              <a:t>personData</a:t>
            </a:r>
            <a:r>
              <a:rPr lang="en-US" sz="1400" dirty="0">
                <a:solidFill>
                  <a:srgbClr val="000000"/>
                </a:solidFill>
                <a:latin typeface="Menlo" panose="020B0609030804020204" pitchFamily="49" charset="0"/>
              </a:rPr>
              <a:t>: </a:t>
            </a:r>
            <a:r>
              <a:rPr lang="en-US" sz="1400" dirty="0" err="1">
                <a:solidFill>
                  <a:srgbClr val="326D74"/>
                </a:solidFill>
                <a:latin typeface="Menlo" panose="020B0609030804020204" pitchFamily="49" charset="0"/>
              </a:rPr>
              <a:t>PersonDataController</a:t>
            </a:r>
            <a:r>
              <a:rPr lang="en-US" sz="1400" dirty="0">
                <a:solidFill>
                  <a:srgbClr val="000000"/>
                </a:solidFill>
                <a:latin typeface="Menlo" panose="020B0609030804020204" pitchFamily="49" charset="0"/>
              </a:rPr>
              <a:t>!</a:t>
            </a:r>
            <a:endParaRPr lang="en-US" sz="1400" dirty="0">
              <a:solidFill>
                <a:srgbClr val="326D74"/>
              </a:solidFill>
              <a:latin typeface="Menlo" panose="020B0609030804020204" pitchFamily="49" charset="0"/>
            </a:endParaRPr>
          </a:p>
          <a:p>
            <a:r>
              <a:rPr lang="en-US" sz="1400" dirty="0">
                <a:solidFill>
                  <a:srgbClr val="000000"/>
                </a:solidFill>
                <a:latin typeface="Menlo" panose="020B0609030804020204" pitchFamily="49" charset="0"/>
              </a:rPr>
              <a:t>    </a:t>
            </a:r>
            <a:r>
              <a:rPr lang="en-US" sz="1400" b="1" dirty="0">
                <a:solidFill>
                  <a:srgbClr val="9B2393"/>
                </a:solidFill>
                <a:latin typeface="Menlo" panose="020B0609030804020204" pitchFamily="49" charset="0"/>
              </a:rPr>
              <a:t>var</a:t>
            </a:r>
            <a:r>
              <a:rPr lang="en-US" sz="1400" dirty="0">
                <a:solidFill>
                  <a:srgbClr val="000000"/>
                </a:solidFill>
                <a:latin typeface="Menlo" panose="020B0609030804020204" pitchFamily="49" charset="0"/>
              </a:rPr>
              <a:t> </a:t>
            </a:r>
            <a:r>
              <a:rPr lang="en-US" sz="1400" dirty="0" err="1">
                <a:solidFill>
                  <a:srgbClr val="000000"/>
                </a:solidFill>
                <a:latin typeface="Menlo" panose="020B0609030804020204" pitchFamily="49" charset="0"/>
              </a:rPr>
              <a:t>fetchController</a:t>
            </a:r>
            <a:r>
              <a:rPr lang="en-US" sz="1400" dirty="0">
                <a:solidFill>
                  <a:srgbClr val="000000"/>
                </a:solidFill>
                <a:latin typeface="Menlo" panose="020B0609030804020204" pitchFamily="49" charset="0"/>
              </a:rPr>
              <a:t>: </a:t>
            </a:r>
            <a:r>
              <a:rPr lang="en-US" sz="1400" dirty="0" err="1">
                <a:solidFill>
                  <a:srgbClr val="5C2699"/>
                </a:solidFill>
                <a:latin typeface="Menlo" panose="020B0609030804020204" pitchFamily="49" charset="0"/>
              </a:rPr>
              <a:t>NSFetchedResultsController</a:t>
            </a:r>
            <a:r>
              <a:rPr lang="en-US" sz="1400" dirty="0">
                <a:solidFill>
                  <a:srgbClr val="000000"/>
                </a:solidFill>
                <a:latin typeface="Menlo" panose="020B0609030804020204" pitchFamily="49" charset="0"/>
              </a:rPr>
              <a:t>&lt;</a:t>
            </a:r>
            <a:r>
              <a:rPr lang="en-US" sz="1400" dirty="0">
                <a:solidFill>
                  <a:srgbClr val="326D74"/>
                </a:solidFill>
                <a:latin typeface="Menlo" panose="020B0609030804020204" pitchFamily="49" charset="0"/>
              </a:rPr>
              <a:t>Person</a:t>
            </a:r>
            <a:r>
              <a:rPr lang="en-US" sz="1400" dirty="0">
                <a:solidFill>
                  <a:srgbClr val="000000"/>
                </a:solidFill>
                <a:latin typeface="Menlo" panose="020B0609030804020204" pitchFamily="49" charset="0"/>
              </a:rPr>
              <a:t>&gt;?</a:t>
            </a:r>
            <a:endParaRPr lang="en-US" sz="1400" dirty="0">
              <a:solidFill>
                <a:srgbClr val="5C2699"/>
              </a:solidFill>
              <a:latin typeface="Menlo" panose="020B0609030804020204" pitchFamily="49" charset="0"/>
            </a:endParaRPr>
          </a:p>
          <a:p>
            <a:r>
              <a:rPr lang="en-US" sz="1400" dirty="0">
                <a:solidFill>
                  <a:srgbClr val="000000"/>
                </a:solidFill>
                <a:latin typeface="Menlo" panose="020B0609030804020204" pitchFamily="49" charset="0"/>
              </a:rPr>
              <a:t>    </a:t>
            </a:r>
            <a:r>
              <a:rPr lang="en-US" sz="1400" b="1" dirty="0">
                <a:solidFill>
                  <a:srgbClr val="9B2393"/>
                </a:solidFill>
                <a:latin typeface="Menlo" panose="020B0609030804020204" pitchFamily="49" charset="0"/>
              </a:rPr>
              <a:t>@</a:t>
            </a:r>
            <a:r>
              <a:rPr lang="en-US" sz="1400" b="1" dirty="0" err="1">
                <a:solidFill>
                  <a:srgbClr val="9B2393"/>
                </a:solidFill>
                <a:latin typeface="Menlo" panose="020B0609030804020204" pitchFamily="49" charset="0"/>
              </a:rPr>
              <a:t>IBOutlet</a:t>
            </a:r>
            <a:r>
              <a:rPr lang="en-US" sz="1400" dirty="0">
                <a:solidFill>
                  <a:srgbClr val="000000"/>
                </a:solidFill>
                <a:latin typeface="Menlo" panose="020B0609030804020204" pitchFamily="49" charset="0"/>
              </a:rPr>
              <a:t> </a:t>
            </a:r>
            <a:r>
              <a:rPr lang="en-US" sz="1400" b="1" dirty="0">
                <a:solidFill>
                  <a:srgbClr val="9B2393"/>
                </a:solidFill>
                <a:latin typeface="Menlo" panose="020B0609030804020204" pitchFamily="49" charset="0"/>
              </a:rPr>
              <a:t>weak</a:t>
            </a:r>
            <a:r>
              <a:rPr lang="en-US" sz="1400" dirty="0">
                <a:solidFill>
                  <a:srgbClr val="000000"/>
                </a:solidFill>
                <a:latin typeface="Menlo" panose="020B0609030804020204" pitchFamily="49" charset="0"/>
              </a:rPr>
              <a:t> </a:t>
            </a:r>
            <a:r>
              <a:rPr lang="en-US" sz="1400" b="1" dirty="0">
                <a:solidFill>
                  <a:srgbClr val="9B2393"/>
                </a:solidFill>
                <a:latin typeface="Menlo" panose="020B0609030804020204" pitchFamily="49" charset="0"/>
              </a:rPr>
              <a:t>var</a:t>
            </a:r>
            <a:r>
              <a:rPr lang="en-US" sz="1400" dirty="0">
                <a:solidFill>
                  <a:srgbClr val="000000"/>
                </a:solidFill>
                <a:latin typeface="Menlo" panose="020B0609030804020204" pitchFamily="49" charset="0"/>
              </a:rPr>
              <a:t> </a:t>
            </a:r>
            <a:r>
              <a:rPr lang="en-US" sz="1400" dirty="0" err="1">
                <a:solidFill>
                  <a:srgbClr val="000000"/>
                </a:solidFill>
                <a:latin typeface="Menlo" panose="020B0609030804020204" pitchFamily="49" charset="0"/>
              </a:rPr>
              <a:t>tableView</a:t>
            </a:r>
            <a:r>
              <a:rPr lang="en-US" sz="1400" dirty="0">
                <a:solidFill>
                  <a:srgbClr val="000000"/>
                </a:solidFill>
                <a:latin typeface="Menlo" panose="020B0609030804020204" pitchFamily="49" charset="0"/>
              </a:rPr>
              <a:t>: </a:t>
            </a:r>
            <a:r>
              <a:rPr lang="en-US" sz="1400" dirty="0" err="1">
                <a:solidFill>
                  <a:srgbClr val="5C2699"/>
                </a:solidFill>
                <a:latin typeface="Menlo" panose="020B0609030804020204" pitchFamily="49" charset="0"/>
              </a:rPr>
              <a:t>UITableView</a:t>
            </a:r>
            <a:r>
              <a:rPr lang="en-US" sz="1400" dirty="0">
                <a:solidFill>
                  <a:srgbClr val="000000"/>
                </a:solidFill>
                <a:latin typeface="Menlo" panose="020B0609030804020204" pitchFamily="49" charset="0"/>
              </a:rPr>
              <a:t>!</a:t>
            </a:r>
          </a:p>
          <a:p>
            <a:r>
              <a:rPr lang="en-US" sz="1400" dirty="0">
                <a:solidFill>
                  <a:srgbClr val="000000"/>
                </a:solidFill>
                <a:latin typeface="Menlo" panose="020B0609030804020204" pitchFamily="49" charset="0"/>
              </a:rPr>
              <a:t>    </a:t>
            </a:r>
          </a:p>
          <a:p>
            <a:r>
              <a:rPr lang="en-US" sz="1400" dirty="0">
                <a:solidFill>
                  <a:srgbClr val="000000"/>
                </a:solidFill>
                <a:latin typeface="Menlo" panose="020B0609030804020204" pitchFamily="49" charset="0"/>
              </a:rPr>
              <a:t>    </a:t>
            </a:r>
            <a:r>
              <a:rPr lang="en-US" sz="1400" b="1" dirty="0">
                <a:solidFill>
                  <a:srgbClr val="9B2393"/>
                </a:solidFill>
                <a:latin typeface="Menlo" panose="020B0609030804020204" pitchFamily="49" charset="0"/>
              </a:rPr>
              <a:t>override</a:t>
            </a:r>
            <a:r>
              <a:rPr lang="en-US" sz="1400" dirty="0">
                <a:solidFill>
                  <a:srgbClr val="000000"/>
                </a:solidFill>
                <a:latin typeface="Menlo" panose="020B0609030804020204" pitchFamily="49" charset="0"/>
              </a:rPr>
              <a:t> </a:t>
            </a:r>
            <a:r>
              <a:rPr lang="en-US" sz="1400" b="1" dirty="0" err="1">
                <a:solidFill>
                  <a:srgbClr val="9B2393"/>
                </a:solidFill>
                <a:latin typeface="Menlo" panose="020B0609030804020204" pitchFamily="49" charset="0"/>
              </a:rPr>
              <a:t>func</a:t>
            </a:r>
            <a:r>
              <a:rPr lang="en-US" sz="1400" dirty="0">
                <a:solidFill>
                  <a:srgbClr val="000000"/>
                </a:solidFill>
                <a:latin typeface="Menlo" panose="020B0609030804020204" pitchFamily="49" charset="0"/>
              </a:rPr>
              <a:t> </a:t>
            </a:r>
            <a:r>
              <a:rPr lang="en-US" sz="1400" dirty="0" err="1">
                <a:solidFill>
                  <a:srgbClr val="000000"/>
                </a:solidFill>
                <a:latin typeface="Menlo" panose="020B0609030804020204" pitchFamily="49" charset="0"/>
              </a:rPr>
              <a:t>viewDidLoad</a:t>
            </a:r>
            <a:r>
              <a:rPr lang="en-US" sz="1400" dirty="0">
                <a:solidFill>
                  <a:srgbClr val="000000"/>
                </a:solidFill>
                <a:latin typeface="Menlo" panose="020B0609030804020204" pitchFamily="49" charset="0"/>
              </a:rPr>
              <a:t>() {</a:t>
            </a:r>
          </a:p>
          <a:p>
            <a:r>
              <a:rPr lang="en-US" sz="1400" dirty="0">
                <a:solidFill>
                  <a:srgbClr val="000000"/>
                </a:solidFill>
                <a:latin typeface="Menlo" panose="020B0609030804020204" pitchFamily="49" charset="0"/>
              </a:rPr>
              <a:t>        </a:t>
            </a:r>
            <a:r>
              <a:rPr lang="en-US" sz="1400" b="1" dirty="0" err="1">
                <a:solidFill>
                  <a:srgbClr val="9B2393"/>
                </a:solidFill>
                <a:latin typeface="Menlo" panose="020B0609030804020204" pitchFamily="49" charset="0"/>
              </a:rPr>
              <a:t>super</a:t>
            </a:r>
            <a:r>
              <a:rPr lang="en-US" sz="1400" dirty="0" err="1">
                <a:solidFill>
                  <a:srgbClr val="000000"/>
                </a:solidFill>
                <a:latin typeface="Menlo" panose="020B0609030804020204" pitchFamily="49" charset="0"/>
              </a:rPr>
              <a:t>.</a:t>
            </a:r>
            <a:r>
              <a:rPr lang="en-US" sz="1400" dirty="0" err="1">
                <a:solidFill>
                  <a:srgbClr val="3900A0"/>
                </a:solidFill>
                <a:latin typeface="Menlo" panose="020B0609030804020204" pitchFamily="49" charset="0"/>
              </a:rPr>
              <a:t>viewDidLoad</a:t>
            </a:r>
            <a:r>
              <a:rPr lang="en-US" sz="1400" dirty="0">
                <a:solidFill>
                  <a:srgbClr val="000000"/>
                </a:solidFill>
                <a:latin typeface="Menlo" panose="020B0609030804020204" pitchFamily="49" charset="0"/>
              </a:rPr>
              <a:t>()</a:t>
            </a:r>
          </a:p>
          <a:p>
            <a:r>
              <a:rPr lang="en-US" sz="1400" dirty="0">
                <a:solidFill>
                  <a:srgbClr val="000000"/>
                </a:solidFill>
                <a:latin typeface="Menlo" panose="020B0609030804020204" pitchFamily="49" charset="0"/>
              </a:rPr>
              <a:t>        </a:t>
            </a:r>
            <a:r>
              <a:rPr lang="en-US" sz="1400" b="1" dirty="0">
                <a:solidFill>
                  <a:srgbClr val="9B2393"/>
                </a:solidFill>
                <a:latin typeface="Menlo" panose="020B0609030804020204" pitchFamily="49" charset="0"/>
              </a:rPr>
              <a:t>guard</a:t>
            </a:r>
            <a:r>
              <a:rPr lang="en-US" sz="1400" dirty="0">
                <a:solidFill>
                  <a:srgbClr val="000000"/>
                </a:solidFill>
                <a:latin typeface="Menlo" panose="020B0609030804020204" pitchFamily="49" charset="0"/>
              </a:rPr>
              <a:t> </a:t>
            </a:r>
            <a:r>
              <a:rPr lang="en-US" sz="1400" dirty="0">
                <a:solidFill>
                  <a:srgbClr val="326D74"/>
                </a:solidFill>
                <a:latin typeface="Menlo" panose="020B0609030804020204" pitchFamily="49" charset="0"/>
              </a:rPr>
              <a:t>container</a:t>
            </a:r>
            <a:r>
              <a:rPr lang="en-US" sz="1400" dirty="0">
                <a:solidFill>
                  <a:srgbClr val="000000"/>
                </a:solidFill>
                <a:latin typeface="Menlo" panose="020B0609030804020204" pitchFamily="49" charset="0"/>
              </a:rPr>
              <a:t> != </a:t>
            </a:r>
            <a:r>
              <a:rPr lang="en-US" sz="1400" b="1" dirty="0">
                <a:solidFill>
                  <a:srgbClr val="9B2393"/>
                </a:solidFill>
                <a:latin typeface="Menlo" panose="020B0609030804020204" pitchFamily="49" charset="0"/>
              </a:rPr>
              <a:t>nil</a:t>
            </a:r>
            <a:r>
              <a:rPr lang="en-US" sz="1400" dirty="0">
                <a:solidFill>
                  <a:srgbClr val="000000"/>
                </a:solidFill>
                <a:latin typeface="Menlo" panose="020B0609030804020204" pitchFamily="49" charset="0"/>
              </a:rPr>
              <a:t> </a:t>
            </a:r>
            <a:r>
              <a:rPr lang="en-US" sz="1400" b="1" dirty="0">
                <a:solidFill>
                  <a:srgbClr val="9B2393"/>
                </a:solidFill>
                <a:latin typeface="Menlo" panose="020B0609030804020204" pitchFamily="49" charset="0"/>
              </a:rPr>
              <a:t>else</a:t>
            </a:r>
            <a:r>
              <a:rPr lang="en-US" sz="1400" dirty="0">
                <a:solidFill>
                  <a:srgbClr val="000000"/>
                </a:solidFill>
                <a:latin typeface="Menlo" panose="020B0609030804020204" pitchFamily="49" charset="0"/>
              </a:rPr>
              <a:t> {</a:t>
            </a:r>
          </a:p>
          <a:p>
            <a:r>
              <a:rPr lang="en-US" sz="1400" dirty="0">
                <a:solidFill>
                  <a:srgbClr val="000000"/>
                </a:solidFill>
                <a:latin typeface="Menlo" panose="020B0609030804020204" pitchFamily="49" charset="0"/>
              </a:rPr>
              <a:t>            </a:t>
            </a:r>
            <a:r>
              <a:rPr lang="en-US" sz="1400" dirty="0" err="1">
                <a:solidFill>
                  <a:srgbClr val="3900A0"/>
                </a:solidFill>
                <a:latin typeface="Menlo" panose="020B0609030804020204" pitchFamily="49" charset="0"/>
              </a:rPr>
              <a:t>fatalError</a:t>
            </a:r>
            <a:r>
              <a:rPr lang="en-US" sz="1400" dirty="0">
                <a:solidFill>
                  <a:srgbClr val="000000"/>
                </a:solidFill>
                <a:latin typeface="Menlo" panose="020B0609030804020204" pitchFamily="49" charset="0"/>
              </a:rPr>
              <a:t>(</a:t>
            </a:r>
            <a:r>
              <a:rPr lang="en-US" sz="1400" dirty="0">
                <a:solidFill>
                  <a:srgbClr val="C41A16"/>
                </a:solidFill>
                <a:latin typeface="Menlo" panose="020B0609030804020204" pitchFamily="49" charset="0"/>
              </a:rPr>
              <a:t>"This view needs a persistent container."</a:t>
            </a:r>
            <a:r>
              <a:rPr lang="en-US" sz="1400" dirty="0">
                <a:solidFill>
                  <a:srgbClr val="000000"/>
                </a:solidFill>
                <a:latin typeface="Menlo" panose="020B0609030804020204" pitchFamily="49" charset="0"/>
              </a:rPr>
              <a:t>)</a:t>
            </a:r>
            <a:endParaRPr lang="en-US" sz="1400" dirty="0">
              <a:solidFill>
                <a:srgbClr val="C41A16"/>
              </a:solidFill>
              <a:latin typeface="Menlo" panose="020B0609030804020204" pitchFamily="49" charset="0"/>
            </a:endParaRPr>
          </a:p>
          <a:p>
            <a:r>
              <a:rPr lang="en-US" sz="1400" dirty="0">
                <a:solidFill>
                  <a:srgbClr val="000000"/>
                </a:solidFill>
                <a:latin typeface="Menlo" panose="020B0609030804020204" pitchFamily="49" charset="0"/>
              </a:rPr>
              <a:t>        }</a:t>
            </a:r>
          </a:p>
          <a:p>
            <a:r>
              <a:rPr lang="en-US" sz="1400" dirty="0">
                <a:solidFill>
                  <a:srgbClr val="000000"/>
                </a:solidFill>
                <a:latin typeface="Menlo" panose="020B0609030804020204" pitchFamily="49" charset="0"/>
              </a:rPr>
              <a:t>        </a:t>
            </a:r>
            <a:r>
              <a:rPr lang="en-US" sz="1400" dirty="0" err="1">
                <a:solidFill>
                  <a:srgbClr val="326D74"/>
                </a:solidFill>
                <a:latin typeface="Menlo" panose="020B0609030804020204" pitchFamily="49" charset="0"/>
              </a:rPr>
              <a:t>personData</a:t>
            </a:r>
            <a:r>
              <a:rPr lang="en-US" sz="1400" dirty="0">
                <a:solidFill>
                  <a:srgbClr val="000000"/>
                </a:solidFill>
                <a:latin typeface="Menlo" panose="020B0609030804020204" pitchFamily="49" charset="0"/>
              </a:rPr>
              <a:t> = </a:t>
            </a:r>
            <a:r>
              <a:rPr lang="en-US" sz="1400" dirty="0" err="1">
                <a:solidFill>
                  <a:srgbClr val="326D74"/>
                </a:solidFill>
                <a:latin typeface="Menlo" panose="020B0609030804020204" pitchFamily="49" charset="0"/>
              </a:rPr>
              <a:t>PersonDataController</a:t>
            </a:r>
            <a:r>
              <a:rPr lang="en-US" sz="1400" dirty="0">
                <a:solidFill>
                  <a:srgbClr val="000000"/>
                </a:solidFill>
                <a:latin typeface="Menlo" panose="020B0609030804020204" pitchFamily="49" charset="0"/>
              </a:rPr>
              <a:t>(container: </a:t>
            </a:r>
            <a:r>
              <a:rPr lang="en-US" sz="1400" dirty="0">
                <a:solidFill>
                  <a:srgbClr val="326D74"/>
                </a:solidFill>
                <a:latin typeface="Menlo" panose="020B0609030804020204" pitchFamily="49" charset="0"/>
              </a:rPr>
              <a:t>container</a:t>
            </a:r>
            <a:r>
              <a:rPr lang="en-US" sz="1400" dirty="0">
                <a:solidFill>
                  <a:srgbClr val="000000"/>
                </a:solidFill>
                <a:latin typeface="Menlo" panose="020B0609030804020204" pitchFamily="49" charset="0"/>
              </a:rPr>
              <a:t>)</a:t>
            </a:r>
            <a:endParaRPr lang="en-US" sz="1400" dirty="0">
              <a:solidFill>
                <a:srgbClr val="326D74"/>
              </a:solidFill>
              <a:latin typeface="Menlo" panose="020B0609030804020204" pitchFamily="49" charset="0"/>
            </a:endParaRPr>
          </a:p>
          <a:p>
            <a:r>
              <a:rPr lang="en-US" sz="1400" dirty="0">
                <a:solidFill>
                  <a:srgbClr val="000000"/>
                </a:solidFill>
                <a:latin typeface="Menlo" panose="020B0609030804020204" pitchFamily="49" charset="0"/>
              </a:rPr>
              <a:t>        </a:t>
            </a:r>
          </a:p>
          <a:p>
            <a:r>
              <a:rPr lang="en-US" sz="1400" dirty="0">
                <a:solidFill>
                  <a:srgbClr val="000000"/>
                </a:solidFill>
                <a:latin typeface="Menlo" panose="020B0609030804020204" pitchFamily="49" charset="0"/>
              </a:rPr>
              <a:t>        </a:t>
            </a:r>
            <a:r>
              <a:rPr lang="en-US" sz="1400" dirty="0" err="1">
                <a:solidFill>
                  <a:srgbClr val="326D74"/>
                </a:solidFill>
                <a:latin typeface="Menlo" panose="020B0609030804020204" pitchFamily="49" charset="0"/>
              </a:rPr>
              <a:t>tableView</a:t>
            </a:r>
            <a:r>
              <a:rPr lang="en-US" sz="1400" dirty="0" err="1">
                <a:solidFill>
                  <a:srgbClr val="000000"/>
                </a:solidFill>
                <a:latin typeface="Menlo" panose="020B0609030804020204" pitchFamily="49" charset="0"/>
              </a:rPr>
              <a:t>.</a:t>
            </a:r>
            <a:r>
              <a:rPr lang="en-US" sz="1400" dirty="0" err="1">
                <a:solidFill>
                  <a:srgbClr val="3900A0"/>
                </a:solidFill>
                <a:latin typeface="Menlo" panose="020B0609030804020204" pitchFamily="49" charset="0"/>
              </a:rPr>
              <a:t>register</a:t>
            </a:r>
            <a:r>
              <a:rPr lang="en-US" sz="1400" dirty="0">
                <a:solidFill>
                  <a:srgbClr val="000000"/>
                </a:solidFill>
                <a:latin typeface="Menlo" panose="020B0609030804020204" pitchFamily="49" charset="0"/>
              </a:rPr>
              <a:t>(</a:t>
            </a:r>
            <a:r>
              <a:rPr lang="en-US" sz="1400" dirty="0" err="1">
                <a:solidFill>
                  <a:srgbClr val="5C2699"/>
                </a:solidFill>
                <a:latin typeface="Menlo" panose="020B0609030804020204" pitchFamily="49" charset="0"/>
              </a:rPr>
              <a:t>UITableViewCell</a:t>
            </a:r>
            <a:r>
              <a:rPr lang="en-US" sz="1400" dirty="0" err="1">
                <a:solidFill>
                  <a:srgbClr val="000000"/>
                </a:solidFill>
                <a:latin typeface="Menlo" panose="020B0609030804020204" pitchFamily="49" charset="0"/>
              </a:rPr>
              <a:t>.</a:t>
            </a:r>
            <a:r>
              <a:rPr lang="en-US" sz="1400" b="1" dirty="0" err="1">
                <a:solidFill>
                  <a:srgbClr val="9B2393"/>
                </a:solidFill>
                <a:latin typeface="Menlo" panose="020B0609030804020204" pitchFamily="49" charset="0"/>
              </a:rPr>
              <a:t>self</a:t>
            </a:r>
            <a:r>
              <a:rPr lang="en-US" sz="1400" dirty="0">
                <a:solidFill>
                  <a:srgbClr val="000000"/>
                </a:solidFill>
                <a:latin typeface="Menlo" panose="020B0609030804020204" pitchFamily="49" charset="0"/>
              </a:rPr>
              <a:t>, </a:t>
            </a:r>
            <a:r>
              <a:rPr lang="en-US" sz="1400" dirty="0" err="1">
                <a:solidFill>
                  <a:srgbClr val="000000"/>
                </a:solidFill>
                <a:latin typeface="Menlo" panose="020B0609030804020204" pitchFamily="49" charset="0"/>
              </a:rPr>
              <a:t>forCellReuseIdentifier</a:t>
            </a:r>
            <a:r>
              <a:rPr lang="en-US" sz="1400" dirty="0">
                <a:solidFill>
                  <a:srgbClr val="000000"/>
                </a:solidFill>
                <a:latin typeface="Menlo" panose="020B0609030804020204" pitchFamily="49" charset="0"/>
              </a:rPr>
              <a:t>: </a:t>
            </a:r>
            <a:r>
              <a:rPr lang="en-US" sz="1400" dirty="0">
                <a:solidFill>
                  <a:srgbClr val="C41A16"/>
                </a:solidFill>
                <a:latin typeface="Menlo" panose="020B0609030804020204" pitchFamily="49" charset="0"/>
              </a:rPr>
              <a:t>"cell"</a:t>
            </a:r>
            <a:r>
              <a:rPr lang="en-US" sz="1400" dirty="0">
                <a:solidFill>
                  <a:srgbClr val="000000"/>
                </a:solidFill>
                <a:latin typeface="Menlo" panose="020B0609030804020204" pitchFamily="49" charset="0"/>
              </a:rPr>
              <a:t>)</a:t>
            </a:r>
          </a:p>
          <a:p>
            <a:r>
              <a:rPr lang="en-US" sz="1400" dirty="0">
                <a:solidFill>
                  <a:srgbClr val="000000"/>
                </a:solidFill>
                <a:latin typeface="Menlo" panose="020B0609030804020204" pitchFamily="49" charset="0"/>
              </a:rPr>
              <a:t>        </a:t>
            </a:r>
            <a:r>
              <a:rPr lang="en-US" sz="1400" dirty="0" err="1">
                <a:solidFill>
                  <a:srgbClr val="326D74"/>
                </a:solidFill>
                <a:latin typeface="Menlo" panose="020B0609030804020204" pitchFamily="49" charset="0"/>
              </a:rPr>
              <a:t>tableView</a:t>
            </a:r>
            <a:r>
              <a:rPr lang="en-US" sz="1400" dirty="0" err="1">
                <a:solidFill>
                  <a:srgbClr val="000000"/>
                </a:solidFill>
                <a:latin typeface="Menlo" panose="020B0609030804020204" pitchFamily="49" charset="0"/>
              </a:rPr>
              <a:t>.</a:t>
            </a:r>
            <a:r>
              <a:rPr lang="en-US" sz="1400" dirty="0" err="1">
                <a:solidFill>
                  <a:srgbClr val="5C2699"/>
                </a:solidFill>
                <a:latin typeface="Menlo" panose="020B0609030804020204" pitchFamily="49" charset="0"/>
              </a:rPr>
              <a:t>tableFooterView</a:t>
            </a:r>
            <a:r>
              <a:rPr lang="en-US" sz="1400" dirty="0">
                <a:solidFill>
                  <a:srgbClr val="000000"/>
                </a:solidFill>
                <a:latin typeface="Menlo" panose="020B0609030804020204" pitchFamily="49" charset="0"/>
              </a:rPr>
              <a:t> = </a:t>
            </a:r>
            <a:r>
              <a:rPr lang="en-US" sz="1400" dirty="0" err="1">
                <a:solidFill>
                  <a:srgbClr val="5C2699"/>
                </a:solidFill>
                <a:latin typeface="Menlo" panose="020B0609030804020204" pitchFamily="49" charset="0"/>
              </a:rPr>
              <a:t>UIView</a:t>
            </a:r>
            <a:r>
              <a:rPr lang="en-US" sz="1400" dirty="0">
                <a:solidFill>
                  <a:srgbClr val="000000"/>
                </a:solidFill>
                <a:latin typeface="Menlo" panose="020B0609030804020204" pitchFamily="49" charset="0"/>
              </a:rPr>
              <a:t>()</a:t>
            </a:r>
            <a:endParaRPr lang="en-US" sz="1400" dirty="0">
              <a:solidFill>
                <a:srgbClr val="5C2699"/>
              </a:solidFill>
              <a:latin typeface="Menlo" panose="020B0609030804020204" pitchFamily="49" charset="0"/>
            </a:endParaRPr>
          </a:p>
          <a:p>
            <a:r>
              <a:rPr lang="en-US" sz="1400" dirty="0">
                <a:solidFill>
                  <a:srgbClr val="000000"/>
                </a:solidFill>
                <a:latin typeface="Menlo" panose="020B0609030804020204" pitchFamily="49" charset="0"/>
              </a:rPr>
              <a:t>        </a:t>
            </a:r>
            <a:r>
              <a:rPr lang="en-US" sz="1400" dirty="0" err="1">
                <a:solidFill>
                  <a:srgbClr val="326D74"/>
                </a:solidFill>
                <a:latin typeface="Menlo" panose="020B0609030804020204" pitchFamily="49" charset="0"/>
              </a:rPr>
              <a:t>tableView</a:t>
            </a:r>
            <a:r>
              <a:rPr lang="en-US" sz="1400" dirty="0" err="1">
                <a:solidFill>
                  <a:srgbClr val="000000"/>
                </a:solidFill>
                <a:latin typeface="Menlo" panose="020B0609030804020204" pitchFamily="49" charset="0"/>
              </a:rPr>
              <a:t>.</a:t>
            </a:r>
            <a:r>
              <a:rPr lang="en-US" sz="1400" dirty="0" err="1">
                <a:solidFill>
                  <a:srgbClr val="5C2699"/>
                </a:solidFill>
                <a:latin typeface="Menlo" panose="020B0609030804020204" pitchFamily="49" charset="0"/>
              </a:rPr>
              <a:t>dataSource</a:t>
            </a:r>
            <a:r>
              <a:rPr lang="en-US" sz="1400" dirty="0">
                <a:solidFill>
                  <a:srgbClr val="000000"/>
                </a:solidFill>
                <a:latin typeface="Menlo" panose="020B0609030804020204" pitchFamily="49" charset="0"/>
              </a:rPr>
              <a:t> = </a:t>
            </a:r>
            <a:r>
              <a:rPr lang="en-US" sz="1400" b="1" dirty="0">
                <a:solidFill>
                  <a:srgbClr val="9B2393"/>
                </a:solidFill>
                <a:latin typeface="Menlo" panose="020B0609030804020204" pitchFamily="49" charset="0"/>
              </a:rPr>
              <a:t>self</a:t>
            </a:r>
            <a:endParaRPr lang="en-US" sz="1400" dirty="0">
              <a:solidFill>
                <a:srgbClr val="000000"/>
              </a:solidFill>
              <a:latin typeface="Menlo" panose="020B0609030804020204" pitchFamily="49" charset="0"/>
            </a:endParaRPr>
          </a:p>
          <a:p>
            <a:r>
              <a:rPr lang="en-US" sz="1400" dirty="0">
                <a:solidFill>
                  <a:srgbClr val="000000"/>
                </a:solidFill>
                <a:latin typeface="Menlo" panose="020B0609030804020204" pitchFamily="49" charset="0"/>
              </a:rPr>
              <a:t>        </a:t>
            </a:r>
            <a:r>
              <a:rPr lang="en-US" sz="1400" dirty="0" err="1">
                <a:solidFill>
                  <a:srgbClr val="326D74"/>
                </a:solidFill>
                <a:latin typeface="Menlo" panose="020B0609030804020204" pitchFamily="49" charset="0"/>
              </a:rPr>
              <a:t>tableView</a:t>
            </a:r>
            <a:r>
              <a:rPr lang="en-US" sz="1400" dirty="0" err="1">
                <a:solidFill>
                  <a:srgbClr val="000000"/>
                </a:solidFill>
                <a:latin typeface="Menlo" panose="020B0609030804020204" pitchFamily="49" charset="0"/>
              </a:rPr>
              <a:t>.</a:t>
            </a:r>
            <a:r>
              <a:rPr lang="en-US" sz="1400" dirty="0" err="1">
                <a:solidFill>
                  <a:srgbClr val="5C2699"/>
                </a:solidFill>
                <a:latin typeface="Menlo" panose="020B0609030804020204" pitchFamily="49" charset="0"/>
              </a:rPr>
              <a:t>delegate</a:t>
            </a:r>
            <a:r>
              <a:rPr lang="en-US" sz="1400" dirty="0">
                <a:solidFill>
                  <a:srgbClr val="000000"/>
                </a:solidFill>
                <a:latin typeface="Menlo" panose="020B0609030804020204" pitchFamily="49" charset="0"/>
              </a:rPr>
              <a:t> = </a:t>
            </a:r>
            <a:r>
              <a:rPr lang="en-US" sz="1400" b="1" dirty="0">
                <a:solidFill>
                  <a:srgbClr val="9B2393"/>
                </a:solidFill>
                <a:latin typeface="Menlo" panose="020B0609030804020204" pitchFamily="49" charset="0"/>
              </a:rPr>
              <a:t>self</a:t>
            </a:r>
            <a:endParaRPr lang="en-US" sz="1400" dirty="0">
              <a:solidFill>
                <a:srgbClr val="000000"/>
              </a:solidFill>
              <a:latin typeface="Menlo" panose="020B0609030804020204" pitchFamily="49" charset="0"/>
            </a:endParaRPr>
          </a:p>
          <a:p>
            <a:endParaRPr lang="en-US" sz="1400" dirty="0">
              <a:solidFill>
                <a:srgbClr val="000000"/>
              </a:solidFill>
              <a:latin typeface="Menlo" panose="020B0609030804020204" pitchFamily="49" charset="0"/>
            </a:endParaRPr>
          </a:p>
          <a:p>
            <a:r>
              <a:rPr lang="en-US" sz="1400" dirty="0">
                <a:solidFill>
                  <a:srgbClr val="000000"/>
                </a:solidFill>
                <a:latin typeface="Menlo" panose="020B0609030804020204" pitchFamily="49" charset="0"/>
              </a:rPr>
              <a:t>        </a:t>
            </a:r>
            <a:r>
              <a:rPr lang="en-US" sz="1400" b="1" dirty="0">
                <a:solidFill>
                  <a:srgbClr val="9B2393"/>
                </a:solidFill>
                <a:latin typeface="Menlo" panose="020B0609030804020204" pitchFamily="49" charset="0"/>
              </a:rPr>
              <a:t>let</a:t>
            </a:r>
            <a:r>
              <a:rPr lang="en-US" sz="1400" dirty="0">
                <a:solidFill>
                  <a:srgbClr val="000000"/>
                </a:solidFill>
                <a:latin typeface="Menlo" panose="020B0609030804020204" pitchFamily="49" charset="0"/>
              </a:rPr>
              <a:t> request = </a:t>
            </a:r>
            <a:r>
              <a:rPr lang="en-US" sz="1400" dirty="0" err="1">
                <a:solidFill>
                  <a:srgbClr val="326D74"/>
                </a:solidFill>
                <a:latin typeface="Menlo" panose="020B0609030804020204" pitchFamily="49" charset="0"/>
              </a:rPr>
              <a:t>Person</a:t>
            </a:r>
            <a:r>
              <a:rPr lang="en-US" sz="1400" dirty="0" err="1">
                <a:solidFill>
                  <a:srgbClr val="000000"/>
                </a:solidFill>
                <a:latin typeface="Menlo" panose="020B0609030804020204" pitchFamily="49" charset="0"/>
              </a:rPr>
              <a:t>.</a:t>
            </a:r>
            <a:r>
              <a:rPr lang="en-US" sz="1400" dirty="0" err="1">
                <a:solidFill>
                  <a:srgbClr val="245256"/>
                </a:solidFill>
                <a:latin typeface="Menlo" panose="020B0609030804020204" pitchFamily="49" charset="0"/>
              </a:rPr>
              <a:t>fetchRequest</a:t>
            </a:r>
            <a:r>
              <a:rPr lang="en-US" sz="1400" dirty="0">
                <a:solidFill>
                  <a:srgbClr val="000000"/>
                </a:solidFill>
                <a:latin typeface="Menlo" panose="020B0609030804020204" pitchFamily="49" charset="0"/>
              </a:rPr>
              <a:t>() </a:t>
            </a:r>
            <a:r>
              <a:rPr lang="en-US" sz="1400" b="1" dirty="0">
                <a:solidFill>
                  <a:srgbClr val="9B2393"/>
                </a:solidFill>
                <a:latin typeface="Menlo" panose="020B0609030804020204" pitchFamily="49" charset="0"/>
              </a:rPr>
              <a:t>as</a:t>
            </a:r>
            <a:r>
              <a:rPr lang="en-US" sz="1400" dirty="0">
                <a:solidFill>
                  <a:srgbClr val="000000"/>
                </a:solidFill>
                <a:latin typeface="Menlo" panose="020B0609030804020204" pitchFamily="49" charset="0"/>
              </a:rPr>
              <a:t> </a:t>
            </a:r>
            <a:r>
              <a:rPr lang="en-US" sz="1400" dirty="0" err="1">
                <a:solidFill>
                  <a:srgbClr val="5C2699"/>
                </a:solidFill>
                <a:latin typeface="Menlo" panose="020B0609030804020204" pitchFamily="49" charset="0"/>
              </a:rPr>
              <a:t>NSFetchRequest</a:t>
            </a:r>
            <a:r>
              <a:rPr lang="en-US" sz="1400" dirty="0">
                <a:solidFill>
                  <a:srgbClr val="000000"/>
                </a:solidFill>
                <a:latin typeface="Menlo" panose="020B0609030804020204" pitchFamily="49" charset="0"/>
              </a:rPr>
              <a:t>&lt;</a:t>
            </a:r>
            <a:r>
              <a:rPr lang="en-US" sz="1400" dirty="0">
                <a:solidFill>
                  <a:srgbClr val="326D74"/>
                </a:solidFill>
                <a:latin typeface="Menlo" panose="020B0609030804020204" pitchFamily="49" charset="0"/>
              </a:rPr>
              <a:t>Person</a:t>
            </a:r>
            <a:r>
              <a:rPr lang="en-US" sz="1400" dirty="0">
                <a:solidFill>
                  <a:srgbClr val="000000"/>
                </a:solidFill>
                <a:latin typeface="Menlo" panose="020B0609030804020204" pitchFamily="49" charset="0"/>
              </a:rPr>
              <a:t>&gt;</a:t>
            </a:r>
          </a:p>
          <a:p>
            <a:r>
              <a:rPr lang="en-US" sz="1400" dirty="0">
                <a:solidFill>
                  <a:srgbClr val="000000"/>
                </a:solidFill>
                <a:latin typeface="Menlo" panose="020B0609030804020204" pitchFamily="49" charset="0"/>
              </a:rPr>
              <a:t>        </a:t>
            </a:r>
            <a:r>
              <a:rPr lang="en-US" sz="1400" dirty="0" err="1">
                <a:solidFill>
                  <a:srgbClr val="000000"/>
                </a:solidFill>
                <a:latin typeface="Menlo" panose="020B0609030804020204" pitchFamily="49" charset="0"/>
              </a:rPr>
              <a:t>request.</a:t>
            </a:r>
            <a:r>
              <a:rPr lang="en-US" sz="1400" dirty="0" err="1">
                <a:solidFill>
                  <a:srgbClr val="5C2699"/>
                </a:solidFill>
                <a:latin typeface="Menlo" panose="020B0609030804020204" pitchFamily="49" charset="0"/>
              </a:rPr>
              <a:t>sortDescriptors</a:t>
            </a:r>
            <a:r>
              <a:rPr lang="en-US" sz="1400" dirty="0">
                <a:solidFill>
                  <a:srgbClr val="000000"/>
                </a:solidFill>
                <a:latin typeface="Menlo" panose="020B0609030804020204" pitchFamily="49" charset="0"/>
              </a:rPr>
              <a:t> = [</a:t>
            </a:r>
            <a:r>
              <a:rPr lang="en-US" sz="1400" dirty="0" err="1">
                <a:solidFill>
                  <a:srgbClr val="5C2699"/>
                </a:solidFill>
                <a:latin typeface="Menlo" panose="020B0609030804020204" pitchFamily="49" charset="0"/>
              </a:rPr>
              <a:t>NSSortDescriptor</a:t>
            </a:r>
            <a:r>
              <a:rPr lang="en-US" sz="1400" dirty="0">
                <a:solidFill>
                  <a:srgbClr val="000000"/>
                </a:solidFill>
                <a:latin typeface="Menlo" panose="020B0609030804020204" pitchFamily="49" charset="0"/>
              </a:rPr>
              <a:t>(key: </a:t>
            </a:r>
            <a:r>
              <a:rPr lang="en-US" sz="1400" dirty="0">
                <a:solidFill>
                  <a:srgbClr val="C41A16"/>
                </a:solidFill>
                <a:latin typeface="Menlo" panose="020B0609030804020204" pitchFamily="49" charset="0"/>
              </a:rPr>
              <a:t>"</a:t>
            </a:r>
            <a:r>
              <a:rPr lang="en-US" sz="1400" dirty="0" err="1">
                <a:solidFill>
                  <a:srgbClr val="C41A16"/>
                </a:solidFill>
                <a:latin typeface="Menlo" panose="020B0609030804020204" pitchFamily="49" charset="0"/>
              </a:rPr>
              <a:t>firstName</a:t>
            </a:r>
            <a:r>
              <a:rPr lang="en-US" sz="1400" dirty="0">
                <a:solidFill>
                  <a:srgbClr val="C41A16"/>
                </a:solidFill>
                <a:latin typeface="Menlo" panose="020B0609030804020204" pitchFamily="49" charset="0"/>
              </a:rPr>
              <a:t>"</a:t>
            </a:r>
            <a:r>
              <a:rPr lang="en-US" sz="1400" dirty="0">
                <a:solidFill>
                  <a:srgbClr val="000000"/>
                </a:solidFill>
                <a:latin typeface="Menlo" panose="020B0609030804020204" pitchFamily="49" charset="0"/>
              </a:rPr>
              <a:t>, ascending: </a:t>
            </a:r>
            <a:r>
              <a:rPr lang="en-US" sz="1400" b="1" dirty="0">
                <a:solidFill>
                  <a:srgbClr val="9B2393"/>
                </a:solidFill>
                <a:latin typeface="Menlo" panose="020B0609030804020204" pitchFamily="49" charset="0"/>
              </a:rPr>
              <a:t>true</a:t>
            </a:r>
            <a:r>
              <a:rPr lang="en-US" sz="1400" dirty="0">
                <a:solidFill>
                  <a:srgbClr val="000000"/>
                </a:solidFill>
                <a:latin typeface="Menlo" panose="020B0609030804020204" pitchFamily="49" charset="0"/>
              </a:rPr>
              <a:t>)]</a:t>
            </a:r>
          </a:p>
          <a:p>
            <a:r>
              <a:rPr lang="en-US" sz="1400" dirty="0">
                <a:solidFill>
                  <a:srgbClr val="000000"/>
                </a:solidFill>
                <a:latin typeface="Menlo" panose="020B0609030804020204" pitchFamily="49" charset="0"/>
              </a:rPr>
              <a:t>        </a:t>
            </a:r>
          </a:p>
          <a:p>
            <a:r>
              <a:rPr lang="en-US" sz="1400" dirty="0">
                <a:solidFill>
                  <a:srgbClr val="000000"/>
                </a:solidFill>
                <a:latin typeface="Menlo" panose="020B0609030804020204" pitchFamily="49" charset="0"/>
              </a:rPr>
              <a:t>        </a:t>
            </a:r>
            <a:r>
              <a:rPr lang="en-US" sz="1400" dirty="0" err="1">
                <a:solidFill>
                  <a:srgbClr val="326D74"/>
                </a:solidFill>
                <a:latin typeface="Menlo" panose="020B0609030804020204" pitchFamily="49" charset="0"/>
              </a:rPr>
              <a:t>fetchController</a:t>
            </a:r>
            <a:r>
              <a:rPr lang="en-US" sz="1400" dirty="0">
                <a:solidFill>
                  <a:srgbClr val="000000"/>
                </a:solidFill>
                <a:latin typeface="Menlo" panose="020B0609030804020204" pitchFamily="49" charset="0"/>
              </a:rPr>
              <a:t> = </a:t>
            </a:r>
            <a:r>
              <a:rPr lang="en-US" sz="1400" dirty="0" err="1">
                <a:solidFill>
                  <a:srgbClr val="5C2699"/>
                </a:solidFill>
                <a:latin typeface="Menlo" panose="020B0609030804020204" pitchFamily="49" charset="0"/>
              </a:rPr>
              <a:t>NSFetchedResultsController</a:t>
            </a:r>
            <a:r>
              <a:rPr lang="en-US" sz="1400" dirty="0">
                <a:solidFill>
                  <a:srgbClr val="000000"/>
                </a:solidFill>
                <a:latin typeface="Menlo" panose="020B0609030804020204" pitchFamily="49" charset="0"/>
              </a:rPr>
              <a:t>(</a:t>
            </a:r>
            <a:endParaRPr lang="en-US" sz="1400" dirty="0">
              <a:solidFill>
                <a:srgbClr val="5C2699"/>
              </a:solidFill>
              <a:latin typeface="Menlo" panose="020B0609030804020204" pitchFamily="49" charset="0"/>
            </a:endParaRPr>
          </a:p>
          <a:p>
            <a:r>
              <a:rPr lang="en-US" sz="1400" dirty="0">
                <a:solidFill>
                  <a:srgbClr val="000000"/>
                </a:solidFill>
                <a:latin typeface="Menlo" panose="020B0609030804020204" pitchFamily="49" charset="0"/>
              </a:rPr>
              <a:t>            </a:t>
            </a:r>
            <a:r>
              <a:rPr lang="en-US" sz="1400" dirty="0" err="1">
                <a:solidFill>
                  <a:srgbClr val="000000"/>
                </a:solidFill>
                <a:latin typeface="Menlo" panose="020B0609030804020204" pitchFamily="49" charset="0"/>
              </a:rPr>
              <a:t>fetchRequest</a:t>
            </a:r>
            <a:r>
              <a:rPr lang="en-US" sz="1400" dirty="0">
                <a:solidFill>
                  <a:srgbClr val="000000"/>
                </a:solidFill>
                <a:latin typeface="Menlo" panose="020B0609030804020204" pitchFamily="49" charset="0"/>
              </a:rPr>
              <a:t>: request,</a:t>
            </a:r>
          </a:p>
          <a:p>
            <a:r>
              <a:rPr lang="en-US" sz="1400" dirty="0">
                <a:solidFill>
                  <a:srgbClr val="000000"/>
                </a:solidFill>
                <a:latin typeface="Menlo" panose="020B0609030804020204" pitchFamily="49" charset="0"/>
              </a:rPr>
              <a:t>            </a:t>
            </a:r>
            <a:r>
              <a:rPr lang="en-US" sz="1400" dirty="0" err="1">
                <a:solidFill>
                  <a:srgbClr val="000000"/>
                </a:solidFill>
                <a:latin typeface="Menlo" panose="020B0609030804020204" pitchFamily="49" charset="0"/>
              </a:rPr>
              <a:t>managedObjectContext</a:t>
            </a:r>
            <a:r>
              <a:rPr lang="en-US" sz="1400" dirty="0">
                <a:solidFill>
                  <a:srgbClr val="000000"/>
                </a:solidFill>
                <a:latin typeface="Menlo" panose="020B0609030804020204" pitchFamily="49" charset="0"/>
              </a:rPr>
              <a:t>: </a:t>
            </a:r>
            <a:r>
              <a:rPr lang="en-US" sz="1400" dirty="0" err="1">
                <a:solidFill>
                  <a:srgbClr val="326D74"/>
                </a:solidFill>
                <a:latin typeface="Menlo" panose="020B0609030804020204" pitchFamily="49" charset="0"/>
              </a:rPr>
              <a:t>personData</a:t>
            </a:r>
            <a:r>
              <a:rPr lang="en-US" sz="1400" dirty="0" err="1">
                <a:solidFill>
                  <a:srgbClr val="000000"/>
                </a:solidFill>
                <a:latin typeface="Menlo" panose="020B0609030804020204" pitchFamily="49" charset="0"/>
              </a:rPr>
              <a:t>.</a:t>
            </a:r>
            <a:r>
              <a:rPr lang="en-US" sz="1400" dirty="0" err="1">
                <a:solidFill>
                  <a:srgbClr val="326D74"/>
                </a:solidFill>
                <a:latin typeface="Menlo" panose="020B0609030804020204" pitchFamily="49" charset="0"/>
              </a:rPr>
              <a:t>context</a:t>
            </a:r>
            <a:r>
              <a:rPr lang="en-US" sz="1400" dirty="0">
                <a:solidFill>
                  <a:srgbClr val="000000"/>
                </a:solidFill>
                <a:latin typeface="Menlo" panose="020B0609030804020204" pitchFamily="49" charset="0"/>
              </a:rPr>
              <a:t>,</a:t>
            </a:r>
          </a:p>
          <a:p>
            <a:r>
              <a:rPr lang="en-US" sz="1400" dirty="0">
                <a:solidFill>
                  <a:srgbClr val="000000"/>
                </a:solidFill>
                <a:latin typeface="Menlo" panose="020B0609030804020204" pitchFamily="49" charset="0"/>
              </a:rPr>
              <a:t>            </a:t>
            </a:r>
            <a:r>
              <a:rPr lang="en-US" sz="1400" dirty="0" err="1">
                <a:solidFill>
                  <a:srgbClr val="000000"/>
                </a:solidFill>
                <a:latin typeface="Menlo" panose="020B0609030804020204" pitchFamily="49" charset="0"/>
              </a:rPr>
              <a:t>sectionNameKeyPath</a:t>
            </a:r>
            <a:r>
              <a:rPr lang="en-US" sz="1400" dirty="0">
                <a:solidFill>
                  <a:srgbClr val="000000"/>
                </a:solidFill>
                <a:latin typeface="Menlo" panose="020B0609030804020204" pitchFamily="49" charset="0"/>
              </a:rPr>
              <a:t>: </a:t>
            </a:r>
            <a:r>
              <a:rPr lang="en-US" sz="1400" b="1" dirty="0">
                <a:solidFill>
                  <a:srgbClr val="9B2393"/>
                </a:solidFill>
                <a:latin typeface="Menlo" panose="020B0609030804020204" pitchFamily="49" charset="0"/>
              </a:rPr>
              <a:t>nil</a:t>
            </a:r>
            <a:r>
              <a:rPr lang="en-US" sz="1400" dirty="0">
                <a:solidFill>
                  <a:srgbClr val="000000"/>
                </a:solidFill>
                <a:latin typeface="Menlo" panose="020B0609030804020204" pitchFamily="49" charset="0"/>
              </a:rPr>
              <a:t>, </a:t>
            </a:r>
            <a:r>
              <a:rPr lang="en-US" sz="1400" dirty="0" err="1">
                <a:solidFill>
                  <a:srgbClr val="000000"/>
                </a:solidFill>
                <a:latin typeface="Menlo" panose="020B0609030804020204" pitchFamily="49" charset="0"/>
              </a:rPr>
              <a:t>cacheName</a:t>
            </a:r>
            <a:r>
              <a:rPr lang="en-US" sz="1400" dirty="0">
                <a:solidFill>
                  <a:srgbClr val="000000"/>
                </a:solidFill>
                <a:latin typeface="Menlo" panose="020B0609030804020204" pitchFamily="49" charset="0"/>
              </a:rPr>
              <a:t>: </a:t>
            </a:r>
            <a:r>
              <a:rPr lang="en-US" sz="1400" b="1" dirty="0">
                <a:solidFill>
                  <a:srgbClr val="9B2393"/>
                </a:solidFill>
                <a:latin typeface="Menlo" panose="020B0609030804020204" pitchFamily="49" charset="0"/>
              </a:rPr>
              <a:t>nil</a:t>
            </a:r>
            <a:r>
              <a:rPr lang="en-US" sz="1400" dirty="0">
                <a:solidFill>
                  <a:srgbClr val="000000"/>
                </a:solidFill>
                <a:latin typeface="Menlo" panose="020B0609030804020204" pitchFamily="49" charset="0"/>
              </a:rPr>
              <a:t>)</a:t>
            </a:r>
          </a:p>
          <a:p>
            <a:r>
              <a:rPr lang="en-US" sz="1400" dirty="0">
                <a:solidFill>
                  <a:srgbClr val="000000"/>
                </a:solidFill>
                <a:latin typeface="Menlo" panose="020B0609030804020204" pitchFamily="49" charset="0"/>
              </a:rPr>
              <a:t>        </a:t>
            </a:r>
          </a:p>
          <a:p>
            <a:r>
              <a:rPr lang="en-US" sz="1400" dirty="0">
                <a:solidFill>
                  <a:srgbClr val="000000"/>
                </a:solidFill>
                <a:latin typeface="Menlo" panose="020B0609030804020204" pitchFamily="49" charset="0"/>
              </a:rPr>
              <a:t>        </a:t>
            </a:r>
            <a:r>
              <a:rPr lang="en-US" sz="1400" dirty="0" err="1">
                <a:solidFill>
                  <a:srgbClr val="326D74"/>
                </a:solidFill>
                <a:latin typeface="Menlo" panose="020B0609030804020204" pitchFamily="49" charset="0"/>
              </a:rPr>
              <a:t>fetchController</a:t>
            </a:r>
            <a:r>
              <a:rPr lang="en-US" sz="1400" dirty="0">
                <a:solidFill>
                  <a:srgbClr val="000000"/>
                </a:solidFill>
                <a:latin typeface="Menlo" panose="020B0609030804020204" pitchFamily="49" charset="0"/>
              </a:rPr>
              <a:t>!.</a:t>
            </a:r>
            <a:r>
              <a:rPr lang="en-US" sz="1400" dirty="0">
                <a:solidFill>
                  <a:srgbClr val="5C2699"/>
                </a:solidFill>
                <a:latin typeface="Menlo" panose="020B0609030804020204" pitchFamily="49" charset="0"/>
              </a:rPr>
              <a:t>delegate</a:t>
            </a:r>
            <a:r>
              <a:rPr lang="en-US" sz="1400" dirty="0">
                <a:solidFill>
                  <a:srgbClr val="000000"/>
                </a:solidFill>
                <a:latin typeface="Menlo" panose="020B0609030804020204" pitchFamily="49" charset="0"/>
              </a:rPr>
              <a:t> = </a:t>
            </a:r>
            <a:r>
              <a:rPr lang="en-US" sz="1400" b="1" dirty="0">
                <a:solidFill>
                  <a:srgbClr val="9B2393"/>
                </a:solidFill>
                <a:latin typeface="Menlo" panose="020B0609030804020204" pitchFamily="49" charset="0"/>
              </a:rPr>
              <a:t>self</a:t>
            </a:r>
            <a:endParaRPr lang="en-US" sz="1400" dirty="0">
              <a:solidFill>
                <a:srgbClr val="326D74"/>
              </a:solidFill>
              <a:latin typeface="Menlo" panose="020B0609030804020204" pitchFamily="49" charset="0"/>
            </a:endParaRPr>
          </a:p>
          <a:p>
            <a:r>
              <a:rPr lang="en-US" sz="1400" dirty="0">
                <a:solidFill>
                  <a:srgbClr val="000000"/>
                </a:solidFill>
                <a:latin typeface="Menlo" panose="020B0609030804020204" pitchFamily="49" charset="0"/>
              </a:rPr>
              <a:t>        </a:t>
            </a:r>
            <a:r>
              <a:rPr lang="en-US" sz="1400" b="1" dirty="0">
                <a:solidFill>
                  <a:srgbClr val="9B2393"/>
                </a:solidFill>
                <a:latin typeface="Menlo" panose="020B0609030804020204" pitchFamily="49" charset="0"/>
              </a:rPr>
              <a:t>try</a:t>
            </a:r>
            <a:r>
              <a:rPr lang="en-US" sz="1400" dirty="0">
                <a:solidFill>
                  <a:srgbClr val="000000"/>
                </a:solidFill>
                <a:latin typeface="Menlo" panose="020B0609030804020204" pitchFamily="49" charset="0"/>
              </a:rPr>
              <a:t>? </a:t>
            </a:r>
            <a:r>
              <a:rPr lang="en-US" sz="1400" dirty="0" err="1">
                <a:solidFill>
                  <a:srgbClr val="326D74"/>
                </a:solidFill>
                <a:latin typeface="Menlo" panose="020B0609030804020204" pitchFamily="49" charset="0"/>
              </a:rPr>
              <a:t>fetchController</a:t>
            </a:r>
            <a:r>
              <a:rPr lang="en-US" sz="1400" dirty="0">
                <a:solidFill>
                  <a:srgbClr val="000000"/>
                </a:solidFill>
                <a:latin typeface="Menlo" panose="020B0609030804020204" pitchFamily="49" charset="0"/>
              </a:rPr>
              <a:t>!.</a:t>
            </a:r>
            <a:r>
              <a:rPr lang="en-US" sz="1400" dirty="0" err="1">
                <a:solidFill>
                  <a:srgbClr val="3900A0"/>
                </a:solidFill>
                <a:latin typeface="Menlo" panose="020B0609030804020204" pitchFamily="49" charset="0"/>
              </a:rPr>
              <a:t>performFetch</a:t>
            </a:r>
            <a:r>
              <a:rPr lang="en-US" sz="1400" dirty="0">
                <a:solidFill>
                  <a:srgbClr val="000000"/>
                </a:solidFill>
                <a:latin typeface="Menlo" panose="020B0609030804020204" pitchFamily="49" charset="0"/>
              </a:rPr>
              <a:t>()</a:t>
            </a:r>
            <a:endParaRPr lang="en-US" sz="1400" dirty="0">
              <a:solidFill>
                <a:srgbClr val="326D74"/>
              </a:solidFill>
              <a:latin typeface="Menlo" panose="020B0609030804020204" pitchFamily="49" charset="0"/>
            </a:endParaRPr>
          </a:p>
          <a:p>
            <a:r>
              <a:rPr lang="en-US" sz="1400" dirty="0">
                <a:solidFill>
                  <a:srgbClr val="000000"/>
                </a:solidFill>
                <a:latin typeface="Menlo" panose="020B0609030804020204" pitchFamily="49" charset="0"/>
              </a:rPr>
              <a:t>        </a:t>
            </a:r>
          </a:p>
          <a:p>
            <a:r>
              <a:rPr lang="en-US" sz="1400" dirty="0">
                <a:solidFill>
                  <a:srgbClr val="000000"/>
                </a:solidFill>
                <a:latin typeface="Menlo" panose="020B0609030804020204" pitchFamily="49" charset="0"/>
              </a:rPr>
              <a:t>    }</a:t>
            </a:r>
          </a:p>
        </p:txBody>
      </p:sp>
    </p:spTree>
    <p:extLst>
      <p:ext uri="{BB962C8B-B14F-4D97-AF65-F5344CB8AC3E}">
        <p14:creationId xmlns:p14="http://schemas.microsoft.com/office/powerpoint/2010/main" val="18527762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43EDD-B652-6742-AB89-3E26E0B1D53C}"/>
              </a:ext>
            </a:extLst>
          </p:cNvPr>
          <p:cNvSpPr>
            <a:spLocks noGrp="1"/>
          </p:cNvSpPr>
          <p:nvPr>
            <p:ph type="title"/>
          </p:nvPr>
        </p:nvSpPr>
        <p:spPr/>
        <p:txBody>
          <a:bodyPr/>
          <a:lstStyle/>
          <a:p>
            <a:r>
              <a:rPr lang="en-US" dirty="0"/>
              <a:t>iOS – Core Data</a:t>
            </a:r>
          </a:p>
        </p:txBody>
      </p:sp>
      <p:sp>
        <p:nvSpPr>
          <p:cNvPr id="3" name="Content Placeholder 2">
            <a:extLst>
              <a:ext uri="{FF2B5EF4-FFF2-40B4-BE49-F238E27FC236}">
                <a16:creationId xmlns:a16="http://schemas.microsoft.com/office/drawing/2014/main" id="{44759212-1FC0-6E49-8BCA-A735FC92BBD8}"/>
              </a:ext>
            </a:extLst>
          </p:cNvPr>
          <p:cNvSpPr>
            <a:spLocks noGrp="1"/>
          </p:cNvSpPr>
          <p:nvPr>
            <p:ph idx="1"/>
          </p:nvPr>
        </p:nvSpPr>
        <p:spPr/>
        <p:txBody>
          <a:bodyPr/>
          <a:lstStyle/>
          <a:p>
            <a:r>
              <a:rPr lang="en-US" dirty="0"/>
              <a:t>Result</a:t>
            </a:r>
          </a:p>
        </p:txBody>
      </p:sp>
      <p:sp>
        <p:nvSpPr>
          <p:cNvPr id="4" name="Slide Number Placeholder 3">
            <a:extLst>
              <a:ext uri="{FF2B5EF4-FFF2-40B4-BE49-F238E27FC236}">
                <a16:creationId xmlns:a16="http://schemas.microsoft.com/office/drawing/2014/main" id="{29AD6729-0756-5E41-956D-47F6580744B1}"/>
              </a:ext>
            </a:extLst>
          </p:cNvPr>
          <p:cNvSpPr>
            <a:spLocks noGrp="1"/>
          </p:cNvSpPr>
          <p:nvPr>
            <p:ph type="sldNum" sz="quarter" idx="12"/>
          </p:nvPr>
        </p:nvSpPr>
        <p:spPr/>
        <p:txBody>
          <a:bodyPr/>
          <a:lstStyle/>
          <a:p>
            <a:fld id="{D57F1E4F-1CFF-5643-939E-02111984F565}" type="slidenum">
              <a:rPr lang="en-US" smtClean="0"/>
              <a:t>47</a:t>
            </a:fld>
            <a:endParaRPr lang="en-US" dirty="0"/>
          </a:p>
        </p:txBody>
      </p:sp>
      <p:pic>
        <p:nvPicPr>
          <p:cNvPr id="6" name="Picture 5">
            <a:extLst>
              <a:ext uri="{FF2B5EF4-FFF2-40B4-BE49-F238E27FC236}">
                <a16:creationId xmlns:a16="http://schemas.microsoft.com/office/drawing/2014/main" id="{2DFD9CC2-3A76-4C4E-90A5-AA235BC21A59}"/>
              </a:ext>
            </a:extLst>
          </p:cNvPr>
          <p:cNvPicPr>
            <a:picLocks noChangeAspect="1"/>
          </p:cNvPicPr>
          <p:nvPr/>
        </p:nvPicPr>
        <p:blipFill>
          <a:blip r:embed="rId2"/>
          <a:stretch>
            <a:fillRect/>
          </a:stretch>
        </p:blipFill>
        <p:spPr>
          <a:xfrm>
            <a:off x="9403153" y="1415307"/>
            <a:ext cx="2378173" cy="5146964"/>
          </a:xfrm>
          <a:prstGeom prst="rect">
            <a:avLst/>
          </a:prstGeom>
        </p:spPr>
      </p:pic>
      <p:pic>
        <p:nvPicPr>
          <p:cNvPr id="7" name="Picture 6">
            <a:extLst>
              <a:ext uri="{FF2B5EF4-FFF2-40B4-BE49-F238E27FC236}">
                <a16:creationId xmlns:a16="http://schemas.microsoft.com/office/drawing/2014/main" id="{4A317DF9-69A4-7C40-B760-898C30CD7BD6}"/>
              </a:ext>
            </a:extLst>
          </p:cNvPr>
          <p:cNvPicPr>
            <a:picLocks noChangeAspect="1"/>
          </p:cNvPicPr>
          <p:nvPr/>
        </p:nvPicPr>
        <p:blipFill>
          <a:blip r:embed="rId3"/>
          <a:stretch>
            <a:fillRect/>
          </a:stretch>
        </p:blipFill>
        <p:spPr>
          <a:xfrm>
            <a:off x="6832254" y="1415307"/>
            <a:ext cx="2378173" cy="5146965"/>
          </a:xfrm>
          <a:prstGeom prst="rect">
            <a:avLst/>
          </a:prstGeom>
        </p:spPr>
      </p:pic>
    </p:spTree>
    <p:extLst>
      <p:ext uri="{BB962C8B-B14F-4D97-AF65-F5344CB8AC3E}">
        <p14:creationId xmlns:p14="http://schemas.microsoft.com/office/powerpoint/2010/main" val="26174367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1C071-3A2F-F849-BF94-EF7365EA2D44}"/>
              </a:ext>
            </a:extLst>
          </p:cNvPr>
          <p:cNvSpPr>
            <a:spLocks noGrp="1"/>
          </p:cNvSpPr>
          <p:nvPr>
            <p:ph type="title"/>
          </p:nvPr>
        </p:nvSpPr>
        <p:spPr/>
        <p:txBody>
          <a:bodyPr/>
          <a:lstStyle/>
          <a:p>
            <a:r>
              <a:rPr lang="en-US" dirty="0"/>
              <a:t>iOS – Core Data</a:t>
            </a:r>
          </a:p>
        </p:txBody>
      </p:sp>
      <p:sp>
        <p:nvSpPr>
          <p:cNvPr id="3" name="Content Placeholder 2">
            <a:extLst>
              <a:ext uri="{FF2B5EF4-FFF2-40B4-BE49-F238E27FC236}">
                <a16:creationId xmlns:a16="http://schemas.microsoft.com/office/drawing/2014/main" id="{AE3F86B7-614B-5C41-82AC-181C714B5797}"/>
              </a:ext>
            </a:extLst>
          </p:cNvPr>
          <p:cNvSpPr>
            <a:spLocks noGrp="1"/>
          </p:cNvSpPr>
          <p:nvPr>
            <p:ph idx="1"/>
          </p:nvPr>
        </p:nvSpPr>
        <p:spPr/>
        <p:txBody>
          <a:bodyPr/>
          <a:lstStyle/>
          <a:p>
            <a:r>
              <a:rPr lang="en-US" dirty="0"/>
              <a:t>The END!</a:t>
            </a:r>
          </a:p>
          <a:p>
            <a:endParaRPr lang="en-US" dirty="0"/>
          </a:p>
        </p:txBody>
      </p:sp>
      <p:sp>
        <p:nvSpPr>
          <p:cNvPr id="4" name="Slide Number Placeholder 3">
            <a:extLst>
              <a:ext uri="{FF2B5EF4-FFF2-40B4-BE49-F238E27FC236}">
                <a16:creationId xmlns:a16="http://schemas.microsoft.com/office/drawing/2014/main" id="{F857C6F2-77F7-FD4D-8D5E-8DE1D1E54804}"/>
              </a:ext>
            </a:extLst>
          </p:cNvPr>
          <p:cNvSpPr>
            <a:spLocks noGrp="1"/>
          </p:cNvSpPr>
          <p:nvPr>
            <p:ph type="sldNum" sz="quarter" idx="12"/>
          </p:nvPr>
        </p:nvSpPr>
        <p:spPr/>
        <p:txBody>
          <a:bodyPr/>
          <a:lstStyle/>
          <a:p>
            <a:fld id="{D57F1E4F-1CFF-5643-939E-02111984F565}" type="slidenum">
              <a:rPr lang="en-US" smtClean="0"/>
              <a:t>48</a:t>
            </a:fld>
            <a:endParaRPr lang="en-US" dirty="0"/>
          </a:p>
        </p:txBody>
      </p:sp>
    </p:spTree>
    <p:extLst>
      <p:ext uri="{BB962C8B-B14F-4D97-AF65-F5344CB8AC3E}">
        <p14:creationId xmlns:p14="http://schemas.microsoft.com/office/powerpoint/2010/main" val="8858717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7DA1E-CF39-294D-BBD7-855BA2F8753C}"/>
              </a:ext>
            </a:extLst>
          </p:cNvPr>
          <p:cNvSpPr>
            <a:spLocks noGrp="1"/>
          </p:cNvSpPr>
          <p:nvPr>
            <p:ph type="title"/>
          </p:nvPr>
        </p:nvSpPr>
        <p:spPr/>
        <p:txBody>
          <a:bodyPr/>
          <a:lstStyle/>
          <a:p>
            <a:r>
              <a:rPr lang="en-US" dirty="0"/>
              <a:t>iOS – Core Data</a:t>
            </a:r>
          </a:p>
        </p:txBody>
      </p:sp>
      <p:sp>
        <p:nvSpPr>
          <p:cNvPr id="3" name="Content Placeholder 2">
            <a:extLst>
              <a:ext uri="{FF2B5EF4-FFF2-40B4-BE49-F238E27FC236}">
                <a16:creationId xmlns:a16="http://schemas.microsoft.com/office/drawing/2014/main" id="{D785057C-CED5-BC45-9552-51B5126D8273}"/>
              </a:ext>
            </a:extLst>
          </p:cNvPr>
          <p:cNvSpPr>
            <a:spLocks noGrp="1"/>
          </p:cNvSpPr>
          <p:nvPr>
            <p:ph idx="1"/>
          </p:nvPr>
        </p:nvSpPr>
        <p:spPr/>
        <p:txBody>
          <a:bodyPr/>
          <a:lstStyle/>
          <a:p>
            <a:r>
              <a:rPr lang="en-US" dirty="0"/>
              <a:t>Core data is used to manage the model layer object in our application.</a:t>
            </a:r>
          </a:p>
          <a:p>
            <a:r>
              <a:rPr lang="en-US" dirty="0"/>
              <a:t>Core Data is a framework to save, track, modify and filter the data within iOS apps</a:t>
            </a:r>
          </a:p>
          <a:p>
            <a:r>
              <a:rPr lang="en-US" dirty="0"/>
              <a:t>Core Data is not a Database!.</a:t>
            </a:r>
          </a:p>
          <a:p>
            <a:r>
              <a:rPr lang="en-US" dirty="0"/>
              <a:t>Core Data is using SQLite as it’s persistent store but the framework itself is not the database. </a:t>
            </a:r>
          </a:p>
          <a:p>
            <a:r>
              <a:rPr lang="en-US" dirty="0"/>
              <a:t>Core Data does much more than databases - managing the object graphs, tracking the changes in the data and more</a:t>
            </a:r>
          </a:p>
        </p:txBody>
      </p:sp>
      <p:sp>
        <p:nvSpPr>
          <p:cNvPr id="4" name="Slide Number Placeholder 3">
            <a:extLst>
              <a:ext uri="{FF2B5EF4-FFF2-40B4-BE49-F238E27FC236}">
                <a16:creationId xmlns:a16="http://schemas.microsoft.com/office/drawing/2014/main" id="{6F4E7768-F0A2-8543-9E7B-4080F4349BCF}"/>
              </a:ext>
            </a:extLst>
          </p:cNvPr>
          <p:cNvSpPr>
            <a:spLocks noGrp="1"/>
          </p:cNvSpPr>
          <p:nvPr>
            <p:ph type="sldNum" sz="quarter" idx="12"/>
          </p:nvPr>
        </p:nvSpPr>
        <p:spPr/>
        <p:txBody>
          <a:bodyPr/>
          <a:lstStyle/>
          <a:p>
            <a:fld id="{D57F1E4F-1CFF-5643-939E-02111984F565}" type="slidenum">
              <a:rPr lang="en-US" smtClean="0"/>
              <a:t>5</a:t>
            </a:fld>
            <a:endParaRPr lang="en-US" dirty="0"/>
          </a:p>
        </p:txBody>
      </p:sp>
    </p:spTree>
    <p:extLst>
      <p:ext uri="{BB962C8B-B14F-4D97-AF65-F5344CB8AC3E}">
        <p14:creationId xmlns:p14="http://schemas.microsoft.com/office/powerpoint/2010/main" val="8598367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7DA1E-CF39-294D-BBD7-855BA2F8753C}"/>
              </a:ext>
            </a:extLst>
          </p:cNvPr>
          <p:cNvSpPr>
            <a:spLocks noGrp="1"/>
          </p:cNvSpPr>
          <p:nvPr>
            <p:ph type="title"/>
          </p:nvPr>
        </p:nvSpPr>
        <p:spPr/>
        <p:txBody>
          <a:bodyPr/>
          <a:lstStyle/>
          <a:p>
            <a:r>
              <a:rPr lang="en-US" dirty="0"/>
              <a:t>iOS – Core Data</a:t>
            </a:r>
          </a:p>
        </p:txBody>
      </p:sp>
      <p:sp>
        <p:nvSpPr>
          <p:cNvPr id="3" name="Content Placeholder 2">
            <a:extLst>
              <a:ext uri="{FF2B5EF4-FFF2-40B4-BE49-F238E27FC236}">
                <a16:creationId xmlns:a16="http://schemas.microsoft.com/office/drawing/2014/main" id="{D785057C-CED5-BC45-9552-51B5126D8273}"/>
              </a:ext>
            </a:extLst>
          </p:cNvPr>
          <p:cNvSpPr>
            <a:spLocks noGrp="1"/>
          </p:cNvSpPr>
          <p:nvPr>
            <p:ph idx="1"/>
          </p:nvPr>
        </p:nvSpPr>
        <p:spPr/>
        <p:txBody>
          <a:bodyPr/>
          <a:lstStyle/>
          <a:p>
            <a:r>
              <a:rPr lang="en-US" dirty="0"/>
              <a:t>Persistence</a:t>
            </a:r>
          </a:p>
          <a:p>
            <a:pPr lvl="1"/>
            <a:r>
              <a:rPr lang="en-US" dirty="0"/>
              <a:t>Core Data abstracts the details of mapping your objects to a store, making it easy to save data from Swift and Objective-C without administering a database directly.</a:t>
            </a:r>
          </a:p>
        </p:txBody>
      </p:sp>
      <p:sp>
        <p:nvSpPr>
          <p:cNvPr id="4" name="Slide Number Placeholder 3">
            <a:extLst>
              <a:ext uri="{FF2B5EF4-FFF2-40B4-BE49-F238E27FC236}">
                <a16:creationId xmlns:a16="http://schemas.microsoft.com/office/drawing/2014/main" id="{6F4E7768-F0A2-8543-9E7B-4080F4349BCF}"/>
              </a:ext>
            </a:extLst>
          </p:cNvPr>
          <p:cNvSpPr>
            <a:spLocks noGrp="1"/>
          </p:cNvSpPr>
          <p:nvPr>
            <p:ph type="sldNum" sz="quarter" idx="12"/>
          </p:nvPr>
        </p:nvSpPr>
        <p:spPr/>
        <p:txBody>
          <a:bodyPr/>
          <a:lstStyle/>
          <a:p>
            <a:fld id="{D57F1E4F-1CFF-5643-939E-02111984F565}" type="slidenum">
              <a:rPr lang="en-US" smtClean="0"/>
              <a:t>6</a:t>
            </a:fld>
            <a:endParaRPr lang="en-US" dirty="0"/>
          </a:p>
        </p:txBody>
      </p:sp>
      <p:pic>
        <p:nvPicPr>
          <p:cNvPr id="5" name="Picture 4">
            <a:extLst>
              <a:ext uri="{FF2B5EF4-FFF2-40B4-BE49-F238E27FC236}">
                <a16:creationId xmlns:a16="http://schemas.microsoft.com/office/drawing/2014/main" id="{6A1BA697-AF6C-F642-8B20-36AFE3BB639C}"/>
              </a:ext>
            </a:extLst>
          </p:cNvPr>
          <p:cNvPicPr>
            <a:picLocks noChangeAspect="1"/>
          </p:cNvPicPr>
          <p:nvPr/>
        </p:nvPicPr>
        <p:blipFill>
          <a:blip r:embed="rId2"/>
          <a:stretch>
            <a:fillRect/>
          </a:stretch>
        </p:blipFill>
        <p:spPr>
          <a:xfrm>
            <a:off x="8038407" y="3249738"/>
            <a:ext cx="3698433" cy="3155544"/>
          </a:xfrm>
          <a:prstGeom prst="rect">
            <a:avLst/>
          </a:prstGeom>
        </p:spPr>
      </p:pic>
    </p:spTree>
    <p:extLst>
      <p:ext uri="{BB962C8B-B14F-4D97-AF65-F5344CB8AC3E}">
        <p14:creationId xmlns:p14="http://schemas.microsoft.com/office/powerpoint/2010/main" val="13255145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7DA1E-CF39-294D-BBD7-855BA2F8753C}"/>
              </a:ext>
            </a:extLst>
          </p:cNvPr>
          <p:cNvSpPr>
            <a:spLocks noGrp="1"/>
          </p:cNvSpPr>
          <p:nvPr>
            <p:ph type="title"/>
          </p:nvPr>
        </p:nvSpPr>
        <p:spPr/>
        <p:txBody>
          <a:bodyPr/>
          <a:lstStyle/>
          <a:p>
            <a:r>
              <a:rPr lang="en-US" dirty="0"/>
              <a:t>iOS – Core Data</a:t>
            </a:r>
          </a:p>
        </p:txBody>
      </p:sp>
      <p:sp>
        <p:nvSpPr>
          <p:cNvPr id="3" name="Content Placeholder 2">
            <a:extLst>
              <a:ext uri="{FF2B5EF4-FFF2-40B4-BE49-F238E27FC236}">
                <a16:creationId xmlns:a16="http://schemas.microsoft.com/office/drawing/2014/main" id="{D785057C-CED5-BC45-9552-51B5126D8273}"/>
              </a:ext>
            </a:extLst>
          </p:cNvPr>
          <p:cNvSpPr>
            <a:spLocks noGrp="1"/>
          </p:cNvSpPr>
          <p:nvPr>
            <p:ph idx="1"/>
          </p:nvPr>
        </p:nvSpPr>
        <p:spPr/>
        <p:txBody>
          <a:bodyPr/>
          <a:lstStyle/>
          <a:p>
            <a:r>
              <a:rPr lang="en-US" dirty="0"/>
              <a:t>Undo and Redo of Individual or Batched Changes</a:t>
            </a:r>
          </a:p>
          <a:p>
            <a:pPr lvl="1"/>
            <a:r>
              <a:rPr lang="en-US" dirty="0"/>
              <a:t>Core Data’s undo manager tracks changes and can roll them back individually, in groups, or all at once, making it easy to add undo and redo support to your app.</a:t>
            </a:r>
          </a:p>
        </p:txBody>
      </p:sp>
      <p:sp>
        <p:nvSpPr>
          <p:cNvPr id="4" name="Slide Number Placeholder 3">
            <a:extLst>
              <a:ext uri="{FF2B5EF4-FFF2-40B4-BE49-F238E27FC236}">
                <a16:creationId xmlns:a16="http://schemas.microsoft.com/office/drawing/2014/main" id="{6F4E7768-F0A2-8543-9E7B-4080F4349BCF}"/>
              </a:ext>
            </a:extLst>
          </p:cNvPr>
          <p:cNvSpPr>
            <a:spLocks noGrp="1"/>
          </p:cNvSpPr>
          <p:nvPr>
            <p:ph type="sldNum" sz="quarter" idx="12"/>
          </p:nvPr>
        </p:nvSpPr>
        <p:spPr/>
        <p:txBody>
          <a:bodyPr/>
          <a:lstStyle/>
          <a:p>
            <a:fld id="{D57F1E4F-1CFF-5643-939E-02111984F565}" type="slidenum">
              <a:rPr lang="en-US" smtClean="0"/>
              <a:t>7</a:t>
            </a:fld>
            <a:endParaRPr lang="en-US" dirty="0"/>
          </a:p>
        </p:txBody>
      </p:sp>
      <p:pic>
        <p:nvPicPr>
          <p:cNvPr id="5" name="Picture 4">
            <a:extLst>
              <a:ext uri="{FF2B5EF4-FFF2-40B4-BE49-F238E27FC236}">
                <a16:creationId xmlns:a16="http://schemas.microsoft.com/office/drawing/2014/main" id="{EA25A5AF-6B2D-C849-9A1E-F8F69190DA56}"/>
              </a:ext>
            </a:extLst>
          </p:cNvPr>
          <p:cNvPicPr>
            <a:picLocks noChangeAspect="1"/>
          </p:cNvPicPr>
          <p:nvPr/>
        </p:nvPicPr>
        <p:blipFill>
          <a:blip r:embed="rId2"/>
          <a:stretch>
            <a:fillRect/>
          </a:stretch>
        </p:blipFill>
        <p:spPr>
          <a:xfrm>
            <a:off x="4164291" y="3688336"/>
            <a:ext cx="7814838" cy="2873935"/>
          </a:xfrm>
          <a:prstGeom prst="rect">
            <a:avLst/>
          </a:prstGeom>
        </p:spPr>
      </p:pic>
    </p:spTree>
    <p:extLst>
      <p:ext uri="{BB962C8B-B14F-4D97-AF65-F5344CB8AC3E}">
        <p14:creationId xmlns:p14="http://schemas.microsoft.com/office/powerpoint/2010/main" val="20214733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7DA1E-CF39-294D-BBD7-855BA2F8753C}"/>
              </a:ext>
            </a:extLst>
          </p:cNvPr>
          <p:cNvSpPr>
            <a:spLocks noGrp="1"/>
          </p:cNvSpPr>
          <p:nvPr>
            <p:ph type="title"/>
          </p:nvPr>
        </p:nvSpPr>
        <p:spPr/>
        <p:txBody>
          <a:bodyPr/>
          <a:lstStyle/>
          <a:p>
            <a:r>
              <a:rPr lang="en-US" dirty="0"/>
              <a:t>iOS – Core Data</a:t>
            </a:r>
          </a:p>
        </p:txBody>
      </p:sp>
      <p:sp>
        <p:nvSpPr>
          <p:cNvPr id="3" name="Content Placeholder 2">
            <a:extLst>
              <a:ext uri="{FF2B5EF4-FFF2-40B4-BE49-F238E27FC236}">
                <a16:creationId xmlns:a16="http://schemas.microsoft.com/office/drawing/2014/main" id="{D785057C-CED5-BC45-9552-51B5126D8273}"/>
              </a:ext>
            </a:extLst>
          </p:cNvPr>
          <p:cNvSpPr>
            <a:spLocks noGrp="1"/>
          </p:cNvSpPr>
          <p:nvPr>
            <p:ph idx="1"/>
          </p:nvPr>
        </p:nvSpPr>
        <p:spPr/>
        <p:txBody>
          <a:bodyPr/>
          <a:lstStyle/>
          <a:p>
            <a:r>
              <a:rPr lang="en-US" dirty="0"/>
              <a:t>Background Data Tasks</a:t>
            </a:r>
          </a:p>
          <a:p>
            <a:pPr lvl="1"/>
            <a:r>
              <a:rPr lang="en-US" dirty="0"/>
              <a:t>Perform potentially UI-blocking data tasks, like parsing JSON into objects, in the background. You can then cache or store the results to reduce server roundtrips.</a:t>
            </a:r>
          </a:p>
        </p:txBody>
      </p:sp>
      <p:sp>
        <p:nvSpPr>
          <p:cNvPr id="4" name="Slide Number Placeholder 3">
            <a:extLst>
              <a:ext uri="{FF2B5EF4-FFF2-40B4-BE49-F238E27FC236}">
                <a16:creationId xmlns:a16="http://schemas.microsoft.com/office/drawing/2014/main" id="{6F4E7768-F0A2-8543-9E7B-4080F4349BCF}"/>
              </a:ext>
            </a:extLst>
          </p:cNvPr>
          <p:cNvSpPr>
            <a:spLocks noGrp="1"/>
          </p:cNvSpPr>
          <p:nvPr>
            <p:ph type="sldNum" sz="quarter" idx="12"/>
          </p:nvPr>
        </p:nvSpPr>
        <p:spPr/>
        <p:txBody>
          <a:bodyPr/>
          <a:lstStyle/>
          <a:p>
            <a:fld id="{D57F1E4F-1CFF-5643-939E-02111984F565}" type="slidenum">
              <a:rPr lang="en-US" smtClean="0"/>
              <a:t>8</a:t>
            </a:fld>
            <a:endParaRPr lang="en-US" dirty="0"/>
          </a:p>
        </p:txBody>
      </p:sp>
      <p:pic>
        <p:nvPicPr>
          <p:cNvPr id="5" name="Picture 4">
            <a:extLst>
              <a:ext uri="{FF2B5EF4-FFF2-40B4-BE49-F238E27FC236}">
                <a16:creationId xmlns:a16="http://schemas.microsoft.com/office/drawing/2014/main" id="{235A95C9-68E2-7D49-BA35-1D6EA3497DBE}"/>
              </a:ext>
            </a:extLst>
          </p:cNvPr>
          <p:cNvPicPr>
            <a:picLocks noChangeAspect="1"/>
          </p:cNvPicPr>
          <p:nvPr/>
        </p:nvPicPr>
        <p:blipFill>
          <a:blip r:embed="rId2"/>
          <a:stretch>
            <a:fillRect/>
          </a:stretch>
        </p:blipFill>
        <p:spPr>
          <a:xfrm>
            <a:off x="7768558" y="3415774"/>
            <a:ext cx="4173924" cy="3146497"/>
          </a:xfrm>
          <a:prstGeom prst="rect">
            <a:avLst/>
          </a:prstGeom>
        </p:spPr>
      </p:pic>
    </p:spTree>
    <p:extLst>
      <p:ext uri="{BB962C8B-B14F-4D97-AF65-F5344CB8AC3E}">
        <p14:creationId xmlns:p14="http://schemas.microsoft.com/office/powerpoint/2010/main" val="20801520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7DA1E-CF39-294D-BBD7-855BA2F8753C}"/>
              </a:ext>
            </a:extLst>
          </p:cNvPr>
          <p:cNvSpPr>
            <a:spLocks noGrp="1"/>
          </p:cNvSpPr>
          <p:nvPr>
            <p:ph type="title"/>
          </p:nvPr>
        </p:nvSpPr>
        <p:spPr/>
        <p:txBody>
          <a:bodyPr/>
          <a:lstStyle/>
          <a:p>
            <a:r>
              <a:rPr lang="en-US" dirty="0"/>
              <a:t>iOS – Core Data</a:t>
            </a:r>
          </a:p>
        </p:txBody>
      </p:sp>
      <p:sp>
        <p:nvSpPr>
          <p:cNvPr id="3" name="Content Placeholder 2">
            <a:extLst>
              <a:ext uri="{FF2B5EF4-FFF2-40B4-BE49-F238E27FC236}">
                <a16:creationId xmlns:a16="http://schemas.microsoft.com/office/drawing/2014/main" id="{D785057C-CED5-BC45-9552-51B5126D8273}"/>
              </a:ext>
            </a:extLst>
          </p:cNvPr>
          <p:cNvSpPr>
            <a:spLocks noGrp="1"/>
          </p:cNvSpPr>
          <p:nvPr>
            <p:ph idx="1"/>
          </p:nvPr>
        </p:nvSpPr>
        <p:spPr/>
        <p:txBody>
          <a:bodyPr/>
          <a:lstStyle/>
          <a:p>
            <a:r>
              <a:rPr lang="en-US" dirty="0"/>
              <a:t>View Synchronization</a:t>
            </a:r>
          </a:p>
          <a:p>
            <a:pPr lvl="1"/>
            <a:r>
              <a:rPr lang="en-US" dirty="0"/>
              <a:t>Core Data also helps keep your views and data synchronized by providing data sources for table and collection views.</a:t>
            </a:r>
          </a:p>
          <a:p>
            <a:endParaRPr lang="en-US" dirty="0"/>
          </a:p>
          <a:p>
            <a:r>
              <a:rPr lang="en-US" dirty="0"/>
              <a:t>Versioning and Migration</a:t>
            </a:r>
          </a:p>
          <a:p>
            <a:pPr lvl="1"/>
            <a:r>
              <a:rPr lang="en-US" dirty="0"/>
              <a:t>Core Data includes mechanisms for versioning your data model and migrating user data as your app evolves.</a:t>
            </a:r>
          </a:p>
        </p:txBody>
      </p:sp>
      <p:sp>
        <p:nvSpPr>
          <p:cNvPr id="4" name="Slide Number Placeholder 3">
            <a:extLst>
              <a:ext uri="{FF2B5EF4-FFF2-40B4-BE49-F238E27FC236}">
                <a16:creationId xmlns:a16="http://schemas.microsoft.com/office/drawing/2014/main" id="{6F4E7768-F0A2-8543-9E7B-4080F4349BCF}"/>
              </a:ext>
            </a:extLst>
          </p:cNvPr>
          <p:cNvSpPr>
            <a:spLocks noGrp="1"/>
          </p:cNvSpPr>
          <p:nvPr>
            <p:ph type="sldNum" sz="quarter" idx="12"/>
          </p:nvPr>
        </p:nvSpPr>
        <p:spPr/>
        <p:txBody>
          <a:bodyPr/>
          <a:lstStyle/>
          <a:p>
            <a:fld id="{D57F1E4F-1CFF-5643-939E-02111984F565}" type="slidenum">
              <a:rPr lang="en-US" smtClean="0"/>
              <a:t>9</a:t>
            </a:fld>
            <a:endParaRPr lang="en-US" dirty="0"/>
          </a:p>
        </p:txBody>
      </p:sp>
    </p:spTree>
    <p:extLst>
      <p:ext uri="{BB962C8B-B14F-4D97-AF65-F5344CB8AC3E}">
        <p14:creationId xmlns:p14="http://schemas.microsoft.com/office/powerpoint/2010/main" val="28840691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9447</TotalTime>
  <Words>1575</Words>
  <Application>Microsoft Macintosh PowerPoint</Application>
  <PresentationFormat>Widescreen</PresentationFormat>
  <Paragraphs>522</Paragraphs>
  <Slides>48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48</vt:i4>
      </vt:variant>
    </vt:vector>
  </HeadingPairs>
  <TitlesOfParts>
    <vt:vector size="54" baseType="lpstr">
      <vt:lpstr>Arial</vt:lpstr>
      <vt:lpstr>Calibri</vt:lpstr>
      <vt:lpstr>Century Gothic</vt:lpstr>
      <vt:lpstr>Menlo</vt:lpstr>
      <vt:lpstr>Wingdings 3</vt:lpstr>
      <vt:lpstr>Ion</vt:lpstr>
      <vt:lpstr>Native Mobile Applications - ICD0017</vt:lpstr>
      <vt:lpstr>iOS – Swift syntax</vt:lpstr>
      <vt:lpstr>iOS – Swift syntax</vt:lpstr>
      <vt:lpstr>iOS – Swift syntax</vt:lpstr>
      <vt:lpstr>iOS – Core Data</vt:lpstr>
      <vt:lpstr>iOS – Core Data</vt:lpstr>
      <vt:lpstr>iOS – Core Data</vt:lpstr>
      <vt:lpstr>iOS – Core Data</vt:lpstr>
      <vt:lpstr>iOS – Core Data</vt:lpstr>
      <vt:lpstr>iOS – Core Data Model</vt:lpstr>
      <vt:lpstr>iOS – Core Data Stack</vt:lpstr>
      <vt:lpstr>iOS – Core Data Stack</vt:lpstr>
      <vt:lpstr>iOS – Core Data Stack</vt:lpstr>
      <vt:lpstr>iOS – Core Data Stack</vt:lpstr>
      <vt:lpstr>iOS – Core Data Stack</vt:lpstr>
      <vt:lpstr>iOS – Core Data Stack</vt:lpstr>
      <vt:lpstr>iOS – Core Data Modelling</vt:lpstr>
      <vt:lpstr>iOS – Core Data Modelling</vt:lpstr>
      <vt:lpstr>iOS – Core Data Modelling</vt:lpstr>
      <vt:lpstr>iOS – Core Data Modelling</vt:lpstr>
      <vt:lpstr>iOS – Core Data Modelling</vt:lpstr>
      <vt:lpstr>iOS – Core Data Modelling</vt:lpstr>
      <vt:lpstr>iOS – Core Data Modelling</vt:lpstr>
      <vt:lpstr>iOS – Core Data Modelling</vt:lpstr>
      <vt:lpstr>iOS – Core Data Modelling</vt:lpstr>
      <vt:lpstr>iOS – Core Data Modelling</vt:lpstr>
      <vt:lpstr>iOS – Core Data Modelling</vt:lpstr>
      <vt:lpstr>iOS – Core Data Modelling</vt:lpstr>
      <vt:lpstr>iOS – Core Data Modelling</vt:lpstr>
      <vt:lpstr>iOS – Core Data Code</vt:lpstr>
      <vt:lpstr>iOS – Core Data Code</vt:lpstr>
      <vt:lpstr>iOS – Core Data Code</vt:lpstr>
      <vt:lpstr>iOS – Core Data – insert</vt:lpstr>
      <vt:lpstr>iOS – Core Data – read</vt:lpstr>
      <vt:lpstr>iOS – Core Data</vt:lpstr>
      <vt:lpstr>iOS – Core Data</vt:lpstr>
      <vt:lpstr>iOS – Core Data</vt:lpstr>
      <vt:lpstr>iOS – Core Data</vt:lpstr>
      <vt:lpstr>iOS – Core Data</vt:lpstr>
      <vt:lpstr>iOS – Core Data and UITableView</vt:lpstr>
      <vt:lpstr>iOS – Core Data and UITableView</vt:lpstr>
      <vt:lpstr>iOS – Core Data</vt:lpstr>
      <vt:lpstr>iOS – Core Data</vt:lpstr>
      <vt:lpstr>iOS – Core Data</vt:lpstr>
      <vt:lpstr>iOS – Core Data</vt:lpstr>
      <vt:lpstr>iOS – Core Data</vt:lpstr>
      <vt:lpstr>iOS – Core Data</vt:lpstr>
      <vt:lpstr>iOS – Core Data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Mobile Software Development for Android - I397</dc:title>
  <dc:creator>andres käver</dc:creator>
  <cp:lastModifiedBy>Andres Käver</cp:lastModifiedBy>
  <cp:revision>225</cp:revision>
  <dcterms:created xsi:type="dcterms:W3CDTF">2015-10-15T12:35:18Z</dcterms:created>
  <dcterms:modified xsi:type="dcterms:W3CDTF">2019-05-17T08:37:37Z</dcterms:modified>
</cp:coreProperties>
</file>