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8" r:id="rId2"/>
    <p:sldId id="314" r:id="rId3"/>
    <p:sldId id="315" r:id="rId4"/>
    <p:sldId id="317" r:id="rId5"/>
    <p:sldId id="316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35" autoAdjust="0"/>
    <p:restoredTop sz="92941" autoAdjust="0"/>
  </p:normalViewPr>
  <p:slideViewPr>
    <p:cSldViewPr snapToGrid="0">
      <p:cViewPr varScale="1">
        <p:scale>
          <a:sx n="184" d="100"/>
          <a:sy n="184" d="100"/>
        </p:scale>
        <p:origin x="200" y="3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EB3F81-E054-8141-B0D7-64DA5E36E265}" type="datetimeFigureOut">
              <a:rPr lang="en-GB" smtClean="0"/>
              <a:t>17/05/2019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B07CD-32E9-E14D-B824-009BD872B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835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58F15-0E18-4F6A-B9F3-564C7228F6E2}" type="datetimeFigureOut">
              <a:rPr lang="et-EE" smtClean="0"/>
              <a:t>17.05.19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2EAB4-ED3B-407C-8199-EAC6E751E16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28559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8AFD2-F1B0-5943-9FA1-3BE3C9DD321D}" type="datetime1">
              <a:rPr lang="en-US" smtClean="0"/>
              <a:t>5/17/19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4D633-5493-CA4F-B632-BCD2FD8AE23E}" type="datetime1">
              <a:rPr lang="en-US" smtClean="0"/>
              <a:t>5/17/19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6275-107E-6046-9B8E-09082F4C5C3F}" type="datetime1">
              <a:rPr lang="en-US" smtClean="0"/>
              <a:t>5/17/19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5F5E-2E12-9242-91CB-BCDE465E7656}" type="datetime1">
              <a:rPr lang="en-US" smtClean="0"/>
              <a:t>5/17/19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0D15-4314-EB46-92B6-FFE34E79F985}" type="datetime1">
              <a:rPr lang="en-US" smtClean="0"/>
              <a:t>5/17/19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60D8-F5D8-6744-8C64-450A07060B40}" type="datetime1">
              <a:rPr lang="en-US" smtClean="0"/>
              <a:t>5/17/19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798D9-9910-0E4B-8591-8BCFFB39C1F1}" type="datetime1">
              <a:rPr lang="en-US" smtClean="0"/>
              <a:t>5/17/19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1C465-7249-C74D-8084-FB50E1688A49}" type="datetime1">
              <a:rPr lang="en-US" smtClean="0"/>
              <a:t>5/17/19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8A3B-3173-B642-8B8A-7B9DBDD8D06D}" type="datetime1">
              <a:rPr lang="en-US" smtClean="0"/>
              <a:t>5/17/19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8906-D6E1-654E-8970-31E9B49DF7F6}" type="datetime1">
              <a:rPr lang="en-US" smtClean="0"/>
              <a:t>5/17/19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9F9B-0B25-1646-A0CD-947B5AE0C16E}" type="datetime1">
              <a:rPr lang="en-US" smtClean="0"/>
              <a:t>5/17/19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7A5A-2DFB-C04D-A564-C22F83C533FE}" type="datetime1">
              <a:rPr lang="en-US" smtClean="0"/>
              <a:t>5/17/19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A8B9-1D3A-0049-9E7A-7E6C0469921A}" type="datetime1">
              <a:rPr lang="en-US" smtClean="0"/>
              <a:t>5/17/19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DFB3-175A-3A42-90EA-B6F433F4414D}" type="datetime1">
              <a:rPr lang="en-US" smtClean="0"/>
              <a:t>5/17/19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BB569-59C9-CF41-939E-9909F50DA2D3}" type="datetime1">
              <a:rPr lang="en-US" smtClean="0"/>
              <a:t>5/17/19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CD53-71FB-C84A-8CD3-2F67008AFD3D}" type="datetime1">
              <a:rPr lang="en-US" smtClean="0"/>
              <a:t>5/17/19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55FED-844D-1341-870D-154DDCF932AD}" type="datetime1">
              <a:rPr lang="en-US" smtClean="0"/>
              <a:t>5/17/19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50379E1-7D06-4C45-AF2F-C6F02CA14F32}" type="datetime1">
              <a:rPr lang="en-US" smtClean="0"/>
              <a:t>5/17/19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akaver@itcollege.ee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Native Mobile Applications - ICD0017</a:t>
            </a:r>
            <a:endParaRPr lang="et-EE" dirty="0"/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1176232"/>
          </a:xfrm>
        </p:spPr>
        <p:txBody>
          <a:bodyPr>
            <a:normAutofit fontScale="92500" lnSpcReduction="10000"/>
          </a:bodyPr>
          <a:lstStyle/>
          <a:p>
            <a:r>
              <a:rPr lang="en-US" cap="none" dirty="0" err="1"/>
              <a:t>TalTech</a:t>
            </a:r>
            <a:r>
              <a:rPr lang="en-US" cap="none" dirty="0"/>
              <a:t> IT College, Andres Käver, 2018-2019, Spring semester</a:t>
            </a:r>
          </a:p>
          <a:p>
            <a:r>
              <a:rPr lang="en-US" cap="none" dirty="0"/>
              <a:t>Web: http://</a:t>
            </a:r>
            <a:r>
              <a:rPr lang="en-US" cap="none" dirty="0" err="1"/>
              <a:t>enos.Itcollege.ee</a:t>
            </a:r>
            <a:r>
              <a:rPr lang="en-US" cap="none" dirty="0"/>
              <a:t>/~</a:t>
            </a:r>
            <a:r>
              <a:rPr lang="en-US" cap="none" dirty="0" err="1"/>
              <a:t>akaver</a:t>
            </a:r>
            <a:r>
              <a:rPr lang="en-US" cap="none" dirty="0"/>
              <a:t>/</a:t>
            </a:r>
            <a:r>
              <a:rPr lang="en-US" cap="none" dirty="0" err="1"/>
              <a:t>MobileApps</a:t>
            </a:r>
            <a:endParaRPr lang="en-US" cap="none" dirty="0"/>
          </a:p>
          <a:p>
            <a:r>
              <a:rPr lang="en-US" cap="none" dirty="0"/>
              <a:t>Skype: </a:t>
            </a:r>
            <a:r>
              <a:rPr lang="en-US" cap="none" dirty="0" err="1"/>
              <a:t>akaver</a:t>
            </a:r>
            <a:r>
              <a:rPr lang="en-US" cap="none" dirty="0"/>
              <a:t>   Email: </a:t>
            </a:r>
            <a:r>
              <a:rPr lang="en-US" cap="none" dirty="0">
                <a:hlinkClick r:id="rId2"/>
              </a:rPr>
              <a:t>akaver@itcollege.ee</a:t>
            </a:r>
            <a:endParaRPr lang="en-US" cap="none" dirty="0"/>
          </a:p>
          <a:p>
            <a:endParaRPr lang="en-US" cap="none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77248" y="-561978"/>
            <a:ext cx="5142857" cy="385714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56AB63E-7A98-9F4F-AAC2-33E8893A90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96500" y="4521200"/>
            <a:ext cx="2095500" cy="23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249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1C071-3A2F-F849-BF94-EF7365EA2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- </a:t>
            </a:r>
            <a:r>
              <a:rPr lang="en-US" dirty="0" err="1"/>
              <a:t>MediaPlayer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F86B7-614B-5C41-82AC-181C714B5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712" y="2009897"/>
            <a:ext cx="8946541" cy="4195481"/>
          </a:xfrm>
        </p:spPr>
        <p:txBody>
          <a:bodyPr/>
          <a:lstStyle/>
          <a:p>
            <a:r>
              <a:rPr lang="en-US" dirty="0" err="1"/>
              <a:t>MediaPlayer</a:t>
            </a:r>
            <a:br>
              <a:rPr lang="en-US" dirty="0"/>
            </a:br>
            <a:r>
              <a:rPr lang="en-US" dirty="0"/>
              <a:t>minimal</a:t>
            </a:r>
            <a:br>
              <a:rPr lang="en-US" dirty="0"/>
            </a:br>
            <a:r>
              <a:rPr lang="en-US" dirty="0"/>
              <a:t>setup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57C6F2-77F7-FD4D-8D5E-8DE1D1E54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D8E4CE-F5C2-2D4B-BE05-E99CC5D17BB9}"/>
              </a:ext>
            </a:extLst>
          </p:cNvPr>
          <p:cNvSpPr txBox="1"/>
          <p:nvPr/>
        </p:nvSpPr>
        <p:spPr>
          <a:xfrm>
            <a:off x="2923310" y="1152983"/>
            <a:ext cx="9268690" cy="59093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9B2393"/>
                </a:solidFill>
                <a:latin typeface="Menlo" panose="020B0609030804020204" pitchFamily="49" charset="0"/>
              </a:rPr>
              <a:t>import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UIKit</a:t>
            </a:r>
            <a:endParaRPr lang="en-US" sz="14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400" b="1" dirty="0">
                <a:solidFill>
                  <a:srgbClr val="9B2393"/>
                </a:solidFill>
                <a:latin typeface="Menlo" panose="020B0609030804020204" pitchFamily="49" charset="0"/>
              </a:rPr>
              <a:t>import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AVFoundation</a:t>
            </a:r>
            <a:endParaRPr lang="en-US" sz="14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400" b="1" dirty="0">
                <a:solidFill>
                  <a:srgbClr val="9B2393"/>
                </a:solidFill>
                <a:latin typeface="Menlo" panose="020B0609030804020204" pitchFamily="49" charset="0"/>
              </a:rPr>
              <a:t>import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MediaPlayer</a:t>
            </a:r>
            <a:endParaRPr lang="en-US" sz="14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endParaRPr lang="en-US" sz="1400" b="1" dirty="0">
              <a:solidFill>
                <a:srgbClr val="9B2393"/>
              </a:solidFill>
              <a:latin typeface="Menlo" panose="020B0609030804020204" pitchFamily="49" charset="0"/>
            </a:endParaRPr>
          </a:p>
          <a:p>
            <a:r>
              <a:rPr lang="en-US" sz="1400" b="1" dirty="0">
                <a:solidFill>
                  <a:srgbClr val="9B2393"/>
                </a:solidFill>
                <a:latin typeface="Menlo" panose="020B0609030804020204" pitchFamily="49" charset="0"/>
              </a:rPr>
              <a:t>class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ViewController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: </a:t>
            </a:r>
            <a:r>
              <a:rPr lang="en-US" sz="1400" dirty="0" err="1">
                <a:solidFill>
                  <a:srgbClr val="5C2699"/>
                </a:solidFill>
                <a:latin typeface="Menlo" panose="020B0609030804020204" pitchFamily="49" charset="0"/>
              </a:rPr>
              <a:t>UIViewController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{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1400" b="1" dirty="0" err="1">
                <a:solidFill>
                  <a:srgbClr val="9B2393"/>
                </a:solidFill>
                <a:latin typeface="Menlo" panose="020B0609030804020204" pitchFamily="49" charset="0"/>
              </a:rPr>
              <a:t>enum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AudioStatus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{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sz="1400" b="1" dirty="0">
                <a:solidFill>
                  <a:srgbClr val="9B2393"/>
                </a:solidFill>
                <a:latin typeface="Menlo" panose="020B0609030804020204" pitchFamily="49" charset="0"/>
              </a:rPr>
              <a:t>case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stopped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sz="1400" b="1" dirty="0">
                <a:solidFill>
                  <a:srgbClr val="9B2393"/>
                </a:solidFill>
                <a:latin typeface="Menlo" panose="020B0609030804020204" pitchFamily="49" charset="0"/>
              </a:rPr>
              <a:t>case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buffering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sz="1400" b="1" dirty="0">
                <a:solidFill>
                  <a:srgbClr val="9B2393"/>
                </a:solidFill>
                <a:latin typeface="Menlo" panose="020B0609030804020204" pitchFamily="49" charset="0"/>
              </a:rPr>
              <a:t>case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playing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}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   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1400" b="1" dirty="0">
                <a:solidFill>
                  <a:srgbClr val="9B2393"/>
                </a:solidFill>
                <a:latin typeface="Menlo" panose="020B0609030804020204" pitchFamily="49" charset="0"/>
              </a:rPr>
              <a:t>let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audioSession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sz="1400" dirty="0" err="1">
                <a:solidFill>
                  <a:srgbClr val="5C2699"/>
                </a:solidFill>
                <a:latin typeface="Menlo" panose="020B0609030804020204" pitchFamily="49" charset="0"/>
              </a:rPr>
              <a:t>AVAudioSession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.</a:t>
            </a:r>
            <a:r>
              <a:rPr lang="en-US" sz="1400" dirty="0" err="1">
                <a:solidFill>
                  <a:srgbClr val="3900A0"/>
                </a:solidFill>
                <a:latin typeface="Menlo" panose="020B0609030804020204" pitchFamily="49" charset="0"/>
              </a:rPr>
              <a:t>sharedInstance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()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1400" b="1" dirty="0">
                <a:solidFill>
                  <a:srgbClr val="9B2393"/>
                </a:solidFill>
                <a:latin typeface="Menlo" panose="020B0609030804020204" pitchFamily="49" charset="0"/>
              </a:rPr>
              <a:t>var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audioPlayer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: </a:t>
            </a:r>
            <a:r>
              <a:rPr lang="en-US" sz="1400" dirty="0" err="1">
                <a:solidFill>
                  <a:srgbClr val="5C2699"/>
                </a:solidFill>
                <a:latin typeface="Menlo" panose="020B0609030804020204" pitchFamily="49" charset="0"/>
              </a:rPr>
              <a:t>AVPlayer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!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1400" b="1" dirty="0">
                <a:solidFill>
                  <a:srgbClr val="9B2393"/>
                </a:solidFill>
                <a:latin typeface="Menlo" panose="020B0609030804020204" pitchFamily="49" charset="0"/>
              </a:rPr>
              <a:t>var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audioStatus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sz="1400" dirty="0" err="1">
                <a:solidFill>
                  <a:srgbClr val="326D74"/>
                </a:solidFill>
                <a:latin typeface="Menlo" panose="020B0609030804020204" pitchFamily="49" charset="0"/>
              </a:rPr>
              <a:t>AudioStatus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.</a:t>
            </a:r>
            <a:r>
              <a:rPr lang="en-US" sz="1400" dirty="0" err="1">
                <a:solidFill>
                  <a:srgbClr val="245256"/>
                </a:solidFill>
                <a:latin typeface="Menlo" panose="020B0609030804020204" pitchFamily="49" charset="0"/>
              </a:rPr>
              <a:t>stopped</a:t>
            </a:r>
            <a:endParaRPr lang="en-US" sz="14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1400" b="1" dirty="0">
                <a:solidFill>
                  <a:srgbClr val="9B2393"/>
                </a:solidFill>
                <a:latin typeface="Menlo" panose="020B0609030804020204" pitchFamily="49" charset="0"/>
              </a:rPr>
              <a:t>@</a:t>
            </a:r>
            <a:r>
              <a:rPr lang="en-US" sz="1400" b="1" dirty="0" err="1">
                <a:solidFill>
                  <a:srgbClr val="9B2393"/>
                </a:solidFill>
                <a:latin typeface="Menlo" panose="020B0609030804020204" pitchFamily="49" charset="0"/>
              </a:rPr>
              <a:t>IBOutlet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b="1" dirty="0">
                <a:solidFill>
                  <a:srgbClr val="9B2393"/>
                </a:solidFill>
                <a:latin typeface="Menlo" panose="020B0609030804020204" pitchFamily="49" charset="0"/>
              </a:rPr>
              <a:t>weak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b="1" dirty="0">
                <a:solidFill>
                  <a:srgbClr val="9B2393"/>
                </a:solidFill>
                <a:latin typeface="Menlo" panose="020B0609030804020204" pitchFamily="49" charset="0"/>
              </a:rPr>
              <a:t>var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button: </a:t>
            </a:r>
            <a:r>
              <a:rPr lang="en-US" sz="1400" dirty="0" err="1">
                <a:solidFill>
                  <a:srgbClr val="5C2699"/>
                </a:solidFill>
                <a:latin typeface="Menlo" panose="020B0609030804020204" pitchFamily="49" charset="0"/>
              </a:rPr>
              <a:t>UIButton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!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   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1400" b="1" dirty="0">
                <a:solidFill>
                  <a:srgbClr val="9B2393"/>
                </a:solidFill>
                <a:latin typeface="Menlo" panose="020B0609030804020204" pitchFamily="49" charset="0"/>
              </a:rPr>
              <a:t>override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b="1" dirty="0" err="1">
                <a:solidFill>
                  <a:srgbClr val="9B2393"/>
                </a:solidFill>
                <a:latin typeface="Menlo" panose="020B0609030804020204" pitchFamily="49" charset="0"/>
              </a:rPr>
              <a:t>func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viewDidLoad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() {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sz="1400" b="1" dirty="0" err="1">
                <a:solidFill>
                  <a:srgbClr val="9B2393"/>
                </a:solidFill>
                <a:latin typeface="Menlo" panose="020B0609030804020204" pitchFamily="49" charset="0"/>
              </a:rPr>
              <a:t>super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.</a:t>
            </a:r>
            <a:r>
              <a:rPr lang="en-US" sz="1400" dirty="0" err="1">
                <a:solidFill>
                  <a:srgbClr val="3900A0"/>
                </a:solidFill>
                <a:latin typeface="Menlo" panose="020B0609030804020204" pitchFamily="49" charset="0"/>
              </a:rPr>
              <a:t>viewDidLoad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()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sz="1400" b="1" dirty="0">
                <a:solidFill>
                  <a:srgbClr val="9B2393"/>
                </a:solidFill>
                <a:latin typeface="Menlo" panose="020B0609030804020204" pitchFamily="49" charset="0"/>
              </a:rPr>
              <a:t>do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{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sz="1400" b="1" dirty="0">
                <a:solidFill>
                  <a:srgbClr val="9B2393"/>
                </a:solidFill>
                <a:latin typeface="Menlo" panose="020B0609030804020204" pitchFamily="49" charset="0"/>
              </a:rPr>
              <a:t>try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dirty="0" err="1">
                <a:solidFill>
                  <a:srgbClr val="326D74"/>
                </a:solidFill>
                <a:latin typeface="Menlo" panose="020B0609030804020204" pitchFamily="49" charset="0"/>
              </a:rPr>
              <a:t>audioSession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.</a:t>
            </a:r>
            <a:r>
              <a:rPr lang="en-US" sz="1400" dirty="0" err="1">
                <a:solidFill>
                  <a:srgbClr val="3900A0"/>
                </a:solidFill>
                <a:latin typeface="Menlo" panose="020B0609030804020204" pitchFamily="49" charset="0"/>
              </a:rPr>
              <a:t>setCategory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				</a:t>
            </a:r>
            <a:r>
              <a:rPr lang="en-US" sz="1400" dirty="0" err="1">
                <a:solidFill>
                  <a:srgbClr val="5C2699"/>
                </a:solidFill>
                <a:latin typeface="Menlo" panose="020B0609030804020204" pitchFamily="49" charset="0"/>
              </a:rPr>
              <a:t>AVAudioSession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.</a:t>
            </a:r>
            <a:r>
              <a:rPr lang="en-US" sz="1400" dirty="0" err="1">
                <a:solidFill>
                  <a:srgbClr val="5C2699"/>
                </a:solidFill>
                <a:latin typeface="Menlo" panose="020B0609030804020204" pitchFamily="49" charset="0"/>
              </a:rPr>
              <a:t>Category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rawValue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: </a:t>
            </a:r>
            <a:r>
              <a:rPr lang="en-US" sz="1400" dirty="0">
                <a:solidFill>
                  <a:srgbClr val="C41A16"/>
                </a:solidFill>
                <a:latin typeface="Menlo" panose="020B0609030804020204" pitchFamily="49" charset="0"/>
              </a:rPr>
              <a:t>"</a:t>
            </a:r>
            <a:r>
              <a:rPr lang="en-US" sz="1400" dirty="0" err="1">
                <a:solidFill>
                  <a:srgbClr val="C41A16"/>
                </a:solidFill>
                <a:latin typeface="Menlo" panose="020B0609030804020204" pitchFamily="49" charset="0"/>
              </a:rPr>
              <a:t>AVAudioSessionCategoryPlayback</a:t>
            </a:r>
            <a:r>
              <a:rPr lang="en-US" sz="1400" dirty="0">
                <a:solidFill>
                  <a:srgbClr val="C41A16"/>
                </a:solidFill>
                <a:latin typeface="Menlo" panose="020B0609030804020204" pitchFamily="49" charset="0"/>
              </a:rPr>
              <a:t>"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))</a:t>
            </a:r>
            <a:endParaRPr lang="en-US" sz="1400" dirty="0">
              <a:solidFill>
                <a:srgbClr val="C41A16"/>
              </a:solidFill>
              <a:latin typeface="Menlo" panose="020B060903080402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sz="1400" b="1" dirty="0">
                <a:solidFill>
                  <a:srgbClr val="9B2393"/>
                </a:solidFill>
                <a:latin typeface="Menlo" panose="020B0609030804020204" pitchFamily="49" charset="0"/>
              </a:rPr>
              <a:t>try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dirty="0" err="1">
                <a:solidFill>
                  <a:srgbClr val="326D74"/>
                </a:solidFill>
                <a:latin typeface="Menlo" panose="020B0609030804020204" pitchFamily="49" charset="0"/>
              </a:rPr>
              <a:t>audioSession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.</a:t>
            </a:r>
            <a:r>
              <a:rPr lang="en-US" sz="1400" dirty="0" err="1">
                <a:solidFill>
                  <a:srgbClr val="3900A0"/>
                </a:solidFill>
                <a:latin typeface="Menlo" panose="020B0609030804020204" pitchFamily="49" charset="0"/>
              </a:rPr>
              <a:t>setActive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400" b="1" dirty="0">
                <a:solidFill>
                  <a:srgbClr val="9B2393"/>
                </a:solidFill>
                <a:latin typeface="Menlo" panose="020B0609030804020204" pitchFamily="49" charset="0"/>
              </a:rPr>
              <a:t>true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    } </a:t>
            </a:r>
            <a:r>
              <a:rPr lang="en-US" sz="1400" b="1" dirty="0">
                <a:solidFill>
                  <a:srgbClr val="9B2393"/>
                </a:solidFill>
                <a:latin typeface="Menlo" panose="020B0609030804020204" pitchFamily="49" charset="0"/>
              </a:rPr>
              <a:t>catch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{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sz="1400" dirty="0">
                <a:solidFill>
                  <a:srgbClr val="3900A0"/>
                </a:solidFill>
                <a:latin typeface="Menlo" panose="020B0609030804020204" pitchFamily="49" charset="0"/>
              </a:rPr>
              <a:t>print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400" dirty="0">
                <a:solidFill>
                  <a:srgbClr val="C41A16"/>
                </a:solidFill>
                <a:latin typeface="Menlo" panose="020B0609030804020204" pitchFamily="49" charset="0"/>
              </a:rPr>
              <a:t>"Error in </a:t>
            </a:r>
            <a:r>
              <a:rPr lang="en-US" sz="1400" dirty="0" err="1">
                <a:solidFill>
                  <a:srgbClr val="C41A16"/>
                </a:solidFill>
                <a:latin typeface="Menlo" panose="020B0609030804020204" pitchFamily="49" charset="0"/>
              </a:rPr>
              <a:t>audiosession</a:t>
            </a:r>
            <a:r>
              <a:rPr lang="en-US" sz="1400" dirty="0">
                <a:solidFill>
                  <a:srgbClr val="C41A16"/>
                </a:solidFill>
                <a:latin typeface="Menlo" panose="020B0609030804020204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\</a:t>
            </a:r>
            <a:r>
              <a:rPr lang="en-US" sz="1400" dirty="0">
                <a:solidFill>
                  <a:srgbClr val="C41A16"/>
                </a:solidFill>
                <a:latin typeface="Menlo" panose="020B0609030804020204" pitchFamily="49" charset="0"/>
              </a:rPr>
              <a:t>(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error</a:t>
            </a:r>
            <a:r>
              <a:rPr lang="en-US" sz="1400" dirty="0">
                <a:solidFill>
                  <a:srgbClr val="C41A16"/>
                </a:solidFill>
                <a:latin typeface="Menlo" panose="020B0609030804020204" pitchFamily="49" charset="0"/>
              </a:rPr>
              <a:t>)"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  <a:endParaRPr lang="en-US" sz="1400" dirty="0">
              <a:solidFill>
                <a:srgbClr val="C41A16"/>
              </a:solidFill>
              <a:latin typeface="Menlo" panose="020B060903080402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    }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}</a:t>
            </a:r>
          </a:p>
        </p:txBody>
      </p:sp>
    </p:spTree>
    <p:extLst>
      <p:ext uri="{BB962C8B-B14F-4D97-AF65-F5344CB8AC3E}">
        <p14:creationId xmlns:p14="http://schemas.microsoft.com/office/powerpoint/2010/main" val="740712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1C071-3A2F-F849-BF94-EF7365EA2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- </a:t>
            </a:r>
            <a:r>
              <a:rPr lang="en-US" dirty="0" err="1"/>
              <a:t>MediaPlayer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F86B7-614B-5C41-82AC-181C714B5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913325"/>
            <a:ext cx="8946541" cy="4195481"/>
          </a:xfrm>
        </p:spPr>
        <p:txBody>
          <a:bodyPr/>
          <a:lstStyle/>
          <a:p>
            <a:r>
              <a:rPr lang="en-US" dirty="0"/>
              <a:t>Play, Stop, Prepare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57C6F2-77F7-FD4D-8D5E-8DE1D1E54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BA9A51-91C3-FE4A-B49A-7EC97A20848A}"/>
              </a:ext>
            </a:extLst>
          </p:cNvPr>
          <p:cNvSpPr txBox="1"/>
          <p:nvPr/>
        </p:nvSpPr>
        <p:spPr>
          <a:xfrm>
            <a:off x="4343400" y="1379577"/>
            <a:ext cx="7848600" cy="547842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1400" b="1" dirty="0" err="1">
                <a:solidFill>
                  <a:srgbClr val="9B2393"/>
                </a:solidFill>
                <a:latin typeface="Menlo" panose="020B0609030804020204" pitchFamily="49" charset="0"/>
              </a:rPr>
              <a:t>func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audioPrepare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(){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sz="1400" dirty="0" err="1">
                <a:solidFill>
                  <a:srgbClr val="326D74"/>
                </a:solidFill>
                <a:latin typeface="Menlo" panose="020B0609030804020204" pitchFamily="49" charset="0"/>
              </a:rPr>
              <a:t>button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.</a:t>
            </a:r>
            <a:r>
              <a:rPr lang="en-US" sz="1400" dirty="0" err="1">
                <a:solidFill>
                  <a:srgbClr val="3900A0"/>
                </a:solidFill>
                <a:latin typeface="Menlo" panose="020B0609030804020204" pitchFamily="49" charset="0"/>
              </a:rPr>
              <a:t>setTitle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400" dirty="0">
                <a:solidFill>
                  <a:srgbClr val="C41A16"/>
                </a:solidFill>
                <a:latin typeface="Menlo" panose="020B0609030804020204" pitchFamily="49" charset="0"/>
              </a:rPr>
              <a:t>"buffer"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, for: </a:t>
            </a:r>
            <a:r>
              <a:rPr lang="en-US" sz="1400" dirty="0" err="1">
                <a:solidFill>
                  <a:srgbClr val="5C2699"/>
                </a:solidFill>
                <a:latin typeface="Menlo" panose="020B0609030804020204" pitchFamily="49" charset="0"/>
              </a:rPr>
              <a:t>UIControl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.</a:t>
            </a:r>
            <a:r>
              <a:rPr lang="en-US" sz="1400" dirty="0" err="1">
                <a:solidFill>
                  <a:srgbClr val="5C2699"/>
                </a:solidFill>
                <a:latin typeface="Menlo" panose="020B0609030804020204" pitchFamily="49" charset="0"/>
              </a:rPr>
              <a:t>State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.</a:t>
            </a:r>
            <a:r>
              <a:rPr lang="en-US" sz="1400" dirty="0" err="1">
                <a:solidFill>
                  <a:srgbClr val="5C2699"/>
                </a:solidFill>
                <a:latin typeface="Menlo" panose="020B0609030804020204" pitchFamily="49" charset="0"/>
              </a:rPr>
              <a:t>normal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sz="1400" dirty="0" err="1">
                <a:solidFill>
                  <a:srgbClr val="326D74"/>
                </a:solidFill>
                <a:latin typeface="Menlo" panose="020B0609030804020204" pitchFamily="49" charset="0"/>
              </a:rPr>
              <a:t>audioStatus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= .</a:t>
            </a:r>
            <a:r>
              <a:rPr lang="en-US" sz="1400" dirty="0">
                <a:solidFill>
                  <a:srgbClr val="245256"/>
                </a:solidFill>
                <a:latin typeface="Menlo" panose="020B0609030804020204" pitchFamily="49" charset="0"/>
              </a:rPr>
              <a:t>buffering</a:t>
            </a:r>
            <a:endParaRPr lang="en-US" sz="14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sz="1400" dirty="0" err="1">
                <a:solidFill>
                  <a:srgbClr val="326D74"/>
                </a:solidFill>
                <a:latin typeface="Menlo" panose="020B0609030804020204" pitchFamily="49" charset="0"/>
              </a:rPr>
              <a:t>audioPlayer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sz="1400" dirty="0" err="1">
                <a:solidFill>
                  <a:srgbClr val="5C2699"/>
                </a:solidFill>
                <a:latin typeface="Menlo" panose="020B0609030804020204" pitchFamily="49" charset="0"/>
              </a:rPr>
              <a:t>AVPlayer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			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url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: </a:t>
            </a:r>
            <a:r>
              <a:rPr lang="en-US" sz="1400" dirty="0">
                <a:solidFill>
                  <a:srgbClr val="5C2699"/>
                </a:solidFill>
                <a:latin typeface="Menlo" panose="020B0609030804020204" pitchFamily="49" charset="0"/>
              </a:rPr>
              <a:t>URL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(string: </a:t>
            </a:r>
            <a:r>
              <a:rPr lang="en-US" sz="1400" dirty="0">
                <a:solidFill>
                  <a:srgbClr val="C41A16"/>
                </a:solidFill>
                <a:latin typeface="Menlo" panose="020B0609030804020204" pitchFamily="49" charset="0"/>
              </a:rPr>
              <a:t>"http://</a:t>
            </a:r>
            <a:r>
              <a:rPr lang="en-US" sz="1400" dirty="0" err="1">
                <a:solidFill>
                  <a:srgbClr val="C41A16"/>
                </a:solidFill>
                <a:latin typeface="Menlo" panose="020B0609030804020204" pitchFamily="49" charset="0"/>
              </a:rPr>
              <a:t>skymedia.babahhcdn.com</a:t>
            </a:r>
            <a:r>
              <a:rPr lang="en-US" sz="1400" dirty="0">
                <a:solidFill>
                  <a:srgbClr val="C41A16"/>
                </a:solidFill>
                <a:latin typeface="Menlo" panose="020B0609030804020204" pitchFamily="49" charset="0"/>
              </a:rPr>
              <a:t>/</a:t>
            </a:r>
            <a:r>
              <a:rPr lang="en-US" sz="1400" dirty="0" err="1">
                <a:solidFill>
                  <a:srgbClr val="C41A16"/>
                </a:solidFill>
                <a:latin typeface="Menlo" panose="020B0609030804020204" pitchFamily="49" charset="0"/>
              </a:rPr>
              <a:t>rrap</a:t>
            </a:r>
            <a:r>
              <a:rPr lang="en-US" sz="1400" dirty="0">
                <a:solidFill>
                  <a:srgbClr val="C41A16"/>
                </a:solidFill>
                <a:latin typeface="Menlo" panose="020B0609030804020204" pitchFamily="49" charset="0"/>
              </a:rPr>
              <a:t>"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)!)</a:t>
            </a:r>
            <a:endParaRPr lang="en-US" sz="1400" dirty="0">
              <a:solidFill>
                <a:srgbClr val="C41A16"/>
              </a:solidFill>
              <a:latin typeface="Menlo" panose="020B060903080402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sz="1400" dirty="0" err="1">
                <a:solidFill>
                  <a:srgbClr val="326D74"/>
                </a:solidFill>
                <a:latin typeface="Menlo" panose="020B0609030804020204" pitchFamily="49" charset="0"/>
              </a:rPr>
              <a:t>audioPlayer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.</a:t>
            </a:r>
            <a:r>
              <a:rPr lang="en-US" sz="1400" dirty="0" err="1">
                <a:solidFill>
                  <a:srgbClr val="3900A0"/>
                </a:solidFill>
                <a:latin typeface="Menlo" panose="020B0609030804020204" pitchFamily="49" charset="0"/>
              </a:rPr>
              <a:t>addObserver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</a:p>
          <a:p>
            <a:r>
              <a:rPr lang="en-US" sz="1400" b="1" dirty="0">
                <a:solidFill>
                  <a:srgbClr val="000000"/>
                </a:solidFill>
                <a:latin typeface="Menlo" panose="020B0609030804020204" pitchFamily="49" charset="0"/>
              </a:rPr>
              <a:t>			</a:t>
            </a:r>
            <a:r>
              <a:rPr lang="en-US" sz="1400" b="1" dirty="0">
                <a:solidFill>
                  <a:srgbClr val="9B2393"/>
                </a:solidFill>
                <a:latin typeface="Menlo" panose="020B0609030804020204" pitchFamily="49" charset="0"/>
              </a:rPr>
              <a:t>self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forKeyPath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: </a:t>
            </a:r>
            <a:r>
              <a:rPr lang="en-US" sz="1400" dirty="0">
                <a:solidFill>
                  <a:srgbClr val="C41A16"/>
                </a:solidFill>
                <a:latin typeface="Menlo" panose="020B0609030804020204" pitchFamily="49" charset="0"/>
              </a:rPr>
              <a:t>"status"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			options: </a:t>
            </a:r>
            <a:r>
              <a:rPr lang="en-US" sz="1400" dirty="0" err="1">
                <a:solidFill>
                  <a:srgbClr val="5C2699"/>
                </a:solidFill>
                <a:latin typeface="Menlo" panose="020B0609030804020204" pitchFamily="49" charset="0"/>
              </a:rPr>
              <a:t>NSKeyValueObservingOptions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(), context: </a:t>
            </a:r>
            <a:r>
              <a:rPr lang="en-US" sz="1400" b="1" dirty="0">
                <a:solidFill>
                  <a:srgbClr val="9B2393"/>
                </a:solidFill>
                <a:latin typeface="Menlo" panose="020B0609030804020204" pitchFamily="49" charset="0"/>
              </a:rPr>
              <a:t>nil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}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   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1400" b="1" dirty="0" err="1">
                <a:solidFill>
                  <a:srgbClr val="9B2393"/>
                </a:solidFill>
                <a:latin typeface="Menlo" panose="020B0609030804020204" pitchFamily="49" charset="0"/>
              </a:rPr>
              <a:t>func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audioPlay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(){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sz="1400" dirty="0" err="1">
                <a:solidFill>
                  <a:srgbClr val="326D74"/>
                </a:solidFill>
                <a:latin typeface="Menlo" panose="020B0609030804020204" pitchFamily="49" charset="0"/>
              </a:rPr>
              <a:t>audioStatus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= .</a:t>
            </a:r>
            <a:r>
              <a:rPr lang="en-US" sz="1400" dirty="0">
                <a:solidFill>
                  <a:srgbClr val="245256"/>
                </a:solidFill>
                <a:latin typeface="Menlo" panose="020B0609030804020204" pitchFamily="49" charset="0"/>
              </a:rPr>
              <a:t>playing</a:t>
            </a:r>
            <a:endParaRPr lang="en-US" sz="14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sz="1400" dirty="0" err="1">
                <a:solidFill>
                  <a:srgbClr val="326D74"/>
                </a:solidFill>
                <a:latin typeface="Menlo" panose="020B0609030804020204" pitchFamily="49" charset="0"/>
              </a:rPr>
              <a:t>button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.</a:t>
            </a:r>
            <a:r>
              <a:rPr lang="en-US" sz="1400" dirty="0" err="1">
                <a:solidFill>
                  <a:srgbClr val="3900A0"/>
                </a:solidFill>
                <a:latin typeface="Menlo" panose="020B0609030804020204" pitchFamily="49" charset="0"/>
              </a:rPr>
              <a:t>setTitle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400" dirty="0">
                <a:solidFill>
                  <a:srgbClr val="C41A16"/>
                </a:solidFill>
                <a:latin typeface="Menlo" panose="020B0609030804020204" pitchFamily="49" charset="0"/>
              </a:rPr>
              <a:t>"pause"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, for: </a:t>
            </a:r>
            <a:r>
              <a:rPr lang="en-US" sz="1400" dirty="0" err="1">
                <a:solidFill>
                  <a:srgbClr val="5C2699"/>
                </a:solidFill>
                <a:latin typeface="Menlo" panose="020B0609030804020204" pitchFamily="49" charset="0"/>
              </a:rPr>
              <a:t>UIControl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.</a:t>
            </a:r>
            <a:r>
              <a:rPr lang="en-US" sz="1400" dirty="0" err="1">
                <a:solidFill>
                  <a:srgbClr val="5C2699"/>
                </a:solidFill>
                <a:latin typeface="Menlo" panose="020B0609030804020204" pitchFamily="49" charset="0"/>
              </a:rPr>
              <a:t>State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.</a:t>
            </a:r>
            <a:r>
              <a:rPr lang="en-US" sz="1400" dirty="0" err="1">
                <a:solidFill>
                  <a:srgbClr val="5C2699"/>
                </a:solidFill>
                <a:latin typeface="Menlo" panose="020B0609030804020204" pitchFamily="49" charset="0"/>
              </a:rPr>
              <a:t>normal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sz="1400" dirty="0" err="1">
                <a:solidFill>
                  <a:srgbClr val="326D74"/>
                </a:solidFill>
                <a:latin typeface="Menlo" panose="020B0609030804020204" pitchFamily="49" charset="0"/>
              </a:rPr>
              <a:t>audioPlayer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.</a:t>
            </a:r>
            <a:r>
              <a:rPr lang="en-US" sz="1400" dirty="0" err="1">
                <a:solidFill>
                  <a:srgbClr val="3900A0"/>
                </a:solidFill>
                <a:latin typeface="Menlo" panose="020B0609030804020204" pitchFamily="49" charset="0"/>
              </a:rPr>
              <a:t>play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()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}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   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1400" b="1" dirty="0" err="1">
                <a:solidFill>
                  <a:srgbClr val="9B2393"/>
                </a:solidFill>
                <a:latin typeface="Menlo" panose="020B0609030804020204" pitchFamily="49" charset="0"/>
              </a:rPr>
              <a:t>func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audioStop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(){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sz="1400" dirty="0" err="1">
                <a:solidFill>
                  <a:srgbClr val="326D74"/>
                </a:solidFill>
                <a:latin typeface="Menlo" panose="020B0609030804020204" pitchFamily="49" charset="0"/>
              </a:rPr>
              <a:t>audioStatus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= .</a:t>
            </a:r>
            <a:r>
              <a:rPr lang="en-US" sz="1400" dirty="0">
                <a:solidFill>
                  <a:srgbClr val="245256"/>
                </a:solidFill>
                <a:latin typeface="Menlo" panose="020B0609030804020204" pitchFamily="49" charset="0"/>
              </a:rPr>
              <a:t>stopped</a:t>
            </a:r>
            <a:endParaRPr lang="en-US" sz="14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sz="1400" dirty="0" err="1">
                <a:solidFill>
                  <a:srgbClr val="326D74"/>
                </a:solidFill>
                <a:latin typeface="Menlo" panose="020B0609030804020204" pitchFamily="49" charset="0"/>
              </a:rPr>
              <a:t>button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.</a:t>
            </a:r>
            <a:r>
              <a:rPr lang="en-US" sz="1400" dirty="0" err="1">
                <a:solidFill>
                  <a:srgbClr val="3900A0"/>
                </a:solidFill>
                <a:latin typeface="Menlo" panose="020B0609030804020204" pitchFamily="49" charset="0"/>
              </a:rPr>
              <a:t>setTitle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400" dirty="0">
                <a:solidFill>
                  <a:srgbClr val="C41A16"/>
                </a:solidFill>
                <a:latin typeface="Menlo" panose="020B0609030804020204" pitchFamily="49" charset="0"/>
              </a:rPr>
              <a:t>"play"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, for: </a:t>
            </a:r>
            <a:r>
              <a:rPr lang="en-US" sz="1400" dirty="0" err="1">
                <a:solidFill>
                  <a:srgbClr val="5C2699"/>
                </a:solidFill>
                <a:latin typeface="Menlo" panose="020B0609030804020204" pitchFamily="49" charset="0"/>
              </a:rPr>
              <a:t>UIControl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.</a:t>
            </a:r>
            <a:r>
              <a:rPr lang="en-US" sz="1400" dirty="0" err="1">
                <a:solidFill>
                  <a:srgbClr val="5C2699"/>
                </a:solidFill>
                <a:latin typeface="Menlo" panose="020B0609030804020204" pitchFamily="49" charset="0"/>
              </a:rPr>
              <a:t>State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.</a:t>
            </a:r>
            <a:r>
              <a:rPr lang="en-US" sz="1400" dirty="0" err="1">
                <a:solidFill>
                  <a:srgbClr val="5C2699"/>
                </a:solidFill>
                <a:latin typeface="Menlo" panose="020B0609030804020204" pitchFamily="49" charset="0"/>
              </a:rPr>
              <a:t>normal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sz="1400" b="1" dirty="0">
                <a:solidFill>
                  <a:srgbClr val="9B2393"/>
                </a:solidFill>
                <a:latin typeface="Menlo" panose="020B0609030804020204" pitchFamily="49" charset="0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(</a:t>
            </a:r>
            <a:r>
              <a:rPr lang="en-US" sz="1400" dirty="0" err="1">
                <a:solidFill>
                  <a:srgbClr val="326D74"/>
                </a:solidFill>
                <a:latin typeface="Menlo" panose="020B0609030804020204" pitchFamily="49" charset="0"/>
              </a:rPr>
              <a:t>audioPlayer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!= </a:t>
            </a:r>
            <a:r>
              <a:rPr lang="en-US" sz="1400" b="1" dirty="0">
                <a:solidFill>
                  <a:srgbClr val="9B2393"/>
                </a:solidFill>
                <a:latin typeface="Menlo" panose="020B0609030804020204" pitchFamily="49" charset="0"/>
              </a:rPr>
              <a:t>nil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){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sz="1400" dirty="0" err="1">
                <a:solidFill>
                  <a:srgbClr val="326D74"/>
                </a:solidFill>
                <a:latin typeface="Menlo" panose="020B0609030804020204" pitchFamily="49" charset="0"/>
              </a:rPr>
              <a:t>audioPlayer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.</a:t>
            </a:r>
            <a:r>
              <a:rPr lang="en-US" sz="1400" dirty="0" err="1">
                <a:solidFill>
                  <a:srgbClr val="3900A0"/>
                </a:solidFill>
                <a:latin typeface="Menlo" panose="020B0609030804020204" pitchFamily="49" charset="0"/>
              </a:rPr>
              <a:t>pause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()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sz="1400" dirty="0" err="1">
                <a:solidFill>
                  <a:srgbClr val="326D74"/>
                </a:solidFill>
                <a:latin typeface="Menlo" panose="020B0609030804020204" pitchFamily="49" charset="0"/>
              </a:rPr>
              <a:t>audioPlayer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.</a:t>
            </a:r>
            <a:r>
              <a:rPr lang="en-US" sz="1400" dirty="0" err="1">
                <a:solidFill>
                  <a:srgbClr val="3900A0"/>
                </a:solidFill>
                <a:latin typeface="Menlo" panose="020B0609030804020204" pitchFamily="49" charset="0"/>
              </a:rPr>
              <a:t>removeObserver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400" b="1" dirty="0">
                <a:solidFill>
                  <a:srgbClr val="9B2393"/>
                </a:solidFill>
                <a:latin typeface="Menlo" panose="020B0609030804020204" pitchFamily="49" charset="0"/>
              </a:rPr>
              <a:t>self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Menlo" panose="020B0609030804020204" pitchFamily="49" charset="0"/>
              </a:rPr>
              <a:t>forKeyPath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: </a:t>
            </a:r>
            <a:r>
              <a:rPr lang="en-US" sz="1400" dirty="0">
                <a:solidFill>
                  <a:srgbClr val="C41A16"/>
                </a:solidFill>
                <a:latin typeface="Menlo" panose="020B0609030804020204" pitchFamily="49" charset="0"/>
              </a:rPr>
              <a:t>"status"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sz="1400" dirty="0" err="1">
                <a:solidFill>
                  <a:srgbClr val="326D74"/>
                </a:solidFill>
                <a:latin typeface="Menlo" panose="020B0609030804020204" pitchFamily="49" charset="0"/>
              </a:rPr>
              <a:t>audioPlayer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sz="1400" b="1" dirty="0">
                <a:solidFill>
                  <a:srgbClr val="9B2393"/>
                </a:solidFill>
                <a:latin typeface="Menlo" panose="020B0609030804020204" pitchFamily="49" charset="0"/>
              </a:rPr>
              <a:t>nil</a:t>
            </a:r>
            <a:endParaRPr lang="en-US" sz="1400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    }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    }</a:t>
            </a:r>
          </a:p>
        </p:txBody>
      </p:sp>
    </p:spTree>
    <p:extLst>
      <p:ext uri="{BB962C8B-B14F-4D97-AF65-F5344CB8AC3E}">
        <p14:creationId xmlns:p14="http://schemas.microsoft.com/office/powerpoint/2010/main" val="3649678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C6182-9E51-3940-9F30-F8C29C044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- </a:t>
            </a:r>
            <a:r>
              <a:rPr lang="en-US" dirty="0" err="1"/>
              <a:t>MediaPlayer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01A07-9474-DE4C-A8E3-1E57CCD1E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Observer for media player events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CC99A1-9BAD-8B4D-9FF6-749329BF0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813775-1C07-6841-BCC4-5649E1643998}"/>
              </a:ext>
            </a:extLst>
          </p:cNvPr>
          <p:cNvSpPr txBox="1"/>
          <p:nvPr/>
        </p:nvSpPr>
        <p:spPr>
          <a:xfrm>
            <a:off x="2011422" y="3201411"/>
            <a:ext cx="9404723" cy="304698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1200" b="1" dirty="0">
                <a:solidFill>
                  <a:srgbClr val="9B2393"/>
                </a:solidFill>
                <a:latin typeface="Menlo" panose="020B0609030804020204" pitchFamily="49" charset="0"/>
              </a:rPr>
              <a:t>override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200" b="1" dirty="0" err="1">
                <a:solidFill>
                  <a:srgbClr val="9B2393"/>
                </a:solidFill>
                <a:latin typeface="Menlo" panose="020B0609030804020204" pitchFamily="49" charset="0"/>
              </a:rPr>
              <a:t>func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observeValue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		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forKeyPath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keyPath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: </a:t>
            </a:r>
            <a:r>
              <a:rPr lang="en-US" sz="1200" dirty="0">
                <a:solidFill>
                  <a:srgbClr val="5C2699"/>
                </a:solidFill>
                <a:latin typeface="Menlo" panose="020B0609030804020204" pitchFamily="49" charset="0"/>
              </a:rPr>
              <a:t>String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?, of object: </a:t>
            </a:r>
            <a:r>
              <a:rPr lang="en-US" sz="1200" b="1" dirty="0">
                <a:solidFill>
                  <a:srgbClr val="9B2393"/>
                </a:solidFill>
                <a:latin typeface="Menlo" panose="020B0609030804020204" pitchFamily="49" charset="0"/>
              </a:rPr>
              <a:t>Any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?, change: [</a:t>
            </a:r>
            <a:r>
              <a:rPr lang="en-US" sz="1200" dirty="0" err="1">
                <a:solidFill>
                  <a:srgbClr val="5C2699"/>
                </a:solidFill>
                <a:latin typeface="Menlo" panose="020B0609030804020204" pitchFamily="49" charset="0"/>
              </a:rPr>
              <a:t>NSKeyValueChangeKey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: </a:t>
            </a:r>
            <a:r>
              <a:rPr lang="en-US" sz="1200" b="1" dirty="0">
                <a:solidFill>
                  <a:srgbClr val="9B2393"/>
                </a:solidFill>
                <a:latin typeface="Menlo" panose="020B0609030804020204" pitchFamily="49" charset="0"/>
              </a:rPr>
              <a:t>Any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]?,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    	context: </a:t>
            </a:r>
            <a:r>
              <a:rPr lang="en-US" sz="1200" dirty="0" err="1">
                <a:solidFill>
                  <a:srgbClr val="5C2699"/>
                </a:solidFill>
                <a:latin typeface="Menlo" panose="020B0609030804020204" pitchFamily="49" charset="0"/>
              </a:rPr>
              <a:t>UnsafeMutableRawPointer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?) {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       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sz="1200" b="1" dirty="0">
                <a:solidFill>
                  <a:srgbClr val="9B2393"/>
                </a:solidFill>
                <a:latin typeface="Menlo" panose="020B0609030804020204" pitchFamily="49" charset="0"/>
              </a:rPr>
              <a:t>if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object </a:t>
            </a:r>
            <a:r>
              <a:rPr lang="en-US" sz="1200" b="1" dirty="0">
                <a:solidFill>
                  <a:srgbClr val="9B2393"/>
                </a:solidFill>
                <a:latin typeface="Menlo" panose="020B0609030804020204" pitchFamily="49" charset="0"/>
              </a:rPr>
              <a:t>is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200" dirty="0" err="1">
                <a:solidFill>
                  <a:srgbClr val="5C2699"/>
                </a:solidFill>
                <a:latin typeface="Menlo" panose="020B0609030804020204" pitchFamily="49" charset="0"/>
              </a:rPr>
              <a:t>AVPlayer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{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sz="1200" b="1" dirty="0">
                <a:solidFill>
                  <a:srgbClr val="9B2393"/>
                </a:solidFill>
                <a:latin typeface="Menlo" panose="020B0609030804020204" pitchFamily="49" charset="0"/>
              </a:rPr>
              <a:t>switch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200" dirty="0" err="1">
                <a:solidFill>
                  <a:srgbClr val="326D74"/>
                </a:solidFill>
                <a:latin typeface="Menlo" panose="020B0609030804020204" pitchFamily="49" charset="0"/>
              </a:rPr>
              <a:t>audioPlayer</a:t>
            </a:r>
            <a:r>
              <a:rPr lang="en-US" sz="1200" dirty="0" err="1">
                <a:solidFill>
                  <a:srgbClr val="000000"/>
                </a:solidFill>
                <a:latin typeface="Menlo" panose="020B0609030804020204" pitchFamily="49" charset="0"/>
              </a:rPr>
              <a:t>.</a:t>
            </a:r>
            <a:r>
              <a:rPr lang="en-US" sz="1200" dirty="0" err="1">
                <a:solidFill>
                  <a:srgbClr val="5C2699"/>
                </a:solidFill>
                <a:latin typeface="Menlo" panose="020B0609030804020204" pitchFamily="49" charset="0"/>
              </a:rPr>
              <a:t>status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{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sz="1200" b="1" dirty="0">
                <a:solidFill>
                  <a:srgbClr val="9B2393"/>
                </a:solidFill>
                <a:latin typeface="Menlo" panose="020B0609030804020204" pitchFamily="49" charset="0"/>
              </a:rPr>
              <a:t>case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.</a:t>
            </a:r>
            <a:r>
              <a:rPr lang="en-US" sz="1200" dirty="0">
                <a:solidFill>
                  <a:srgbClr val="3900A0"/>
                </a:solidFill>
                <a:latin typeface="Menlo" panose="020B0609030804020204" pitchFamily="49" charset="0"/>
              </a:rPr>
              <a:t>failed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: </a:t>
            </a:r>
            <a:r>
              <a:rPr lang="en-US" sz="1200" dirty="0">
                <a:solidFill>
                  <a:srgbClr val="3900A0"/>
                </a:solidFill>
                <a:latin typeface="Menlo" panose="020B0609030804020204" pitchFamily="49" charset="0"/>
              </a:rPr>
              <a:t>print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200" dirty="0">
                <a:solidFill>
                  <a:srgbClr val="C41A16"/>
                </a:solidFill>
                <a:latin typeface="Menlo" panose="020B0609030804020204" pitchFamily="49" charset="0"/>
              </a:rPr>
              <a:t>"</a:t>
            </a:r>
            <a:r>
              <a:rPr lang="en-US" sz="1200" dirty="0" err="1">
                <a:solidFill>
                  <a:srgbClr val="C41A16"/>
                </a:solidFill>
                <a:latin typeface="Menlo" panose="020B0609030804020204" pitchFamily="49" charset="0"/>
              </a:rPr>
              <a:t>audioPlayer</a:t>
            </a:r>
            <a:r>
              <a:rPr lang="en-US" sz="1200" dirty="0">
                <a:solidFill>
                  <a:srgbClr val="C41A16"/>
                </a:solidFill>
                <a:latin typeface="Menlo" panose="020B0609030804020204" pitchFamily="49" charset="0"/>
              </a:rPr>
              <a:t> failed"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  <a:endParaRPr lang="en-US" sz="1200" dirty="0">
              <a:solidFill>
                <a:srgbClr val="C41A16"/>
              </a:solidFill>
              <a:latin typeface="Menlo" panose="020B060903080402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sz="1200" b="1" dirty="0">
                <a:solidFill>
                  <a:srgbClr val="9B2393"/>
                </a:solidFill>
                <a:latin typeface="Menlo" panose="020B0609030804020204" pitchFamily="49" charset="0"/>
              </a:rPr>
              <a:t>case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.</a:t>
            </a:r>
            <a:r>
              <a:rPr lang="en-US" sz="1200" dirty="0" err="1">
                <a:solidFill>
                  <a:srgbClr val="3900A0"/>
                </a:solidFill>
                <a:latin typeface="Menlo" panose="020B0609030804020204" pitchFamily="49" charset="0"/>
              </a:rPr>
              <a:t>readyToPlay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: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    </a:t>
            </a:r>
            <a:r>
              <a:rPr lang="en-US" sz="1200" dirty="0">
                <a:solidFill>
                  <a:srgbClr val="3900A0"/>
                </a:solidFill>
                <a:latin typeface="Menlo" panose="020B0609030804020204" pitchFamily="49" charset="0"/>
              </a:rPr>
              <a:t>print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200" dirty="0">
                <a:solidFill>
                  <a:srgbClr val="C41A16"/>
                </a:solidFill>
                <a:latin typeface="Menlo" panose="020B0609030804020204" pitchFamily="49" charset="0"/>
              </a:rPr>
              <a:t>"</a:t>
            </a:r>
            <a:r>
              <a:rPr lang="en-US" sz="1200" dirty="0" err="1">
                <a:solidFill>
                  <a:srgbClr val="C41A16"/>
                </a:solidFill>
                <a:latin typeface="Menlo" panose="020B0609030804020204" pitchFamily="49" charset="0"/>
              </a:rPr>
              <a:t>audioPlayer</a:t>
            </a:r>
            <a:r>
              <a:rPr lang="en-US" sz="1200" dirty="0">
                <a:solidFill>
                  <a:srgbClr val="C41A16"/>
                </a:solidFill>
                <a:latin typeface="Menlo" panose="020B0609030804020204" pitchFamily="49" charset="0"/>
              </a:rPr>
              <a:t> ready"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  <a:endParaRPr lang="en-US" sz="1200" dirty="0">
              <a:solidFill>
                <a:srgbClr val="C41A16"/>
              </a:solidFill>
              <a:latin typeface="Menlo" panose="020B060903080402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    </a:t>
            </a:r>
            <a:r>
              <a:rPr lang="en-US" sz="1200" dirty="0" err="1">
                <a:solidFill>
                  <a:srgbClr val="245256"/>
                </a:solidFill>
                <a:latin typeface="Menlo" panose="020B0609030804020204" pitchFamily="49" charset="0"/>
              </a:rPr>
              <a:t>audioPlay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()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sz="1200" b="1" dirty="0">
                <a:solidFill>
                  <a:srgbClr val="9B2393"/>
                </a:solidFill>
                <a:latin typeface="Menlo" panose="020B0609030804020204" pitchFamily="49" charset="0"/>
              </a:rPr>
              <a:t>case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 .</a:t>
            </a:r>
            <a:r>
              <a:rPr lang="en-US" sz="1200" dirty="0">
                <a:solidFill>
                  <a:srgbClr val="3900A0"/>
                </a:solidFill>
                <a:latin typeface="Menlo" panose="020B0609030804020204" pitchFamily="49" charset="0"/>
              </a:rPr>
              <a:t>unknown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: </a:t>
            </a:r>
            <a:r>
              <a:rPr lang="en-US" sz="1200" dirty="0">
                <a:solidFill>
                  <a:srgbClr val="3900A0"/>
                </a:solidFill>
                <a:latin typeface="Menlo" panose="020B0609030804020204" pitchFamily="49" charset="0"/>
              </a:rPr>
              <a:t>print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200" dirty="0">
                <a:solidFill>
                  <a:srgbClr val="C41A16"/>
                </a:solidFill>
                <a:latin typeface="Menlo" panose="020B0609030804020204" pitchFamily="49" charset="0"/>
              </a:rPr>
              <a:t>"</a:t>
            </a:r>
            <a:r>
              <a:rPr lang="en-US" sz="1200" dirty="0" err="1">
                <a:solidFill>
                  <a:srgbClr val="C41A16"/>
                </a:solidFill>
                <a:latin typeface="Menlo" panose="020B0609030804020204" pitchFamily="49" charset="0"/>
              </a:rPr>
              <a:t>audioPlayer</a:t>
            </a:r>
            <a:r>
              <a:rPr lang="en-US" sz="1200" dirty="0">
                <a:solidFill>
                  <a:srgbClr val="C41A16"/>
                </a:solidFill>
                <a:latin typeface="Menlo" panose="020B0609030804020204" pitchFamily="49" charset="0"/>
              </a:rPr>
              <a:t> status unknown"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  <a:endParaRPr lang="en-US" sz="1200" dirty="0">
              <a:solidFill>
                <a:srgbClr val="C41A16"/>
              </a:solidFill>
              <a:latin typeface="Menlo" panose="020B060903080402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sz="1200" b="1" dirty="0">
                <a:solidFill>
                  <a:srgbClr val="9B2393"/>
                </a:solidFill>
                <a:latin typeface="Menlo" panose="020B0609030804020204" pitchFamily="49" charset="0"/>
              </a:rPr>
              <a:t>default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: </a:t>
            </a:r>
            <a:r>
              <a:rPr lang="en-US" sz="1200" dirty="0">
                <a:solidFill>
                  <a:srgbClr val="3900A0"/>
                </a:solidFill>
                <a:latin typeface="Menlo" panose="020B0609030804020204" pitchFamily="49" charset="0"/>
              </a:rPr>
              <a:t>print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sz="1200" dirty="0">
                <a:solidFill>
                  <a:srgbClr val="C41A16"/>
                </a:solidFill>
                <a:latin typeface="Menlo" panose="020B0609030804020204" pitchFamily="49" charset="0"/>
              </a:rPr>
              <a:t>"</a:t>
            </a:r>
            <a:r>
              <a:rPr lang="en-US" sz="1200" dirty="0" err="1">
                <a:solidFill>
                  <a:srgbClr val="C41A16"/>
                </a:solidFill>
                <a:latin typeface="Menlo" panose="020B0609030804020204" pitchFamily="49" charset="0"/>
              </a:rPr>
              <a:t>audioPlayer</a:t>
            </a:r>
            <a:r>
              <a:rPr lang="en-US" sz="1200" dirty="0">
                <a:solidFill>
                  <a:srgbClr val="C41A16"/>
                </a:solidFill>
                <a:latin typeface="Menlo" panose="020B0609030804020204" pitchFamily="49" charset="0"/>
              </a:rPr>
              <a:t> status: something new"</a:t>
            </a:r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  <a:endParaRPr lang="en-US" sz="1200" dirty="0">
              <a:solidFill>
                <a:srgbClr val="C41A16"/>
              </a:solidFill>
              <a:latin typeface="Menlo" panose="020B0609030804020204" pitchFamily="49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}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       }</a:t>
            </a:r>
          </a:p>
          <a:p>
            <a:r>
              <a:rPr lang="en-US" sz="1200" dirty="0">
                <a:solidFill>
                  <a:srgbClr val="000000"/>
                </a:solidFill>
                <a:latin typeface="Menlo" panose="020B0609030804020204" pitchFamily="49" charset="0"/>
              </a:rPr>
              <a:t>    }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93389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1C071-3A2F-F849-BF94-EF7365EA2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- </a:t>
            </a:r>
            <a:r>
              <a:rPr lang="en-US" dirty="0" err="1"/>
              <a:t>MediaPlayer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F86B7-614B-5C41-82AC-181C714B5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END!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57C6F2-77F7-FD4D-8D5E-8DE1D1E54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5558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8522</TotalTime>
  <Words>81</Words>
  <Application>Microsoft Macintosh PowerPoint</Application>
  <PresentationFormat>Widescreen</PresentationFormat>
  <Paragraphs>83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Menlo</vt:lpstr>
      <vt:lpstr>Wingdings 3</vt:lpstr>
      <vt:lpstr>Ion</vt:lpstr>
      <vt:lpstr>Native Mobile Applications - ICD0017</vt:lpstr>
      <vt:lpstr>iOS - MediaPlayer</vt:lpstr>
      <vt:lpstr>iOS - MediaPlayer</vt:lpstr>
      <vt:lpstr>iOS - MediaPlayer</vt:lpstr>
      <vt:lpstr>iOS - MediaPlayer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Software Development for Android - I397</dc:title>
  <dc:creator>andres käver</dc:creator>
  <cp:lastModifiedBy>Andres Käver</cp:lastModifiedBy>
  <cp:revision>201</cp:revision>
  <dcterms:created xsi:type="dcterms:W3CDTF">2015-10-15T12:35:18Z</dcterms:created>
  <dcterms:modified xsi:type="dcterms:W3CDTF">2019-05-16T23:32:29Z</dcterms:modified>
</cp:coreProperties>
</file>