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368" r:id="rId2"/>
    <p:sldId id="323" r:id="rId3"/>
    <p:sldId id="324" r:id="rId4"/>
    <p:sldId id="340" r:id="rId5"/>
    <p:sldId id="341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69" r:id="rId19"/>
    <p:sldId id="370" r:id="rId20"/>
    <p:sldId id="337" r:id="rId21"/>
    <p:sldId id="338" r:id="rId22"/>
    <p:sldId id="33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97" autoAdjust="0"/>
    <p:restoredTop sz="92836" autoAdjust="0"/>
  </p:normalViewPr>
  <p:slideViewPr>
    <p:cSldViewPr snapToGrid="0">
      <p:cViewPr varScale="1">
        <p:scale>
          <a:sx n="84" d="100"/>
          <a:sy n="84" d="100"/>
        </p:scale>
        <p:origin x="1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8F15-0E18-4F6A-B9F3-564C7228F6E2}" type="datetimeFigureOut">
              <a:rPr lang="et-EE" smtClean="0"/>
              <a:t>21.03.19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2EAB4-ED3B-407C-8199-EAC6E751E1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855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17D-616C-426D-B96A-9B74169657CB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E2F8-4F9B-475A-9076-FF47062FDB53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4FA4-9781-4D2E-9CA0-82AF90576D91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1842-AF3A-4F79-81E5-89F3140F58EC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3BF-32B0-4A81-ACA1-CA4D3511A15C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07BF-3C55-4F26-A6A0-49E70F83FEE8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2B73-859B-4B75-B038-91839C89101A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DDA1-6E86-4CE1-9860-B071DC8D34E1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EBE-8681-4664-83A8-552B71039C1E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FF52-A86D-4A10-973C-2E68BFB2A7DA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43DB-8957-458B-B939-391AEFD585EB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26DD-D0EA-402D-90AE-E23B9B1122B9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99E6D-C8FB-4995-9B70-35802D29F244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0E8D-CF6C-4C2C-8928-6CF987645092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8CB8-50D4-4762-AAB3-AD974B8E03D9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7526-571B-42F1-BF46-40AF976A9F12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42B4-7614-4FB7-9AC1-D50FE9B34BC0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56A1F32-43A5-49FE-A36C-65A860914068}" type="datetime1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akaver@itcollege.e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design/patterns/notifications.html" TargetMode="External"/><Relationship Id="rId2" Type="http://schemas.openxmlformats.org/officeDocument/2006/relationships/hyperlink" Target="http://developer.android.com/training/material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Native Mobile Applications - ICD0017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176232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 err="1"/>
              <a:t>TalTech</a:t>
            </a:r>
            <a:r>
              <a:rPr lang="en-US" cap="none" dirty="0"/>
              <a:t> IT College, Andres Käver, 2018-2019, Spring semester</a:t>
            </a:r>
          </a:p>
          <a:p>
            <a:r>
              <a:rPr lang="en-US" cap="none" dirty="0"/>
              <a:t>Web: http://</a:t>
            </a:r>
            <a:r>
              <a:rPr lang="en-US" cap="none" dirty="0" err="1"/>
              <a:t>enos.Itcollege.ee</a:t>
            </a:r>
            <a:r>
              <a:rPr lang="en-US" cap="none" dirty="0"/>
              <a:t>/~</a:t>
            </a:r>
            <a:r>
              <a:rPr lang="en-US" cap="none" dirty="0" err="1"/>
              <a:t>akaver</a:t>
            </a:r>
            <a:r>
              <a:rPr lang="en-US" cap="none" dirty="0"/>
              <a:t>/</a:t>
            </a:r>
            <a:r>
              <a:rPr lang="en-US" cap="none" dirty="0" err="1"/>
              <a:t>MobileApps</a:t>
            </a:r>
            <a:endParaRPr lang="en-US" cap="none" dirty="0"/>
          </a:p>
          <a:p>
            <a:r>
              <a:rPr lang="en-US" cap="none" dirty="0"/>
              <a:t>Skype: </a:t>
            </a:r>
            <a:r>
              <a:rPr lang="en-US" cap="none" dirty="0" err="1"/>
              <a:t>akaver</a:t>
            </a:r>
            <a:r>
              <a:rPr lang="en-US" cap="none" dirty="0"/>
              <a:t>   Email: </a:t>
            </a:r>
            <a:r>
              <a:rPr lang="en-US" cap="none" dirty="0">
                <a:hlinkClick r:id="rId2"/>
              </a:rPr>
              <a:t>akaver@itcollege.ee</a:t>
            </a:r>
            <a:endParaRPr lang="en-US" cap="none" dirty="0"/>
          </a:p>
          <a:p>
            <a:endParaRPr lang="en-US" cap="non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248" y="-561978"/>
            <a:ext cx="5142857" cy="38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AB63E-7A98-9F4F-AAC2-33E8893A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4521200"/>
            <a:ext cx="2095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9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497" y="2037288"/>
            <a:ext cx="10388103" cy="4195481"/>
          </a:xfrm>
        </p:spPr>
        <p:txBody>
          <a:bodyPr/>
          <a:lstStyle/>
          <a:p>
            <a:r>
              <a:rPr lang="en-US" dirty="0"/>
              <a:t>Update notification</a:t>
            </a:r>
          </a:p>
          <a:p>
            <a:pPr lvl="1"/>
            <a:r>
              <a:rPr lang="en-US" dirty="0"/>
              <a:t>Issue notification with a notification ID by calling </a:t>
            </a:r>
            <a:r>
              <a:rPr lang="en-US" dirty="0" err="1"/>
              <a:t>NotificationManager.notify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Update or create a </a:t>
            </a:r>
            <a:r>
              <a:rPr lang="en-US" dirty="0" err="1"/>
              <a:t>NotificationCompat.Builder</a:t>
            </a:r>
            <a:r>
              <a:rPr lang="en-US" dirty="0"/>
              <a:t> object</a:t>
            </a:r>
          </a:p>
          <a:p>
            <a:pPr lvl="1"/>
            <a:r>
              <a:rPr lang="en-US" dirty="0"/>
              <a:t>build a Notification object from it, and issue the Notification with the same ID.</a:t>
            </a:r>
          </a:p>
          <a:p>
            <a:pPr lvl="1"/>
            <a:r>
              <a:rPr lang="en-US" dirty="0"/>
              <a:t>If the previous notification is still visible, the system updates it.</a:t>
            </a:r>
          </a:p>
          <a:p>
            <a:pPr lvl="1"/>
            <a:r>
              <a:rPr lang="en-US" dirty="0"/>
              <a:t>If the previous notification has been dismissed, a new notification is created.</a:t>
            </a:r>
          </a:p>
          <a:p>
            <a:r>
              <a:rPr lang="en-US" dirty="0"/>
              <a:t>Remove notification</a:t>
            </a:r>
          </a:p>
          <a:p>
            <a:pPr lvl="1"/>
            <a:r>
              <a:rPr lang="en-US" dirty="0" err="1"/>
              <a:t>notificatoinManager.cancel</a:t>
            </a:r>
            <a:r>
              <a:rPr lang="en-US" dirty="0"/>
              <a:t>(id);</a:t>
            </a:r>
          </a:p>
          <a:p>
            <a:pPr lvl="1"/>
            <a:r>
              <a:rPr lang="en-US" dirty="0" err="1"/>
              <a:t>notificatoinManager.cancelAll</a:t>
            </a:r>
            <a:r>
              <a:rPr lang="en-US" dirty="0"/>
              <a:t>();</a:t>
            </a:r>
          </a:p>
          <a:p>
            <a:pPr lvl="1"/>
            <a:r>
              <a:rPr lang="en-US" dirty="0"/>
              <a:t>Or use </a:t>
            </a:r>
            <a:r>
              <a:rPr lang="en-US" dirty="0" err="1"/>
              <a:t>setTimeoutAfter</a:t>
            </a:r>
            <a:r>
              <a:rPr lang="en-US" dirty="0"/>
              <a:t>() for timed removal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2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 activity</a:t>
            </a:r>
          </a:p>
          <a:p>
            <a:pPr lvl="1"/>
            <a:r>
              <a:rPr lang="en-US" dirty="0"/>
              <a:t>Start an activity, that is part of normal workflow of your app</a:t>
            </a:r>
          </a:p>
          <a:p>
            <a:pPr lvl="2"/>
            <a:r>
              <a:rPr lang="en-US" dirty="0" err="1"/>
              <a:t>ActivityA</a:t>
            </a:r>
            <a:r>
              <a:rPr lang="en-US" dirty="0"/>
              <a:t> is your main activity</a:t>
            </a:r>
          </a:p>
          <a:p>
            <a:pPr lvl="2"/>
            <a:r>
              <a:rPr lang="en-US" dirty="0" err="1"/>
              <a:t>ActivityB</a:t>
            </a:r>
            <a:r>
              <a:rPr lang="en-US" dirty="0"/>
              <a:t> is started from notification</a:t>
            </a:r>
          </a:p>
          <a:p>
            <a:pPr lvl="2"/>
            <a:r>
              <a:rPr lang="en-US" dirty="0" err="1"/>
              <a:t>Backstack</a:t>
            </a:r>
            <a:r>
              <a:rPr lang="en-US" dirty="0"/>
              <a:t>: Home -&gt; </a:t>
            </a:r>
            <a:r>
              <a:rPr lang="en-US" dirty="0" err="1"/>
              <a:t>ActivityA</a:t>
            </a:r>
            <a:r>
              <a:rPr lang="en-US" dirty="0"/>
              <a:t> -&gt; </a:t>
            </a:r>
            <a:r>
              <a:rPr lang="en-US" dirty="0" err="1"/>
              <a:t>ActivityB</a:t>
            </a:r>
            <a:endParaRPr lang="en-US" dirty="0"/>
          </a:p>
          <a:p>
            <a:endParaRPr lang="en-US" dirty="0"/>
          </a:p>
          <a:p>
            <a:r>
              <a:rPr lang="en-US" dirty="0"/>
              <a:t>Special activity</a:t>
            </a:r>
          </a:p>
          <a:p>
            <a:pPr lvl="1"/>
            <a:r>
              <a:rPr lang="en-US" dirty="0"/>
              <a:t>Start an activity, that is an extension of your notification</a:t>
            </a:r>
          </a:p>
          <a:p>
            <a:pPr lvl="2"/>
            <a:r>
              <a:rPr lang="en-US" dirty="0"/>
              <a:t>No </a:t>
            </a:r>
            <a:r>
              <a:rPr lang="en-US" dirty="0" err="1"/>
              <a:t>backstack</a:t>
            </a:r>
            <a:r>
              <a:rPr lang="en-US" dirty="0"/>
              <a:t> needed, touching back takes you directly to Home screen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4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regular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hierarchy in manifest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30890" y="3155245"/>
            <a:ext cx="7304540" cy="30931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MainActivity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android:label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"@string/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app_name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&lt;intent-filter&gt;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&lt;action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android.intent.action.MAIN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/&gt;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&lt;category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android.intent.category.LAUNCHER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/&gt;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&lt;/intent-filter&gt;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&lt;/activity&gt;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ResultActivity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android:parentActivityName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MainActivity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&lt;meta-data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android.support.PARENT_ACTIVITY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android:value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MainActivity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/&gt;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&lt;/activity&gt;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regular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739020"/>
            <a:ext cx="8946541" cy="4195481"/>
          </a:xfrm>
        </p:spPr>
        <p:txBody>
          <a:bodyPr/>
          <a:lstStyle/>
          <a:p>
            <a:r>
              <a:rPr lang="en-US" dirty="0"/>
              <a:t>Create Intent</a:t>
            </a:r>
          </a:p>
          <a:p>
            <a:r>
              <a:rPr lang="en-US" dirty="0"/>
              <a:t>Create stack builder – </a:t>
            </a:r>
            <a:r>
              <a:rPr lang="en-US" dirty="0" err="1"/>
              <a:t>TaskStackBuilder.Create</a:t>
            </a:r>
            <a:r>
              <a:rPr lang="en-US" dirty="0"/>
              <a:t>()</a:t>
            </a:r>
          </a:p>
          <a:p>
            <a:r>
              <a:rPr lang="en-US" dirty="0"/>
              <a:t>Get and use </a:t>
            </a:r>
            <a:r>
              <a:rPr lang="en-US" dirty="0" err="1"/>
              <a:t>pendingIntent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79601" y="4096812"/>
            <a:ext cx="9011138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6D6D6D"/>
                </a:solidFill>
                <a:latin typeface="Menlo" panose="020B0609030804020204" pitchFamily="49" charset="0"/>
              </a:rPr>
              <a:t>// Create an Intent for the activity you want to start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Intent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resultIntent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400" b="1" dirty="0">
                <a:solidFill>
                  <a:srgbClr val="00006D"/>
                </a:solidFill>
                <a:latin typeface="Menlo" panose="020B0609030804020204" pitchFamily="49" charset="0"/>
              </a:rPr>
              <a:t>new 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Intent(</a:t>
            </a:r>
            <a:r>
              <a:rPr lang="en-US" sz="1400" b="1" dirty="0">
                <a:solidFill>
                  <a:srgbClr val="00006D"/>
                </a:solidFill>
                <a:latin typeface="Menlo" panose="020B0609030804020204" pitchFamily="49" charset="0"/>
              </a:rPr>
              <a:t>this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ResultActivity.</a:t>
            </a:r>
            <a:r>
              <a:rPr lang="en-US" sz="1400" b="1" dirty="0" err="1">
                <a:solidFill>
                  <a:srgbClr val="00006D"/>
                </a:solidFill>
                <a:latin typeface="Menlo" panose="020B060903080402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sz="1400" i="1" dirty="0">
                <a:solidFill>
                  <a:srgbClr val="6D6D6D"/>
                </a:solidFill>
                <a:latin typeface="Menlo" panose="020B0609030804020204" pitchFamily="49" charset="0"/>
              </a:rPr>
              <a:t>// Create the </a:t>
            </a:r>
            <a:r>
              <a:rPr lang="en-US" sz="1400" i="1" dirty="0" err="1">
                <a:solidFill>
                  <a:srgbClr val="6D6D6D"/>
                </a:solidFill>
                <a:latin typeface="Menlo" panose="020B0609030804020204" pitchFamily="49" charset="0"/>
              </a:rPr>
              <a:t>TaskStackBuilder</a:t>
            </a:r>
            <a:r>
              <a:rPr lang="en-US" sz="1400" i="1" dirty="0">
                <a:solidFill>
                  <a:srgbClr val="6D6D6D"/>
                </a:solidFill>
                <a:latin typeface="Menlo" panose="020B0609030804020204" pitchFamily="49" charset="0"/>
              </a:rPr>
              <a:t> and add the intent, which inflates the back stack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TaskStackBuilder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stackBuilder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TaskStackBuilder.</a:t>
            </a:r>
            <a:r>
              <a:rPr lang="en-US" sz="1400" i="1" dirty="0" err="1">
                <a:solidFill>
                  <a:srgbClr val="000000"/>
                </a:solidFill>
                <a:latin typeface="Menlo" panose="020B0609030804020204" pitchFamily="49" charset="0"/>
              </a:rPr>
              <a:t>create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b="1" dirty="0">
                <a:solidFill>
                  <a:srgbClr val="00006D"/>
                </a:solidFill>
                <a:latin typeface="Menlo" panose="020B0609030804020204" pitchFamily="49" charset="0"/>
              </a:rPr>
              <a:t>this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stackBuilder.addNextIntentWithParentStack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resultIntent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sz="1400" i="1" dirty="0">
                <a:solidFill>
                  <a:srgbClr val="6D6D6D"/>
                </a:solidFill>
                <a:latin typeface="Menlo" panose="020B0609030804020204" pitchFamily="49" charset="0"/>
              </a:rPr>
              <a:t>// Get the </a:t>
            </a:r>
            <a:r>
              <a:rPr lang="en-US" sz="1400" i="1" dirty="0" err="1">
                <a:solidFill>
                  <a:srgbClr val="6D6D6D"/>
                </a:solidFill>
                <a:latin typeface="Menlo" panose="020B0609030804020204" pitchFamily="49" charset="0"/>
              </a:rPr>
              <a:t>PendingIntent</a:t>
            </a:r>
            <a:r>
              <a:rPr lang="en-US" sz="1400" i="1" dirty="0">
                <a:solidFill>
                  <a:srgbClr val="6D6D6D"/>
                </a:solidFill>
                <a:latin typeface="Menlo" panose="020B0609030804020204" pitchFamily="49" charset="0"/>
              </a:rPr>
              <a:t> containing the entire back stack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PendingIntent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resultPendingIntent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=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stackBuilder.getPendingIntent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>
                <a:solidFill>
                  <a:srgbClr val="0000FE"/>
                </a:solidFill>
                <a:latin typeface="Menlo" panose="020B0609030804020204" pitchFamily="49" charset="0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PendingIntent.</a:t>
            </a:r>
            <a:r>
              <a:rPr lang="en-US" sz="1400" b="1" i="1" dirty="0" err="1">
                <a:solidFill>
                  <a:srgbClr val="520067"/>
                </a:solidFill>
                <a:latin typeface="Menlo" panose="020B0609030804020204" pitchFamily="49" charset="0"/>
              </a:rPr>
              <a:t>FLAG_UPDATE_CURRENT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40907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special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824831" cy="4195481"/>
          </a:xfrm>
        </p:spPr>
        <p:txBody>
          <a:bodyPr/>
          <a:lstStyle/>
          <a:p>
            <a:r>
              <a:rPr lang="en-US" dirty="0"/>
              <a:t>Manifest</a:t>
            </a:r>
          </a:p>
          <a:p>
            <a:endParaRPr lang="en-US" dirty="0"/>
          </a:p>
          <a:p>
            <a:r>
              <a:rPr lang="en-US" dirty="0"/>
              <a:t>Build and issue the notification</a:t>
            </a:r>
          </a:p>
          <a:p>
            <a:pPr lvl="1"/>
            <a:r>
              <a:rPr lang="en-US" dirty="0"/>
              <a:t>Create Intent for Activity</a:t>
            </a:r>
          </a:p>
          <a:p>
            <a:pPr lvl="1"/>
            <a:r>
              <a:rPr lang="en-US" dirty="0" err="1"/>
              <a:t>setFlags</a:t>
            </a:r>
            <a:r>
              <a:rPr lang="en-US" dirty="0"/>
              <a:t>() with the flags FLAG_ACTIVITY_NEW_TASK and FLAG_ACTIVITY_CLEAR_TASK</a:t>
            </a:r>
          </a:p>
          <a:p>
            <a:pPr lvl="1"/>
            <a:r>
              <a:rPr lang="en-US" dirty="0"/>
              <a:t>Create a </a:t>
            </a:r>
            <a:r>
              <a:rPr lang="en-US" dirty="0" err="1"/>
              <a:t>PendingIntent</a:t>
            </a:r>
            <a:r>
              <a:rPr lang="en-US" dirty="0"/>
              <a:t> from the Intent by calling </a:t>
            </a:r>
            <a:r>
              <a:rPr lang="en-US" dirty="0" err="1"/>
              <a:t>getActivity</a:t>
            </a:r>
            <a:r>
              <a:rPr lang="en-US" dirty="0"/>
              <a:t>()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20250" y="1306560"/>
            <a:ext cx="4007893" cy="129266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ResultActivity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android:launchMode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singleTask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android:taskAffinity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android:excludeFromRecents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"true"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&lt;/activity&gt;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753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special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6111" y="1511635"/>
            <a:ext cx="10331354" cy="489364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Instantiate a Builder object.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builder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endParaRPr lang="en-US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Creates an Intent for the 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ResultActivity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00075"/>
                </a:solidFill>
                <a:latin typeface="Menlo-Regular" charset="0"/>
              </a:rPr>
              <a:t>class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endParaRPr lang="en-US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Sets the Activity to start in a new, empty task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setFlags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FLAG_ACTIVITY_NEW_TASK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 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|</a:t>
            </a:r>
            <a:r>
              <a:rPr lang="is-I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s-I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s-IS" sz="1300" dirty="0">
                <a:solidFill>
                  <a:srgbClr val="0B5601"/>
                </a:solidFill>
                <a:latin typeface="Menlo-Regular" charset="0"/>
              </a:rPr>
              <a:t>FLAG_ACTIVITY_CLEAR_TASK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s-IS" sz="1300" dirty="0">
              <a:solidFill>
                <a:prstClr val="black"/>
              </a:solidFill>
              <a:latin typeface="Menlo-Regular" charset="0"/>
            </a:endParaRPr>
          </a:p>
          <a:p>
            <a:endParaRPr lang="en-US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Creates the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PendingIntent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getActivity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s-I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is-IS" sz="1300" dirty="0">
                <a:solidFill>
                  <a:srgbClr val="0B5453"/>
                </a:solidFill>
                <a:latin typeface="Menlo-Regular" charset="0"/>
              </a:rPr>
              <a:t>0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FLAG_UPDATE_CURRENT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Puts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the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PendingIntent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into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the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builder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setContentIntent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notifyPendingIntent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endParaRPr lang="it-IT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are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issued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by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sending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them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to the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NotificationManager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system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service.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getSystemService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 err="1">
                <a:solidFill>
                  <a:srgbClr val="520053"/>
                </a:solidFill>
                <a:latin typeface="Menlo-Regular" charset="0"/>
              </a:rPr>
              <a:t>Context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NOTIFICATION_SERVICE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endParaRPr lang="it-IT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an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anonymous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Notification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object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from the builder, and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passes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it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to the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NotificationManager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notify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id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());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42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Action, without starting whole new Activity</a:t>
            </a:r>
          </a:p>
          <a:p>
            <a:pPr lvl="1"/>
            <a:r>
              <a:rPr lang="en-US" dirty="0"/>
              <a:t>Use broadcasts, </a:t>
            </a:r>
            <a:r>
              <a:rPr lang="en-US" dirty="0" err="1"/>
              <a:t>ofcourse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= </a:t>
            </a:r>
            <a:r>
              <a:rPr lang="en-US" dirty="0" err="1"/>
              <a:t>PendingIntent.getBroadcast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And regular (not local) </a:t>
            </a:r>
            <a:r>
              <a:rPr lang="en-US" dirty="0" err="1"/>
              <a:t>BroadcastReceiver</a:t>
            </a:r>
            <a:r>
              <a:rPr lang="en-US" dirty="0"/>
              <a:t> in your app/activity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79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– custom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9172" cy="4195481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RemoteViews</a:t>
            </a:r>
            <a:endParaRPr lang="en-US" dirty="0"/>
          </a:p>
          <a:p>
            <a:r>
              <a:rPr lang="en-US" dirty="0"/>
              <a:t>Define layout in usual way (xml), max height 64dp (expanded 256dp)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34987-70CF-EC4C-BFC8-C30585ED974C}"/>
              </a:ext>
            </a:extLst>
          </p:cNvPr>
          <p:cNvSpPr txBox="1"/>
          <p:nvPr/>
        </p:nvSpPr>
        <p:spPr>
          <a:xfrm>
            <a:off x="398584" y="3265961"/>
            <a:ext cx="11543323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4E"/>
                </a:solidFill>
                <a:latin typeface="RobotoMono-Regular"/>
              </a:rPr>
              <a:t>// Get the layouts to use in the custom notification</a:t>
            </a:r>
          </a:p>
          <a:p>
            <a:r>
              <a:rPr lang="en-US" b="1" dirty="0" err="1">
                <a:solidFill>
                  <a:srgbClr val="8800A0"/>
                </a:solidFill>
                <a:latin typeface="RobotoMono-Bold"/>
              </a:rPr>
              <a:t>RemoteViews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 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notificationLayout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 = </a:t>
            </a:r>
            <a:r>
              <a:rPr lang="en-US" b="1" dirty="0">
                <a:solidFill>
                  <a:srgbClr val="2E5FE1"/>
                </a:solidFill>
                <a:latin typeface="RobotoMono-Bold"/>
              </a:rPr>
              <a:t>new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 </a:t>
            </a:r>
            <a:r>
              <a:rPr lang="en-US" b="1" dirty="0" err="1">
                <a:solidFill>
                  <a:srgbClr val="8800A0"/>
                </a:solidFill>
                <a:latin typeface="RobotoMono-Bold"/>
              </a:rPr>
              <a:t>RemoteViews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(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getPackageName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(), 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R.layout.notification_small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);</a:t>
            </a:r>
          </a:p>
          <a:p>
            <a:r>
              <a:rPr lang="en-US" b="1" dirty="0" err="1">
                <a:solidFill>
                  <a:srgbClr val="8800A0"/>
                </a:solidFill>
                <a:latin typeface="RobotoMono-Bold"/>
              </a:rPr>
              <a:t>RemoteViews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 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notificationLayoutExpanded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 = </a:t>
            </a:r>
            <a:r>
              <a:rPr lang="en-US" b="1" dirty="0">
                <a:solidFill>
                  <a:srgbClr val="2E5FE1"/>
                </a:solidFill>
                <a:latin typeface="RobotoMono-Bold"/>
              </a:rPr>
              <a:t>new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 </a:t>
            </a:r>
            <a:r>
              <a:rPr lang="en-US" b="1" dirty="0" err="1">
                <a:solidFill>
                  <a:srgbClr val="8800A0"/>
                </a:solidFill>
                <a:latin typeface="RobotoMono-Bold"/>
              </a:rPr>
              <a:t>RemoteViews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(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getPackageName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(), 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R.layout.notification_large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);</a:t>
            </a:r>
          </a:p>
          <a:p>
            <a:endParaRPr lang="en-US" b="1" dirty="0">
              <a:solidFill>
                <a:srgbClr val="2A373E"/>
              </a:solidFill>
              <a:latin typeface="RobotoMono-Bold"/>
            </a:endParaRPr>
          </a:p>
          <a:p>
            <a:r>
              <a:rPr lang="en-US" dirty="0">
                <a:solidFill>
                  <a:srgbClr val="CC004E"/>
                </a:solidFill>
                <a:latin typeface="RobotoMono-Regular"/>
              </a:rPr>
              <a:t>// Apply the layouts to the notification</a:t>
            </a:r>
          </a:p>
          <a:p>
            <a:r>
              <a:rPr lang="en-US" dirty="0">
                <a:solidFill>
                  <a:srgbClr val="8800A0"/>
                </a:solidFill>
                <a:latin typeface="RobotoMono-Regular"/>
              </a:rPr>
              <a:t>Notification</a:t>
            </a:r>
            <a:r>
              <a:rPr lang="en-US" dirty="0">
                <a:solidFill>
                  <a:srgbClr val="2A373E"/>
                </a:solidFill>
                <a:latin typeface="RobotoMono-Regular"/>
              </a:rPr>
              <a:t> </a:t>
            </a:r>
            <a:r>
              <a:rPr lang="en-US" dirty="0" err="1">
                <a:solidFill>
                  <a:srgbClr val="2A373E"/>
                </a:solidFill>
                <a:latin typeface="RobotoMono-Regular"/>
              </a:rPr>
              <a:t>customNotification</a:t>
            </a:r>
            <a:r>
              <a:rPr lang="en-US" dirty="0">
                <a:solidFill>
                  <a:srgbClr val="2A373E"/>
                </a:solidFill>
                <a:latin typeface="RobotoMono-Regular"/>
              </a:rPr>
              <a:t> = </a:t>
            </a:r>
            <a:r>
              <a:rPr lang="en-US" dirty="0">
                <a:solidFill>
                  <a:srgbClr val="2E5FE1"/>
                </a:solidFill>
                <a:latin typeface="RobotoMono-Regular"/>
              </a:rPr>
              <a:t>new</a:t>
            </a:r>
            <a:r>
              <a:rPr lang="en-US" dirty="0">
                <a:solidFill>
                  <a:srgbClr val="2A373E"/>
                </a:solidFill>
                <a:latin typeface="RobotoMono-Regular"/>
              </a:rPr>
              <a:t> </a:t>
            </a:r>
            <a:r>
              <a:rPr lang="en-US" dirty="0" err="1">
                <a:solidFill>
                  <a:srgbClr val="8800A0"/>
                </a:solidFill>
                <a:latin typeface="RobotoMono-Regular"/>
              </a:rPr>
              <a:t>NotificationCompat</a:t>
            </a:r>
            <a:r>
              <a:rPr lang="en-US" dirty="0" err="1">
                <a:solidFill>
                  <a:srgbClr val="2A373E"/>
                </a:solidFill>
                <a:latin typeface="RobotoMono-Regular"/>
              </a:rPr>
              <a:t>.</a:t>
            </a:r>
            <a:r>
              <a:rPr lang="en-US" dirty="0" err="1">
                <a:solidFill>
                  <a:srgbClr val="8800A0"/>
                </a:solidFill>
                <a:latin typeface="RobotoMono-Regular"/>
              </a:rPr>
              <a:t>Builder</a:t>
            </a:r>
            <a:r>
              <a:rPr lang="en-US" dirty="0">
                <a:solidFill>
                  <a:srgbClr val="2A373E"/>
                </a:solidFill>
                <a:latin typeface="RobotoMono-Regular"/>
              </a:rPr>
              <a:t>(context, CHANNEL_ID)</a:t>
            </a:r>
          </a:p>
          <a:p>
            <a:r>
              <a:rPr lang="en-US" dirty="0">
                <a:solidFill>
                  <a:srgbClr val="2A373E"/>
                </a:solidFill>
                <a:latin typeface="RobotoMono-Regular"/>
              </a:rPr>
              <a:t>        .</a:t>
            </a:r>
            <a:r>
              <a:rPr lang="en-US" dirty="0" err="1">
                <a:solidFill>
                  <a:srgbClr val="2A373E"/>
                </a:solidFill>
                <a:latin typeface="RobotoMono-Regular"/>
              </a:rPr>
              <a:t>setSmallIcon</a:t>
            </a:r>
            <a:r>
              <a:rPr lang="en-US" dirty="0">
                <a:solidFill>
                  <a:srgbClr val="2A373E"/>
                </a:solidFill>
                <a:latin typeface="RobotoMono-Regular"/>
              </a:rPr>
              <a:t>(</a:t>
            </a:r>
            <a:r>
              <a:rPr lang="en-US" dirty="0" err="1">
                <a:solidFill>
                  <a:srgbClr val="2A373E"/>
                </a:solidFill>
                <a:latin typeface="RobotoMono-Regular"/>
              </a:rPr>
              <a:t>R.drawable.notification_icon</a:t>
            </a:r>
            <a:r>
              <a:rPr lang="en-US" dirty="0">
                <a:solidFill>
                  <a:srgbClr val="2A373E"/>
                </a:solidFill>
                <a:latin typeface="RobotoMono-Regular"/>
              </a:rPr>
              <a:t>)</a:t>
            </a:r>
          </a:p>
          <a:p>
            <a:r>
              <a:rPr lang="en-US" b="1" dirty="0">
                <a:solidFill>
                  <a:srgbClr val="2A373E"/>
                </a:solidFill>
                <a:latin typeface="RobotoMono-Bold"/>
              </a:rPr>
              <a:t>        .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setCustomContentView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(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notificationLayout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)</a:t>
            </a:r>
          </a:p>
          <a:p>
            <a:r>
              <a:rPr lang="en-US" b="1" dirty="0">
                <a:solidFill>
                  <a:srgbClr val="2A373E"/>
                </a:solidFill>
                <a:latin typeface="RobotoMono-Bold"/>
              </a:rPr>
              <a:t>        .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setCustomBigContentView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(</a:t>
            </a:r>
            <a:r>
              <a:rPr lang="en-US" b="1" dirty="0" err="1">
                <a:solidFill>
                  <a:srgbClr val="2A373E"/>
                </a:solidFill>
                <a:latin typeface="RobotoMono-Bold"/>
              </a:rPr>
              <a:t>notificationLayoutExpanded</a:t>
            </a:r>
            <a:r>
              <a:rPr lang="en-US" b="1" dirty="0">
                <a:solidFill>
                  <a:srgbClr val="2A373E"/>
                </a:solidFill>
                <a:latin typeface="RobotoMono-Bold"/>
              </a:rPr>
              <a:t>)</a:t>
            </a:r>
          </a:p>
          <a:p>
            <a:r>
              <a:rPr lang="en-US" dirty="0">
                <a:solidFill>
                  <a:srgbClr val="2A373E"/>
                </a:solidFill>
                <a:latin typeface="RobotoMono-Regular"/>
              </a:rPr>
              <a:t>        .build();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5BD8-D354-0843-B5F5-77B99D30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</a:t>
            </a:r>
            <a:r>
              <a:rPr lang="en-US" dirty="0" err="1"/>
              <a:t>RemoteViews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0EA27-689A-6E40-AF24-C8225A721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Supports only these layouts:</a:t>
            </a:r>
          </a:p>
          <a:p>
            <a:pPr lvl="1"/>
            <a:r>
              <a:rPr lang="en-US" dirty="0" err="1"/>
              <a:t>AdapterViewFlipper</a:t>
            </a:r>
            <a:endParaRPr lang="en-US" dirty="0"/>
          </a:p>
          <a:p>
            <a:pPr lvl="1"/>
            <a:r>
              <a:rPr lang="en-US" dirty="0" err="1"/>
              <a:t>FrameLayout</a:t>
            </a:r>
            <a:endParaRPr lang="en-US" dirty="0"/>
          </a:p>
          <a:p>
            <a:pPr lvl="1"/>
            <a:r>
              <a:rPr lang="en-US" dirty="0" err="1"/>
              <a:t>GridLayout</a:t>
            </a:r>
            <a:endParaRPr lang="en-US" dirty="0"/>
          </a:p>
          <a:p>
            <a:pPr lvl="1"/>
            <a:r>
              <a:rPr lang="en-US" dirty="0" err="1"/>
              <a:t>GridView</a:t>
            </a:r>
            <a:endParaRPr lang="en-US" dirty="0"/>
          </a:p>
          <a:p>
            <a:pPr lvl="1"/>
            <a:r>
              <a:rPr lang="en-US" dirty="0" err="1"/>
              <a:t>LinearLayout</a:t>
            </a:r>
            <a:endParaRPr lang="en-US" dirty="0"/>
          </a:p>
          <a:p>
            <a:pPr lvl="1"/>
            <a:r>
              <a:rPr lang="en-US" dirty="0" err="1"/>
              <a:t>ListView</a:t>
            </a:r>
            <a:endParaRPr lang="en-US" dirty="0"/>
          </a:p>
          <a:p>
            <a:pPr lvl="1"/>
            <a:r>
              <a:rPr lang="en-US" dirty="0" err="1"/>
              <a:t>RelativeLayout</a:t>
            </a:r>
            <a:endParaRPr lang="en-US" dirty="0"/>
          </a:p>
          <a:p>
            <a:pPr lvl="1"/>
            <a:r>
              <a:rPr lang="en-US" dirty="0" err="1"/>
              <a:t>StackView</a:t>
            </a:r>
            <a:endParaRPr lang="en-US" dirty="0"/>
          </a:p>
          <a:p>
            <a:pPr lvl="1"/>
            <a:r>
              <a:rPr lang="en-US" dirty="0" err="1"/>
              <a:t>ViewFlipper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FA886-F785-7947-8889-D9F54CF7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167E16-DB69-0C46-BA47-A8ED3F574FAE}"/>
              </a:ext>
            </a:extLst>
          </p:cNvPr>
          <p:cNvSpPr txBox="1">
            <a:spLocks/>
          </p:cNvSpPr>
          <p:nvPr/>
        </p:nvSpPr>
        <p:spPr>
          <a:xfrm>
            <a:off x="5348472" y="2052917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And only these widgets:</a:t>
            </a:r>
          </a:p>
          <a:p>
            <a:pPr lvl="1"/>
            <a:r>
              <a:rPr lang="en-US" dirty="0" err="1"/>
              <a:t>AnalogClock</a:t>
            </a:r>
            <a:endParaRPr lang="en-US" dirty="0"/>
          </a:p>
          <a:p>
            <a:pPr lvl="1"/>
            <a:r>
              <a:rPr lang="en-US" dirty="0"/>
              <a:t>Button</a:t>
            </a:r>
          </a:p>
          <a:p>
            <a:pPr lvl="1"/>
            <a:r>
              <a:rPr lang="en-US" dirty="0"/>
              <a:t>Chronometer</a:t>
            </a:r>
          </a:p>
          <a:p>
            <a:pPr lvl="1"/>
            <a:r>
              <a:rPr lang="en-US" dirty="0" err="1"/>
              <a:t>ImageButton</a:t>
            </a:r>
            <a:endParaRPr lang="en-US" dirty="0"/>
          </a:p>
          <a:p>
            <a:pPr lvl="1"/>
            <a:r>
              <a:rPr lang="en-US" dirty="0" err="1"/>
              <a:t>ImageView</a:t>
            </a:r>
            <a:endParaRPr lang="en-US" dirty="0"/>
          </a:p>
          <a:p>
            <a:pPr lvl="1"/>
            <a:r>
              <a:rPr lang="en-US" dirty="0" err="1"/>
              <a:t>ProgressBar</a:t>
            </a:r>
            <a:endParaRPr lang="en-US" dirty="0"/>
          </a:p>
          <a:p>
            <a:pPr lvl="1"/>
            <a:r>
              <a:rPr lang="en-US" dirty="0" err="1"/>
              <a:t>TextClock</a:t>
            </a:r>
            <a:endParaRPr lang="en-US" dirty="0"/>
          </a:p>
          <a:p>
            <a:pPr lvl="1"/>
            <a:r>
              <a:rPr lang="en-US" dirty="0" err="1"/>
              <a:t>TextView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Descendants of these classes are not supported.</a:t>
            </a:r>
          </a:p>
        </p:txBody>
      </p:sp>
    </p:spTree>
    <p:extLst>
      <p:ext uri="{BB962C8B-B14F-4D97-AF65-F5344CB8AC3E}">
        <p14:creationId xmlns:p14="http://schemas.microsoft.com/office/powerpoint/2010/main" val="3555149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C41C-D5FB-DC43-885A-E3E9F89C7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</a:t>
            </a:r>
            <a:r>
              <a:rPr lang="en-US" dirty="0" err="1"/>
              <a:t>RemoteViews</a:t>
            </a:r>
            <a:r>
              <a:rPr lang="en-US" dirty="0"/>
              <a:t> – update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6CAB0-01CC-3F45-8D51-AA48E471C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texts</a:t>
            </a:r>
          </a:p>
          <a:p>
            <a:pPr lvl="1"/>
            <a:r>
              <a:rPr lang="en-US" dirty="0" err="1"/>
              <a:t>remoteView</a:t>
            </a:r>
            <a:r>
              <a:rPr lang="en-US" dirty="0"/>
              <a:t>. </a:t>
            </a:r>
            <a:r>
              <a:rPr lang="en-US" dirty="0" err="1"/>
              <a:t>setTextViewText</a:t>
            </a:r>
            <a:r>
              <a:rPr lang="en-US" dirty="0"/>
              <a:t>(</a:t>
            </a:r>
            <a:r>
              <a:rPr lang="en-US" dirty="0" err="1"/>
              <a:t>R.id.text</a:t>
            </a:r>
            <a:r>
              <a:rPr lang="en-US" dirty="0"/>
              <a:t>, “text”)</a:t>
            </a:r>
          </a:p>
          <a:p>
            <a:r>
              <a:rPr lang="en-US" dirty="0"/>
              <a:t>Set intents to button clicks</a:t>
            </a:r>
          </a:p>
          <a:p>
            <a:pPr lvl="1"/>
            <a:r>
              <a:rPr lang="en-US" dirty="0" err="1"/>
              <a:t>remoteView.setOnClickPendingIntent</a:t>
            </a:r>
            <a:r>
              <a:rPr lang="en-US" dirty="0"/>
              <a:t>(</a:t>
            </a:r>
            <a:r>
              <a:rPr lang="en-US" dirty="0" err="1"/>
              <a:t>R.id.</a:t>
            </a:r>
            <a:r>
              <a:rPr lang="en-US" b="1" i="1" dirty="0" err="1"/>
              <a:t>button</a:t>
            </a:r>
            <a:r>
              <a:rPr lang="en-US" dirty="0"/>
              <a:t>, </a:t>
            </a:r>
            <a:r>
              <a:rPr lang="en-US" dirty="0" err="1"/>
              <a:t>pendingIntent</a:t>
            </a:r>
            <a:r>
              <a:rPr lang="en-US" dirty="0"/>
              <a:t>);</a:t>
            </a:r>
          </a:p>
          <a:p>
            <a:r>
              <a:rPr lang="en-US" dirty="0"/>
              <a:t>Since this is pending intent, you need to use proper </a:t>
            </a:r>
            <a:r>
              <a:rPr lang="en-US" dirty="0" err="1"/>
              <a:t>broadcastReceiver</a:t>
            </a:r>
            <a:r>
              <a:rPr lang="en-US" dirty="0"/>
              <a:t> to receive it</a:t>
            </a:r>
          </a:p>
          <a:p>
            <a:pPr lvl="1"/>
            <a:r>
              <a:rPr lang="en-US" b="1" dirty="0" err="1"/>
              <a:t>this</a:t>
            </a:r>
            <a:r>
              <a:rPr lang="en-US" dirty="0" err="1"/>
              <a:t>.registerReceiver</a:t>
            </a:r>
            <a:r>
              <a:rPr lang="en-US" dirty="0"/>
              <a:t>(</a:t>
            </a:r>
            <a:r>
              <a:rPr lang="en-US" b="1" dirty="0" err="1"/>
              <a:t>mBroadcastReceiver</a:t>
            </a:r>
            <a:r>
              <a:rPr lang="en-US" dirty="0"/>
              <a:t>, </a:t>
            </a:r>
            <a:r>
              <a:rPr lang="en-US" dirty="0" err="1"/>
              <a:t>intentFilter</a:t>
            </a:r>
            <a:r>
              <a:rPr lang="en-US" dirty="0"/>
              <a:t>);</a:t>
            </a:r>
          </a:p>
          <a:p>
            <a:pPr lvl="1"/>
            <a:r>
              <a:rPr lang="en-US" b="1" dirty="0" err="1"/>
              <a:t>this</a:t>
            </a:r>
            <a:r>
              <a:rPr lang="en-US" dirty="0" err="1"/>
              <a:t>.unregisterReceiver</a:t>
            </a:r>
            <a:r>
              <a:rPr lang="en-US" dirty="0"/>
              <a:t>(</a:t>
            </a:r>
            <a:r>
              <a:rPr lang="en-US" b="1" dirty="0" err="1"/>
              <a:t>mBroadcastReceiver</a:t>
            </a:r>
            <a:r>
              <a:rPr lang="en-US" dirty="0"/>
              <a:t>);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D5A9A-0AE1-064A-830F-4D887415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90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018" y="1537102"/>
            <a:ext cx="8946541" cy="4195481"/>
          </a:xfrm>
        </p:spPr>
        <p:txBody>
          <a:bodyPr/>
          <a:lstStyle/>
          <a:p>
            <a:r>
              <a:rPr lang="en-US" dirty="0"/>
              <a:t>Notifications</a:t>
            </a:r>
          </a:p>
          <a:p>
            <a:pPr lvl="1"/>
            <a:r>
              <a:rPr lang="en-US" dirty="0"/>
              <a:t>Status bar / Drawer</a:t>
            </a:r>
          </a:p>
          <a:p>
            <a:pPr lvl="1"/>
            <a:r>
              <a:rPr lang="en-US" dirty="0"/>
              <a:t>Lock screen</a:t>
            </a:r>
          </a:p>
          <a:p>
            <a:pPr lvl="1"/>
            <a:r>
              <a:rPr lang="en-US" dirty="0"/>
              <a:t>Heads-up (5.0+)</a:t>
            </a:r>
          </a:p>
          <a:p>
            <a:pPr lvl="1"/>
            <a:r>
              <a:rPr lang="en-US" dirty="0"/>
              <a:t>App icon badge</a:t>
            </a:r>
          </a:p>
          <a:p>
            <a:pPr lvl="1"/>
            <a:r>
              <a:rPr lang="en-US" dirty="0"/>
              <a:t>Wear OS</a:t>
            </a:r>
          </a:p>
          <a:p>
            <a:pPr lvl="1"/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510" y="1462076"/>
            <a:ext cx="2816788" cy="500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112" y="1458332"/>
            <a:ext cx="2818895" cy="5008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561" y="4259727"/>
            <a:ext cx="2816788" cy="704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A3A1F-4A3B-2E45-9E3B-11FF75C5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640" y="5040191"/>
            <a:ext cx="2779715" cy="26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60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– custom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43535" y="1649973"/>
            <a:ext cx="8839200" cy="50013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&lt;?xml version=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"1.0"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encoding=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"utf-8"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?&gt;</a:t>
            </a:r>
          </a:p>
          <a:p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RelativeLayout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xmlns:android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xmlns:internal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prv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"@+id/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status_bar_latest_event_content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internal:layout_maxHeight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internal:layout_minHeight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ImageView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"@+id/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notification_icon_iv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"10dp"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android:layout_alignParentLeft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"true"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android:scaleType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"center"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android:src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notification_icon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android:background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"#3333B5E5"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ImageButton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"@+id/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notification_closebtn_ib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"40dp"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"40dp"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android:layout_alignParentRight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"true"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android:layout_centerVertical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"true"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android:scaleType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centerInside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android:src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notification_exitbtn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android:background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notification_imagebtn_bg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t-EE" sz="1100" dirty="0">
                <a:solidFill>
                  <a:srgbClr val="242629"/>
                </a:solidFill>
                <a:latin typeface="Menlo-Regular" charset="0"/>
              </a:rPr>
              <a:t>...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59573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</a:t>
            </a:r>
            <a:br>
              <a:rPr lang="en-US" dirty="0"/>
            </a:br>
            <a:r>
              <a:rPr lang="en-US" dirty="0"/>
              <a:t>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01109" y="0"/>
            <a:ext cx="7290891" cy="669414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s-IS" sz="1100" dirty="0">
                <a:solidFill>
                  <a:srgbClr val="242629"/>
                </a:solidFill>
                <a:latin typeface="Menlo-Regular" charset="0"/>
              </a:rPr>
              <a:t>...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LinearLayout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wrap_content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android:layout_gravity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fill_vertical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android:gravity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"top"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android:minHeight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android:layout_toRightOf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notification_icon_iv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android:layout_toLeftOf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notification_closebtn_ib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android:orientation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"vertical"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android:paddingBottom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"2dp"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android:paddingEnd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"8dp"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android:paddingTop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"2dp"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TextView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"@+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id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notification_title_tv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>
                <a:solidFill>
                  <a:srgbClr val="DD2C19"/>
                </a:solidFill>
                <a:latin typeface="Menlo-Regular" charset="0"/>
              </a:rPr>
              <a:t>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@</a:t>
            </a:r>
            <a:r>
              <a:rPr lang="de-DE" sz="1100" dirty="0" err="1">
                <a:solidFill>
                  <a:srgbClr val="0D0081"/>
                </a:solidFill>
                <a:latin typeface="Menlo-Regular" charset="0"/>
              </a:rPr>
              <a:t>android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:style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TextAppearance.StatusBar.EventContent.Title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wrap_content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android:layout_marginLeft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"8dp"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android:ellipsize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marquee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android:paddingTop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"6dp"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android:singleLine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true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android:text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JMols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 Service"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TextView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"@+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id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notification_contenttext_tv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>
                <a:solidFill>
                  <a:srgbClr val="DD2C19"/>
                </a:solidFill>
                <a:latin typeface="Menlo-Regular" charset="0"/>
              </a:rPr>
              <a:t>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@</a:t>
            </a:r>
            <a:r>
              <a:rPr lang="de-DE" sz="1100" dirty="0" err="1">
                <a:solidFill>
                  <a:srgbClr val="0D0081"/>
                </a:solidFill>
                <a:latin typeface="Menlo-Regular" charset="0"/>
              </a:rPr>
              <a:t>android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:style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TextAppearance.StatusBar.EventContent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wrap_content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android:layout_marginLeft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"8dp"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android:ellipsize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marquee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android:singleLine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true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android:text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"Service 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running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 in 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the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 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background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&lt;/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LinearLayout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&lt;/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RelativeLayout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55124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Notification background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Imagebutton</a:t>
            </a:r>
            <a:r>
              <a:rPr lang="en-US" dirty="0"/>
              <a:t>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39069" y="2578290"/>
            <a:ext cx="8620836" cy="169277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&lt;selector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xmlns:android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android:exitFadeDuration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android:integer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config_mediumAnimTime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"true"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notification_bg_normal_pressed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"false"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notification_bg_normal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&lt;/selector&gt;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9069" y="4697911"/>
            <a:ext cx="8620836" cy="169277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&lt;selector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xmlns:android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android:exitFadeDuration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android:integer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config_mediumAnimTime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"true"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notification_imagebtn_bg_normal_pressed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"false"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notification_imagebtn_bg_normal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&lt;/selector&gt;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4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Material Design guide</a:t>
            </a:r>
          </a:p>
          <a:p>
            <a:pPr lvl="1"/>
            <a:r>
              <a:rPr lang="en-US" dirty="0">
                <a:hlinkClick r:id="rId2"/>
              </a:rPr>
              <a:t>http://developer.android.com/training/material/index.html</a:t>
            </a:r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Notifications design guide</a:t>
            </a:r>
          </a:p>
          <a:p>
            <a:pPr lvl="1"/>
            <a:r>
              <a:rPr lang="en-US" dirty="0">
                <a:hlinkClick r:id="rId3"/>
              </a:rPr>
              <a:t>http://developer.android.com/design/patterns/notifications.html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Android Wear!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042" y="1585699"/>
            <a:ext cx="2229987" cy="2229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703" y="4136034"/>
            <a:ext cx="2238326" cy="22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2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4D99-9D11-3246-ADA5-25119150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64A10-FB0F-9642-9669-40A65B10E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notification</a:t>
            </a:r>
          </a:p>
          <a:p>
            <a:endParaRPr lang="en-US" dirty="0"/>
          </a:p>
          <a:p>
            <a:r>
              <a:rPr lang="en-US" dirty="0"/>
              <a:t>Small icon - required</a:t>
            </a:r>
          </a:p>
          <a:p>
            <a:r>
              <a:rPr lang="en-US" dirty="0"/>
              <a:t>App name – by system</a:t>
            </a:r>
          </a:p>
          <a:p>
            <a:r>
              <a:rPr lang="en-US" dirty="0"/>
              <a:t>Time stamp – by system – or </a:t>
            </a:r>
            <a:r>
              <a:rPr lang="en-US" dirty="0" err="1"/>
              <a:t>setWhen</a:t>
            </a:r>
            <a:r>
              <a:rPr lang="en-US" dirty="0"/>
              <a:t>() or </a:t>
            </a:r>
            <a:r>
              <a:rPr lang="en-US" dirty="0" err="1"/>
              <a:t>setShowWhen</a:t>
            </a:r>
            <a:r>
              <a:rPr lang="en-US" dirty="0"/>
              <a:t>(false)</a:t>
            </a:r>
          </a:p>
          <a:p>
            <a:r>
              <a:rPr lang="en-US" dirty="0"/>
              <a:t>Large icon – optional, only for contact photos</a:t>
            </a:r>
          </a:p>
          <a:p>
            <a:r>
              <a:rPr lang="en-US" dirty="0"/>
              <a:t>Title – optional, </a:t>
            </a:r>
            <a:r>
              <a:rPr lang="en-US" dirty="0" err="1"/>
              <a:t>setContentTitle</a:t>
            </a:r>
            <a:r>
              <a:rPr lang="en-US" dirty="0"/>
              <a:t>()</a:t>
            </a:r>
          </a:p>
          <a:p>
            <a:r>
              <a:rPr lang="en-US" dirty="0"/>
              <a:t>Text – optional, </a:t>
            </a:r>
            <a:r>
              <a:rPr lang="en-US" dirty="0" err="1"/>
              <a:t>setContentText</a:t>
            </a:r>
            <a:r>
              <a:rPr lang="en-US" dirty="0"/>
              <a:t>()</a:t>
            </a:r>
          </a:p>
          <a:p>
            <a:r>
              <a:rPr lang="en-US" dirty="0"/>
              <a:t>Actions – add buttons, open app when notification is tapped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991A2-9F91-FD41-8B9C-676C4938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153A9-31C9-334F-A968-2A60F15CB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354" y="1586096"/>
            <a:ext cx="54737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54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F2250-FBA7-4D45-8027-86B4F29E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9FA92-2507-C94A-B480-9DA8CD097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API 21 (5.0) – Do not disturb mode</a:t>
            </a:r>
          </a:p>
          <a:p>
            <a:r>
              <a:rPr lang="en-US" dirty="0"/>
              <a:t>API 24 (7.0) – Notification grouping, Direct text input from notification</a:t>
            </a:r>
          </a:p>
          <a:p>
            <a:r>
              <a:rPr lang="en-US" dirty="0"/>
              <a:t>API 26 (8.0)  - Notification channels are mandatory</a:t>
            </a:r>
          </a:p>
          <a:p>
            <a:pPr lvl="1"/>
            <a:r>
              <a:rPr lang="en-US" dirty="0"/>
              <a:t>Better control by user (alarms, visibility, etc.)</a:t>
            </a:r>
          </a:p>
          <a:p>
            <a:pPr lvl="1"/>
            <a:r>
              <a:rPr lang="en-US" dirty="0"/>
              <a:t>Max 1 notification sound per 1 second per 1 app</a:t>
            </a:r>
          </a:p>
          <a:p>
            <a:pPr lvl="1"/>
            <a:endParaRPr lang="en-US" dirty="0"/>
          </a:p>
          <a:p>
            <a:r>
              <a:rPr lang="en-US" dirty="0"/>
              <a:t>Notification is required for foreground service – long lived service in background and noticeable to user – ala media player.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DC3C0-13C6-DC49-98C1-3DF2DC94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4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879422" cy="4195481"/>
          </a:xfrm>
        </p:spPr>
        <p:txBody>
          <a:bodyPr/>
          <a:lstStyle/>
          <a:p>
            <a:r>
              <a:rPr lang="en-US" dirty="0"/>
              <a:t>Creating a Notification</a:t>
            </a:r>
          </a:p>
          <a:p>
            <a:endParaRPr lang="en-US" dirty="0"/>
          </a:p>
          <a:p>
            <a:pPr lvl="1"/>
            <a:r>
              <a:rPr lang="en-US" dirty="0"/>
              <a:t>Create the channel and set the importance – if on 8.0+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Specify the UI information and actions for a notification in a </a:t>
            </a:r>
            <a:r>
              <a:rPr lang="en-US" dirty="0" err="1"/>
              <a:t>NotificationCompat.Builder</a:t>
            </a:r>
            <a:r>
              <a:rPr lang="en-US" dirty="0"/>
              <a:t> object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Build the notification object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Pass the Notification object to the system by calling </a:t>
            </a:r>
            <a:r>
              <a:rPr lang="en-US" dirty="0" err="1"/>
              <a:t>NotificationManager.notify</a:t>
            </a:r>
            <a:r>
              <a:rPr lang="en-US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1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Required notification contents</a:t>
            </a:r>
          </a:p>
          <a:p>
            <a:pPr lvl="1"/>
            <a:r>
              <a:rPr lang="en-US" dirty="0"/>
              <a:t>Small icon – </a:t>
            </a:r>
            <a:r>
              <a:rPr lang="en-US" dirty="0" err="1"/>
              <a:t>setSmallIcon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Optional contents</a:t>
            </a:r>
          </a:p>
          <a:p>
            <a:pPr lvl="1"/>
            <a:r>
              <a:rPr lang="en-US" dirty="0"/>
              <a:t>Title – </a:t>
            </a:r>
            <a:r>
              <a:rPr lang="en-US" dirty="0" err="1"/>
              <a:t>setContentTitle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Detail text – </a:t>
            </a:r>
            <a:r>
              <a:rPr lang="en-US" dirty="0" err="1"/>
              <a:t>setContentText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Actions, priority, sound, led flashing, time, vibrate, ticker, </a:t>
            </a:r>
            <a:r>
              <a:rPr lang="is-IS" dirty="0"/>
              <a:t>…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developer.android.com</a:t>
            </a:r>
            <a:r>
              <a:rPr lang="en-US" dirty="0"/>
              <a:t>/reference/android/support/v4/app/</a:t>
            </a:r>
            <a:r>
              <a:rPr lang="en-US" dirty="0" err="1"/>
              <a:t>NotificationCompat.Builder.html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69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should add at least one action – to navigate into your app/activity</a:t>
            </a:r>
          </a:p>
          <a:p>
            <a:endParaRPr lang="en-US" dirty="0"/>
          </a:p>
          <a:p>
            <a:r>
              <a:rPr lang="en-US" dirty="0"/>
              <a:t>You can also add Buttons for additional actions</a:t>
            </a:r>
          </a:p>
          <a:p>
            <a:endParaRPr lang="en-US" dirty="0"/>
          </a:p>
          <a:p>
            <a:r>
              <a:rPr lang="en-US" dirty="0"/>
              <a:t>Action is defined by </a:t>
            </a:r>
            <a:r>
              <a:rPr lang="en-US" dirty="0" err="1"/>
              <a:t>PendingIntent</a:t>
            </a:r>
            <a:r>
              <a:rPr lang="en-US" dirty="0"/>
              <a:t>, containing an Intent</a:t>
            </a:r>
          </a:p>
          <a:p>
            <a:endParaRPr lang="en-US" dirty="0"/>
          </a:p>
          <a:p>
            <a:r>
              <a:rPr lang="en-US" dirty="0"/>
              <a:t>Navigation stack - what should happen in your activity, when back is pressed (should it navigate to the home screen or to some other activity)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9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Expanded layout – action buttons depend on it (android 4.1+)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91" y="2933323"/>
            <a:ext cx="8666286" cy="35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575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6459</TotalTime>
  <Words>1745</Words>
  <Application>Microsoft Macintosh PowerPoint</Application>
  <PresentationFormat>Widescreen</PresentationFormat>
  <Paragraphs>313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Century Gothic</vt:lpstr>
      <vt:lpstr>Menlo</vt:lpstr>
      <vt:lpstr>Menlo-Regular</vt:lpstr>
      <vt:lpstr>RobotoMono-Bold</vt:lpstr>
      <vt:lpstr>RobotoMono-Regular</vt:lpstr>
      <vt:lpstr>Wingdings 3</vt:lpstr>
      <vt:lpstr>Ion</vt:lpstr>
      <vt:lpstr>Native Mobile Applications - ICD0017</vt:lpstr>
      <vt:lpstr>Android - notification</vt:lpstr>
      <vt:lpstr>Android - notification</vt:lpstr>
      <vt:lpstr>Android – Notification </vt:lpstr>
      <vt:lpstr>Android - Notification</vt:lpstr>
      <vt:lpstr>Android - notification</vt:lpstr>
      <vt:lpstr>Android - notification</vt:lpstr>
      <vt:lpstr>Android – notification actions</vt:lpstr>
      <vt:lpstr>Android - notification</vt:lpstr>
      <vt:lpstr>Android - notification</vt:lpstr>
      <vt:lpstr>Android – notification - Navigation</vt:lpstr>
      <vt:lpstr>Android – notification - regular</vt:lpstr>
      <vt:lpstr>Android – notification - regular</vt:lpstr>
      <vt:lpstr>Android – notification - special</vt:lpstr>
      <vt:lpstr>Android – notification - special</vt:lpstr>
      <vt:lpstr>Android - notification</vt:lpstr>
      <vt:lpstr>Android – notification – custom layout</vt:lpstr>
      <vt:lpstr>Android - RemoteViews</vt:lpstr>
      <vt:lpstr>Android – RemoteViews – update content</vt:lpstr>
      <vt:lpstr>Android – notification – custom layout</vt:lpstr>
      <vt:lpstr>Android –  notification</vt:lpstr>
      <vt:lpstr>Android - notification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Software Development for Android - I397</dc:title>
  <dc:creator>andres käver</dc:creator>
  <cp:lastModifiedBy>Andres Käver</cp:lastModifiedBy>
  <cp:revision>150</cp:revision>
  <dcterms:created xsi:type="dcterms:W3CDTF">2015-10-15T12:35:18Z</dcterms:created>
  <dcterms:modified xsi:type="dcterms:W3CDTF">2019-03-22T09:37:15Z</dcterms:modified>
</cp:coreProperties>
</file>