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275" r:id="rId2"/>
    <p:sldId id="258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3" autoAdjust="0"/>
    <p:restoredTop sz="92857" autoAdjust="0"/>
  </p:normalViewPr>
  <p:slideViewPr>
    <p:cSldViewPr snapToGrid="0">
      <p:cViewPr varScale="1">
        <p:scale>
          <a:sx n="84" d="100"/>
          <a:sy n="84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02.12.19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AFD2-F1B0-5943-9FA1-3BE3C9DD321D}" type="datetime1">
              <a:rPr lang="en-US" smtClean="0"/>
              <a:t>12/2/19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D633-5493-CA4F-B632-BCD2FD8AE23E}" type="datetime1">
              <a:rPr lang="en-US" smtClean="0"/>
              <a:t>12/2/19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6275-107E-6046-9B8E-09082F4C5C3F}" type="datetime1">
              <a:rPr lang="en-US" smtClean="0"/>
              <a:t>12/2/19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5F5E-2E12-9242-91CB-BCDE465E7656}" type="datetime1">
              <a:rPr lang="en-US" smtClean="0"/>
              <a:t>12/2/19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0D15-4314-EB46-92B6-FFE34E79F985}" type="datetime1">
              <a:rPr lang="en-US" smtClean="0"/>
              <a:t>12/2/19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60D8-F5D8-6744-8C64-450A07060B40}" type="datetime1">
              <a:rPr lang="en-US" smtClean="0"/>
              <a:t>12/2/19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98D9-9910-0E4B-8591-8BCFFB39C1F1}" type="datetime1">
              <a:rPr lang="en-US" smtClean="0"/>
              <a:t>12/2/19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C465-7249-C74D-8084-FB50E1688A49}" type="datetime1">
              <a:rPr lang="en-US" smtClean="0"/>
              <a:t>12/2/19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D8A3B-3173-B642-8B8A-7B9DBDD8D06D}" type="datetime1">
              <a:rPr lang="en-US" smtClean="0"/>
              <a:t>12/2/19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8906-D6E1-654E-8970-31E9B49DF7F6}" type="datetime1">
              <a:rPr lang="en-US" smtClean="0"/>
              <a:t>12/2/19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89F9B-0B25-1646-A0CD-947B5AE0C16E}" type="datetime1">
              <a:rPr lang="en-US" smtClean="0"/>
              <a:t>12/2/19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7A5A-2DFB-C04D-A564-C22F83C533FE}" type="datetime1">
              <a:rPr lang="en-US" smtClean="0"/>
              <a:t>12/2/19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A8B9-1D3A-0049-9E7A-7E6C0469921A}" type="datetime1">
              <a:rPr lang="en-US" smtClean="0"/>
              <a:t>12/2/19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DFB3-175A-3A42-90EA-B6F433F4414D}" type="datetime1">
              <a:rPr lang="en-US" smtClean="0"/>
              <a:t>12/2/19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B569-59C9-CF41-939E-9909F50DA2D3}" type="datetime1">
              <a:rPr lang="en-US" smtClean="0"/>
              <a:t>12/2/19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CD53-71FB-C84A-8CD3-2F67008AFD3D}" type="datetime1">
              <a:rPr lang="en-US" smtClean="0"/>
              <a:t>12/2/19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5FED-844D-1341-870D-154DDCF932AD}" type="datetime1">
              <a:rPr lang="en-US" smtClean="0"/>
              <a:t>12/2/19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50379E1-7D06-4C45-AF2F-C6F02CA14F32}" type="datetime1">
              <a:rPr lang="en-US" smtClean="0"/>
              <a:t>12/2/19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akaver@itcollege.e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Native Mobile Applications - ICD0017</a:t>
            </a:r>
            <a:endParaRPr lang="et-EE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176232"/>
          </a:xfrm>
        </p:spPr>
        <p:txBody>
          <a:bodyPr>
            <a:normAutofit fontScale="92500" lnSpcReduction="10000"/>
          </a:bodyPr>
          <a:lstStyle/>
          <a:p>
            <a:r>
              <a:rPr lang="en-US" cap="none" dirty="0" err="1"/>
              <a:t>TalTech</a:t>
            </a:r>
            <a:r>
              <a:rPr lang="en-US" cap="none" dirty="0"/>
              <a:t> IT College, Andres Käver, 2019-2020</a:t>
            </a:r>
            <a:r>
              <a:rPr lang="en-US" cap="none"/>
              <a:t>, Fall </a:t>
            </a:r>
            <a:r>
              <a:rPr lang="en-US" cap="none" dirty="0"/>
              <a:t>semester</a:t>
            </a:r>
          </a:p>
          <a:p>
            <a:r>
              <a:rPr lang="en-US" cap="none" dirty="0"/>
              <a:t>Web: http://</a:t>
            </a:r>
            <a:r>
              <a:rPr lang="en-US" cap="none" dirty="0" err="1"/>
              <a:t>enos.Itcollege.ee</a:t>
            </a:r>
            <a:r>
              <a:rPr lang="en-US" cap="none" dirty="0"/>
              <a:t>/~</a:t>
            </a:r>
            <a:r>
              <a:rPr lang="en-US" cap="none" dirty="0" err="1"/>
              <a:t>akaver</a:t>
            </a:r>
            <a:r>
              <a:rPr lang="en-US" cap="none" dirty="0"/>
              <a:t>/</a:t>
            </a:r>
            <a:r>
              <a:rPr lang="en-US" cap="none" dirty="0" err="1"/>
              <a:t>MobileApps</a:t>
            </a:r>
            <a:endParaRPr lang="en-US" cap="none" dirty="0"/>
          </a:p>
          <a:p>
            <a:r>
              <a:rPr lang="en-US" cap="none" dirty="0"/>
              <a:t>Skype: </a:t>
            </a:r>
            <a:r>
              <a:rPr lang="en-US" cap="none" dirty="0" err="1"/>
              <a:t>akaver</a:t>
            </a:r>
            <a:r>
              <a:rPr lang="en-US" cap="none" dirty="0"/>
              <a:t>   Email: </a:t>
            </a:r>
            <a:r>
              <a:rPr lang="en-US" cap="none" dirty="0">
                <a:hlinkClick r:id="rId2"/>
              </a:rPr>
              <a:t>akaver@itcollege.ee</a:t>
            </a:r>
            <a:endParaRPr lang="en-US" cap="none" dirty="0"/>
          </a:p>
          <a:p>
            <a:endParaRPr lang="en-US" cap="non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248" y="-561978"/>
            <a:ext cx="5142857" cy="38571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6AB63E-7A98-9F4F-AAC2-33E8893A9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00" y="4521200"/>
            <a:ext cx="20955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62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– Size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Apple has SIZE CLASSES</a:t>
            </a:r>
          </a:p>
          <a:p>
            <a:r>
              <a:rPr lang="is-IS" dirty="0"/>
              <a:t>Width: Compact or Regular (and Any)</a:t>
            </a:r>
          </a:p>
          <a:p>
            <a:r>
              <a:rPr lang="is-IS" dirty="0"/>
              <a:t>Heighth: Compact or Regular (and Any)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04EDA3-01CA-AF46-9CC1-429D53B4A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81046"/>
            <a:ext cx="5059680" cy="537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32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D99109F-67E0-4142-B2CD-483032B6F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– Size Classes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5A12379-FEAA-7C4E-AE19-46E1B10CC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9177" y="-364"/>
            <a:ext cx="5712823" cy="6858364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5BE1BD-55EE-A647-BAD9-DBFBF2FF4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52273"/>
            <a:ext cx="6092039" cy="410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07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– Size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This is not what we want!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4D757D-8558-8743-BCBE-CE33711CB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0" y="1063416"/>
            <a:ext cx="3302000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28C65B-737F-D844-B65F-C2D4F5048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900" y="3035300"/>
            <a:ext cx="3213100" cy="3822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A3FBE7-6D21-3E41-B439-281EF15DE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3852" y="452718"/>
            <a:ext cx="3085295" cy="63529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4694E8-4FD6-B940-BDD7-FEAB34650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902" y="3936273"/>
            <a:ext cx="5113402" cy="266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20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– Size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4762999" cy="4195481"/>
          </a:xfrm>
        </p:spPr>
        <p:txBody>
          <a:bodyPr>
            <a:normAutofit/>
          </a:bodyPr>
          <a:lstStyle/>
          <a:p>
            <a:r>
              <a:rPr lang="is-IS" dirty="0"/>
              <a:t>You can edit many properties separately in different size classes.</a:t>
            </a:r>
          </a:p>
          <a:p>
            <a:r>
              <a:rPr lang="is-IS" dirty="0"/>
              <a:t>Click on + sign in front of property!</a:t>
            </a:r>
          </a:p>
          <a:p>
            <a:r>
              <a:rPr lang="is-IS" dirty="0"/>
              <a:t>X to remove</a:t>
            </a:r>
          </a:p>
          <a:p>
            <a:pPr marL="0" indent="0">
              <a:buNone/>
            </a:pP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77513C-A004-AC45-8578-0F20395F4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311" y="1301931"/>
            <a:ext cx="6172200" cy="213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C23E4C-9B54-EF46-B417-4D5F33822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934" y="3674046"/>
            <a:ext cx="3263900" cy="1968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EFC2B0-A1B2-1F48-8090-BC44A82E8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606" y="3604691"/>
            <a:ext cx="6311537" cy="295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57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– Size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6595065" cy="4195481"/>
          </a:xfrm>
        </p:spPr>
        <p:txBody>
          <a:bodyPr>
            <a:normAutofit/>
          </a:bodyPr>
          <a:lstStyle/>
          <a:p>
            <a:r>
              <a:rPr lang="is-IS" dirty="0"/>
              <a:t>You can do the same with constraints!</a:t>
            </a:r>
          </a:p>
          <a:p>
            <a:endParaRPr lang="is-IS" dirty="0"/>
          </a:p>
          <a:p>
            <a:r>
              <a:rPr lang="is-IS" dirty="0"/>
              <a:t>Select from the device selection the device size configuration you want to vary for</a:t>
            </a:r>
          </a:p>
          <a:p>
            <a:r>
              <a:rPr lang="is-IS" dirty="0"/>
              <a:t>From Vary fro Traits choose either Width or Height (or both)</a:t>
            </a:r>
          </a:p>
          <a:p>
            <a:r>
              <a:rPr lang="is-IS" dirty="0"/>
              <a:t>Device selection shows affected devices</a:t>
            </a:r>
          </a:p>
          <a:p>
            <a:r>
              <a:rPr lang="is-IS" dirty="0"/>
              <a:t>Modify Storyboard to your liking!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65CD97-1075-4D4F-A058-C174C3250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345" y="1488259"/>
            <a:ext cx="4038600" cy="2070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162273-299C-8349-8F15-69A2D2873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27275"/>
            <a:ext cx="12192000" cy="10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73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– Size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686140-E004-864D-B19E-17B9CDE05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2" y="1193074"/>
            <a:ext cx="4607134" cy="5664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0F3BA6-2A5F-5B4B-B01C-EF702957D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708" y="-10691"/>
            <a:ext cx="4441918" cy="686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72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- </a:t>
            </a:r>
            <a:r>
              <a:rPr lang="en-US" dirty="0" err="1"/>
              <a:t>Autolayout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Everything can also be done in code</a:t>
            </a:r>
          </a:p>
          <a:p>
            <a:pPr lvl="1"/>
            <a:r>
              <a:rPr lang="is-IS" dirty="0"/>
              <a:t>Look for these in UIView documentation</a:t>
            </a:r>
          </a:p>
          <a:p>
            <a:pPr lvl="2"/>
            <a:r>
              <a:rPr lang="is-IS" dirty="0"/>
              <a:t>„anchor“</a:t>
            </a:r>
          </a:p>
          <a:p>
            <a:pPr lvl="2"/>
            <a:r>
              <a:rPr lang="is-IS" dirty="0"/>
              <a:t>„auto layout“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911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90A15-F87E-CD42-9E8B-7F3AA41ED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– </a:t>
            </a:r>
            <a:r>
              <a:rPr lang="en-US" dirty="0" err="1"/>
              <a:t>Autolayout</a:t>
            </a:r>
            <a:r>
              <a:rPr lang="en-US" dirty="0"/>
              <a:t> In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0D6C4-9CDE-FF47-9542-C2E5B6750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9842B5-D443-B342-99A1-CC73443EF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D42AB4-75A3-324F-8140-C5B0C8438572}"/>
              </a:ext>
            </a:extLst>
          </p:cNvPr>
          <p:cNvSpPr txBox="1"/>
          <p:nvPr/>
        </p:nvSpPr>
        <p:spPr>
          <a:xfrm>
            <a:off x="248194" y="2284177"/>
            <a:ext cx="11399520" cy="427809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  </a:t>
            </a:r>
            <a:r>
              <a:rPr lang="en-US" sz="1600" b="1" dirty="0" err="1">
                <a:solidFill>
                  <a:srgbClr val="9B2393"/>
                </a:solidFill>
                <a:latin typeface="Menlo" panose="020B0609030804020204" pitchFamily="49" charset="0"/>
              </a:rPr>
              <a:t>func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updateLabel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(){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      </a:t>
            </a:r>
            <a:r>
              <a:rPr lang="en-US" sz="1600" b="1" dirty="0">
                <a:solidFill>
                  <a:srgbClr val="9B2393"/>
                </a:solidFill>
                <a:latin typeface="Menlo" panose="020B0609030804020204" pitchFamily="49" charset="0"/>
              </a:rPr>
              <a:t>let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attributes: [</a:t>
            </a:r>
            <a:r>
              <a:rPr lang="en-US" sz="1600" dirty="0" err="1">
                <a:solidFill>
                  <a:srgbClr val="5C2699"/>
                </a:solidFill>
                <a:latin typeface="Menlo" panose="020B0609030804020204" pitchFamily="49" charset="0"/>
              </a:rPr>
              <a:t>NSAttributedString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sz="1600" dirty="0" err="1">
                <a:solidFill>
                  <a:srgbClr val="5C2699"/>
                </a:solidFill>
                <a:latin typeface="Menlo" panose="020B0609030804020204" pitchFamily="49" charset="0"/>
              </a:rPr>
              <a:t>Key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sz="1600" b="1" dirty="0">
                <a:solidFill>
                  <a:srgbClr val="9B2393"/>
                </a:solidFill>
                <a:latin typeface="Menlo" panose="020B0609030804020204" pitchFamily="49" charset="0"/>
              </a:rPr>
              <a:t>Any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] = [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      .</a:t>
            </a:r>
            <a:r>
              <a:rPr lang="en-US" sz="1600" dirty="0" err="1">
                <a:solidFill>
                  <a:srgbClr val="5C2699"/>
                </a:solidFill>
                <a:latin typeface="Menlo" panose="020B0609030804020204" pitchFamily="49" charset="0"/>
              </a:rPr>
              <a:t>strokeWidth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: </a:t>
            </a:r>
            <a:r>
              <a:rPr lang="en-US" sz="1600" dirty="0">
                <a:solidFill>
                  <a:srgbClr val="1C00CF"/>
                </a:solidFill>
                <a:latin typeface="Menlo" panose="020B0609030804020204" pitchFamily="49" charset="0"/>
              </a:rPr>
              <a:t>5.0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      .</a:t>
            </a:r>
            <a:r>
              <a:rPr lang="en-US" sz="1600" dirty="0" err="1">
                <a:solidFill>
                  <a:srgbClr val="5C2699"/>
                </a:solidFill>
                <a:latin typeface="Menlo" panose="020B0609030804020204" pitchFamily="49" charset="0"/>
              </a:rPr>
              <a:t>strokeColor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: 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colorLiteral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(red: 0, green: 0, blue: 0, alpha: 0.8470588235)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      ]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      </a:t>
            </a:r>
            <a:r>
              <a:rPr lang="en-US" sz="1600" b="1" dirty="0">
                <a:solidFill>
                  <a:srgbClr val="9B2393"/>
                </a:solidFill>
                <a:latin typeface="Menlo" panose="020B0609030804020204" pitchFamily="49" charset="0"/>
              </a:rPr>
              <a:t>let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attributedString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US" sz="1600" dirty="0" err="1">
                <a:solidFill>
                  <a:srgbClr val="5C2699"/>
                </a:solidFill>
                <a:latin typeface="Menlo" panose="020B0609030804020204" pitchFamily="49" charset="0"/>
              </a:rPr>
              <a:t>NSAttributedString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			string: </a:t>
            </a:r>
            <a:r>
              <a:rPr lang="en-US" sz="1600" dirty="0" err="1">
                <a:solidFill>
                  <a:srgbClr val="5C2699"/>
                </a:solidFill>
                <a:latin typeface="Menlo" panose="020B0609030804020204" pitchFamily="49" charset="0"/>
              </a:rPr>
              <a:t>traitCollection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sz="1600" dirty="0" err="1">
                <a:solidFill>
                  <a:srgbClr val="5C2699"/>
                </a:solidFill>
                <a:latin typeface="Menlo" panose="020B0609030804020204" pitchFamily="49" charset="0"/>
              </a:rPr>
              <a:t>verticalSizeClass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== .</a:t>
            </a:r>
            <a:r>
              <a:rPr lang="en-US" sz="1600" dirty="0">
                <a:solidFill>
                  <a:srgbClr val="3900A0"/>
                </a:solidFill>
                <a:latin typeface="Menlo" panose="020B0609030804020204" pitchFamily="49" charset="0"/>
              </a:rPr>
              <a:t>compact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? </a:t>
            </a:r>
            <a:r>
              <a:rPr lang="en-US" sz="1600" dirty="0">
                <a:solidFill>
                  <a:srgbClr val="C41A16"/>
                </a:solidFill>
                <a:latin typeface="Menlo" panose="020B0609030804020204" pitchFamily="49" charset="0"/>
              </a:rPr>
              <a:t>"compact"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: </a:t>
            </a:r>
            <a:r>
              <a:rPr lang="en-US" sz="1600" dirty="0">
                <a:solidFill>
                  <a:srgbClr val="C41A16"/>
                </a:solidFill>
                <a:latin typeface="Menlo" panose="020B0609030804020204" pitchFamily="49" charset="0"/>
              </a:rPr>
              <a:t>"regular"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			attributes: attributes)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      </a:t>
            </a:r>
            <a:r>
              <a:rPr lang="en-US" sz="1600" dirty="0" err="1">
                <a:solidFill>
                  <a:srgbClr val="326D74"/>
                </a:solidFill>
                <a:latin typeface="Menlo" panose="020B0609030804020204" pitchFamily="49" charset="0"/>
              </a:rPr>
              <a:t>label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sz="1600" dirty="0" err="1">
                <a:solidFill>
                  <a:srgbClr val="5C2699"/>
                </a:solidFill>
                <a:latin typeface="Menlo" panose="020B0609030804020204" pitchFamily="49" charset="0"/>
              </a:rPr>
              <a:t>attributedText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attributedString</a:t>
            </a:r>
            <a:endParaRPr lang="en-US" sz="16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   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   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  </a:t>
            </a:r>
            <a:r>
              <a:rPr lang="en-US" sz="1600" b="1" dirty="0">
                <a:solidFill>
                  <a:srgbClr val="9B2393"/>
                </a:solidFill>
                <a:latin typeface="Menlo" panose="020B0609030804020204" pitchFamily="49" charset="0"/>
              </a:rPr>
              <a:t>override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600" b="1" dirty="0" err="1">
                <a:solidFill>
                  <a:srgbClr val="9B2393"/>
                </a:solidFill>
                <a:latin typeface="Menlo" panose="020B0609030804020204" pitchFamily="49" charset="0"/>
              </a:rPr>
              <a:t>func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traitCollectionDidChange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600" b="1" dirty="0">
                <a:solidFill>
                  <a:srgbClr val="9B2393"/>
                </a:solidFill>
                <a:latin typeface="Menlo" panose="020B0609030804020204" pitchFamily="49" charset="0"/>
              </a:rPr>
              <a:t>_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previousTraitCollection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sz="1600" dirty="0" err="1">
                <a:solidFill>
                  <a:srgbClr val="5C2699"/>
                </a:solidFill>
                <a:latin typeface="Menlo" panose="020B0609030804020204" pitchFamily="49" charset="0"/>
              </a:rPr>
              <a:t>UITraitCollection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?) {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      </a:t>
            </a:r>
            <a:r>
              <a:rPr lang="en-US" sz="1600" b="1" dirty="0" err="1">
                <a:solidFill>
                  <a:srgbClr val="9B2393"/>
                </a:solidFill>
                <a:latin typeface="Menlo" panose="020B0609030804020204" pitchFamily="49" charset="0"/>
              </a:rPr>
              <a:t>super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sz="1600" dirty="0" err="1">
                <a:solidFill>
                  <a:srgbClr val="3900A0"/>
                </a:solidFill>
                <a:latin typeface="Menlo" panose="020B0609030804020204" pitchFamily="49" charset="0"/>
              </a:rPr>
              <a:t>traitCollectionDidChange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previousTraitCollection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      </a:t>
            </a:r>
            <a:r>
              <a:rPr lang="en-US" sz="1600" dirty="0" err="1">
                <a:solidFill>
                  <a:srgbClr val="245256"/>
                </a:solidFill>
                <a:latin typeface="Menlo" panose="020B0609030804020204" pitchFamily="49" charset="0"/>
              </a:rPr>
              <a:t>updateLabel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()</a:t>
            </a:r>
            <a:endParaRPr lang="en-US" sz="1600" dirty="0">
              <a:solidFill>
                <a:srgbClr val="245256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    }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92177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- </a:t>
            </a:r>
            <a:r>
              <a:rPr lang="en-US" dirty="0" err="1"/>
              <a:t>Autolayout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What have we used so far</a:t>
            </a:r>
          </a:p>
          <a:p>
            <a:pPr lvl="1"/>
            <a:r>
              <a:rPr lang="is-IS" dirty="0"/>
              <a:t>Dashed blue lines – edges and vertical/horizontal centers</a:t>
            </a:r>
          </a:p>
          <a:p>
            <a:pPr lvl="1"/>
            <a:r>
              <a:rPr lang="is-IS" dirty="0"/>
              <a:t>Ctrl-drag to edges and other elements (or itself) to set constraints</a:t>
            </a:r>
          </a:p>
          <a:p>
            <a:pPr lvl="1"/>
            <a:r>
              <a:rPr lang="is-IS" dirty="0"/>
              <a:t>Size inspector</a:t>
            </a:r>
          </a:p>
          <a:p>
            <a:pPr lvl="1"/>
            <a:r>
              <a:rPr lang="is-IS" dirty="0"/>
              <a:t>Click on constraint</a:t>
            </a:r>
          </a:p>
          <a:p>
            <a:pPr lvl="1"/>
            <a:r>
              <a:rPr lang="is-IS" dirty="0"/>
              <a:t>Embed in stack view</a:t>
            </a:r>
          </a:p>
          <a:p>
            <a:pPr lvl="1"/>
            <a:r>
              <a:rPr lang="is-IS" dirty="0"/>
              <a:t>Document outline – fundamental to autolayout</a:t>
            </a:r>
          </a:p>
          <a:p>
            <a:pPr marL="457200" lvl="1" indent="0">
              <a:buNone/>
            </a:pPr>
            <a:endParaRPr lang="is-IS" dirty="0"/>
          </a:p>
          <a:p>
            <a:pPr lvl="1"/>
            <a:endParaRPr lang="is-IS" dirty="0"/>
          </a:p>
          <a:p>
            <a:pPr lvl="1"/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540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- </a:t>
            </a:r>
            <a:r>
              <a:rPr lang="en-US" dirty="0" err="1"/>
              <a:t>Autolayout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Buttons in lower right corner</a:t>
            </a:r>
          </a:p>
          <a:p>
            <a:pPr lvl="1"/>
            <a:r>
              <a:rPr lang="is-IS" dirty="0"/>
              <a:t>Update frames</a:t>
            </a:r>
          </a:p>
          <a:p>
            <a:pPr lvl="1"/>
            <a:r>
              <a:rPr lang="is-IS" dirty="0"/>
              <a:t>Embed in </a:t>
            </a:r>
          </a:p>
          <a:p>
            <a:pPr lvl="1"/>
            <a:r>
              <a:rPr lang="is-IS" dirty="0"/>
              <a:t>Align</a:t>
            </a:r>
          </a:p>
          <a:p>
            <a:pPr lvl="1"/>
            <a:r>
              <a:rPr lang="is-IS" dirty="0"/>
              <a:t>Add new constraints</a:t>
            </a:r>
          </a:p>
          <a:p>
            <a:pPr lvl="1"/>
            <a:r>
              <a:rPr lang="is-IS" dirty="0"/>
              <a:t>Resolve auto layout issues</a:t>
            </a:r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3DE9E2-7465-2243-8201-E2DE661CC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193" y="1546682"/>
            <a:ext cx="3841060" cy="86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16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- </a:t>
            </a:r>
            <a:r>
              <a:rPr lang="en-US" dirty="0" err="1"/>
              <a:t>Autolayout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Update frames</a:t>
            </a:r>
          </a:p>
          <a:p>
            <a:pPr lvl="1"/>
            <a:r>
              <a:rPr lang="is-IS" dirty="0"/>
              <a:t>Recalculates all the positions/sizes and redraws layout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7A6974-02FB-2243-8C74-ADDCE02AA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3154082"/>
            <a:ext cx="5803900" cy="3251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1E6037-62A0-5C4F-BA64-5E8CFB640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359" y="3160115"/>
            <a:ext cx="55372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47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- </a:t>
            </a:r>
            <a:r>
              <a:rPr lang="en-US" dirty="0" err="1"/>
              <a:t>Autolayout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Embed in</a:t>
            </a:r>
          </a:p>
          <a:p>
            <a:pPr lvl="1"/>
            <a:r>
              <a:rPr lang="is-IS" dirty="0"/>
              <a:t>Initially we are interest only in Stack View</a:t>
            </a:r>
          </a:p>
          <a:p>
            <a:pPr lvl="2"/>
            <a:r>
              <a:rPr lang="is-IS" dirty="0"/>
              <a:t>Groups selected view elements into new container</a:t>
            </a:r>
          </a:p>
          <a:p>
            <a:pPr lvl="2"/>
            <a:r>
              <a:rPr lang="is-IS" dirty="0"/>
              <a:t>Either horizontal or vertical</a:t>
            </a:r>
          </a:p>
          <a:p>
            <a:pPr lvl="2"/>
            <a:r>
              <a:rPr lang="is-IS" dirty="0"/>
              <a:t>Can control spacing, distribution, etc</a:t>
            </a:r>
          </a:p>
          <a:p>
            <a:pPr lvl="2"/>
            <a:r>
              <a:rPr lang="is-IS" dirty="0"/>
              <a:t>Somewhat similar to Linear Layout in Android</a:t>
            </a:r>
          </a:p>
          <a:p>
            <a:pPr lvl="1"/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881F15-C529-744D-97BB-505C21F09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2789" y="1782354"/>
            <a:ext cx="32131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49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- </a:t>
            </a:r>
            <a:r>
              <a:rPr lang="en-US" dirty="0" err="1"/>
              <a:t>Autolayout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Align views to each-other</a:t>
            </a:r>
          </a:p>
          <a:p>
            <a:r>
              <a:rPr lang="is-IS" dirty="0"/>
              <a:t>Or to container</a:t>
            </a:r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97A1AF-8858-4E45-9C9B-FCAC79E73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864" y="1409700"/>
            <a:ext cx="4152900" cy="4038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C8CCB0-CFA3-6749-8239-E65BD36B7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138" y="3922486"/>
            <a:ext cx="60579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53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- </a:t>
            </a:r>
            <a:r>
              <a:rPr lang="en-US" dirty="0" err="1"/>
              <a:t>Autolayout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6925991" cy="4195481"/>
          </a:xfrm>
        </p:spPr>
        <p:txBody>
          <a:bodyPr>
            <a:normAutofit/>
          </a:bodyPr>
          <a:lstStyle/>
          <a:p>
            <a:r>
              <a:rPr lang="is-IS" dirty="0"/>
              <a:t>Add new constraints</a:t>
            </a:r>
          </a:p>
          <a:p>
            <a:pPr lvl="1"/>
            <a:r>
              <a:rPr lang="is-IS" dirty="0"/>
              <a:t>To nearest neighbor (click the dashed red line to add)</a:t>
            </a:r>
          </a:p>
          <a:p>
            <a:pPr lvl="1"/>
            <a:r>
              <a:rPr lang="is-IS" dirty="0"/>
              <a:t>Constrain to margins (not edges). Margin is 8dp on both sides of element edge</a:t>
            </a:r>
          </a:p>
          <a:p>
            <a:pPr lvl="1"/>
            <a:endParaRPr lang="is-IS" dirty="0"/>
          </a:p>
          <a:p>
            <a:pPr lvl="1"/>
            <a:r>
              <a:rPr lang="is-IS" dirty="0"/>
              <a:t>Fix width or height</a:t>
            </a:r>
          </a:p>
          <a:p>
            <a:pPr lvl="1"/>
            <a:endParaRPr lang="is-IS" dirty="0"/>
          </a:p>
          <a:p>
            <a:pPr lvl="1"/>
            <a:r>
              <a:rPr lang="is-IS" dirty="0"/>
              <a:t>Equal width or height between elements</a:t>
            </a:r>
          </a:p>
          <a:p>
            <a:pPr lvl="1"/>
            <a:endParaRPr lang="is-IS" dirty="0"/>
          </a:p>
          <a:p>
            <a:pPr lvl="1"/>
            <a:r>
              <a:rPr lang="is-IS" dirty="0"/>
              <a:t>Aspect ratio (1:1 is square)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02B9A2-D2BF-E64F-BE4F-06112E3E5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215" y="1853248"/>
            <a:ext cx="36322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12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- </a:t>
            </a:r>
            <a:r>
              <a:rPr lang="en-US" dirty="0" err="1"/>
              <a:t>Autolayout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Resolve autolayout issues</a:t>
            </a:r>
          </a:p>
          <a:p>
            <a:pPr lvl="1"/>
            <a:r>
              <a:rPr lang="is-IS" dirty="0"/>
              <a:t>Either for all the views or just selected</a:t>
            </a:r>
          </a:p>
          <a:p>
            <a:pPr lvl="1"/>
            <a:endParaRPr lang="is-IS" dirty="0"/>
          </a:p>
          <a:p>
            <a:pPr lvl="1"/>
            <a:r>
              <a:rPr lang="is-IS" dirty="0"/>
              <a:t>Add missing constraints</a:t>
            </a:r>
          </a:p>
          <a:p>
            <a:pPr lvl="2"/>
            <a:r>
              <a:rPr lang="is-IS" dirty="0"/>
              <a:t>Xcode trys to do magic - not vey good!</a:t>
            </a:r>
          </a:p>
          <a:p>
            <a:pPr lvl="2"/>
            <a:r>
              <a:rPr lang="is-IS" dirty="0"/>
              <a:t>Reset to Suggested Constraints</a:t>
            </a:r>
          </a:p>
          <a:p>
            <a:pPr lvl="2"/>
            <a:r>
              <a:rPr lang="is-IS" dirty="0"/>
              <a:t>Set everything according to blue dashed lines</a:t>
            </a:r>
          </a:p>
          <a:p>
            <a:pPr lvl="1"/>
            <a:endParaRPr lang="is-IS" dirty="0"/>
          </a:p>
          <a:p>
            <a:pPr lvl="1"/>
            <a:r>
              <a:rPr lang="is-IS" dirty="0"/>
              <a:t>Clear constraints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49B6AD-0C7A-214A-9C19-C55DACA26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454" y="1607457"/>
            <a:ext cx="46482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08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- </a:t>
            </a:r>
            <a:r>
              <a:rPr lang="en-US" dirty="0" err="1"/>
              <a:t>Autolayout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But not everything is doable with constraints</a:t>
            </a:r>
          </a:p>
          <a:p>
            <a:pPr lvl="1"/>
            <a:r>
              <a:rPr lang="is-IS" dirty="0"/>
              <a:t>If screen is wildly different - no constraint system can help you</a:t>
            </a:r>
          </a:p>
          <a:p>
            <a:pPr lvl="1"/>
            <a:r>
              <a:rPr lang="is-IS" dirty="0"/>
              <a:t>In these cases we would like to have totally new positions, new constraints, show-or-hide some elements, change colors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05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8631</TotalTime>
  <Words>657</Words>
  <Application>Microsoft Macintosh PowerPoint</Application>
  <PresentationFormat>Widescreen</PresentationFormat>
  <Paragraphs>115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Menlo</vt:lpstr>
      <vt:lpstr>Wingdings 3</vt:lpstr>
      <vt:lpstr>Ion</vt:lpstr>
      <vt:lpstr>Native Mobile Applications - ICD0017</vt:lpstr>
      <vt:lpstr>iOS - Autolayout</vt:lpstr>
      <vt:lpstr>iOS - Autolayout</vt:lpstr>
      <vt:lpstr>iOS - Autolayout</vt:lpstr>
      <vt:lpstr>iOS - Autolayout</vt:lpstr>
      <vt:lpstr>iOS - Autolayout</vt:lpstr>
      <vt:lpstr>iOS - Autolayout</vt:lpstr>
      <vt:lpstr>iOS - Autolayout</vt:lpstr>
      <vt:lpstr>iOS - Autolayout</vt:lpstr>
      <vt:lpstr>iOS – Size Classes</vt:lpstr>
      <vt:lpstr>iOS – Size Classes</vt:lpstr>
      <vt:lpstr>iOS – Size classes</vt:lpstr>
      <vt:lpstr>iOS – Size Classes</vt:lpstr>
      <vt:lpstr>iOS – Size classes</vt:lpstr>
      <vt:lpstr>iOS – Size Classes</vt:lpstr>
      <vt:lpstr>iOS - Autolayout</vt:lpstr>
      <vt:lpstr>iOS – Autolayout In code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creator>andres käver</dc:creator>
  <cp:lastModifiedBy>Andres Käver</cp:lastModifiedBy>
  <cp:revision>159</cp:revision>
  <dcterms:created xsi:type="dcterms:W3CDTF">2015-10-15T12:35:18Z</dcterms:created>
  <dcterms:modified xsi:type="dcterms:W3CDTF">2019-12-02T13:12:22Z</dcterms:modified>
</cp:coreProperties>
</file>