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4" r:id="rId48"/>
    <p:sldId id="302" r:id="rId49"/>
    <p:sldId id="303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47" autoAdjust="0"/>
    <p:restoredTop sz="93061" autoAdjust="0"/>
  </p:normalViewPr>
  <p:slideViewPr>
    <p:cSldViewPr snapToGrid="0">
      <p:cViewPr varScale="1">
        <p:scale>
          <a:sx n="119" d="100"/>
          <a:sy n="119" d="100"/>
        </p:scale>
        <p:origin x="13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03.10.19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017D-616C-426D-B96A-9B74169657CB}" type="datetime1">
              <a:rPr lang="en-US" smtClean="0"/>
              <a:t>10/3/19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2F8-4F9B-475A-9076-FF47062FDB53}" type="datetime1">
              <a:rPr lang="en-US" smtClean="0"/>
              <a:t>10/3/19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4FA4-9781-4D2E-9CA0-82AF90576D91}" type="datetime1">
              <a:rPr lang="en-US" smtClean="0"/>
              <a:t>10/3/19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842-AF3A-4F79-81E5-89F3140F58EC}" type="datetime1">
              <a:rPr lang="en-US" smtClean="0"/>
              <a:t>10/3/19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3BF-32B0-4A81-ACA1-CA4D3511A15C}" type="datetime1">
              <a:rPr lang="en-US" smtClean="0"/>
              <a:t>10/3/19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7BF-3C55-4F26-A6A0-49E70F83FEE8}" type="datetime1">
              <a:rPr lang="en-US" smtClean="0"/>
              <a:t>10/3/19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2B73-859B-4B75-B038-91839C89101A}" type="datetime1">
              <a:rPr lang="en-US" smtClean="0"/>
              <a:t>10/3/19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DDA1-6E86-4CE1-9860-B071DC8D34E1}" type="datetime1">
              <a:rPr lang="en-US" smtClean="0"/>
              <a:t>10/3/19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EBE-8681-4664-83A8-552B71039C1E}" type="datetime1">
              <a:rPr lang="en-US" smtClean="0"/>
              <a:t>10/3/19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FF52-A86D-4A10-973C-2E68BFB2A7DA}" type="datetime1">
              <a:rPr lang="en-US" smtClean="0"/>
              <a:t>10/3/19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43DB-8957-458B-B939-391AEFD585EB}" type="datetime1">
              <a:rPr lang="en-US" smtClean="0"/>
              <a:t>10/3/19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6DD-D0EA-402D-90AE-E23B9B1122B9}" type="datetime1">
              <a:rPr lang="en-US" smtClean="0"/>
              <a:t>10/3/19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9E6D-C8FB-4995-9B70-35802D29F244}" type="datetime1">
              <a:rPr lang="en-US" smtClean="0"/>
              <a:t>10/3/19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E8D-CF6C-4C2C-8928-6CF987645092}" type="datetime1">
              <a:rPr lang="en-US" smtClean="0"/>
              <a:t>10/3/19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CB8-50D4-4762-AAB3-AD974B8E03D9}" type="datetime1">
              <a:rPr lang="en-US" smtClean="0"/>
              <a:t>10/3/19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7526-571B-42F1-BF46-40AF976A9F12}" type="datetime1">
              <a:rPr lang="en-US" smtClean="0"/>
              <a:t>10/3/19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42B4-7614-4FB7-9AC1-D50FE9B34BC0}" type="datetime1">
              <a:rPr lang="en-US" smtClean="0"/>
              <a:t>10/3/19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A1F32-43A5-49FE-A36C-65A860914068}" type="datetime1">
              <a:rPr lang="en-US" smtClean="0"/>
              <a:t>10/3/19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akaver@itcollege.e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romainguy/ViewServer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Mobile Software Development for Android - I397</a:t>
            </a:r>
            <a:endParaRPr lang="et-EE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1762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TTU IT College, Andres Käver</a:t>
            </a:r>
            <a:r>
              <a:rPr lang="en-US"/>
              <a:t>, 2019-2020</a:t>
            </a:r>
            <a:endParaRPr lang="en-US" dirty="0"/>
          </a:p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akaver@itcollege.ee</a:t>
            </a:r>
            <a:endParaRPr lang="en-US" dirty="0"/>
          </a:p>
          <a:p>
            <a:r>
              <a:rPr lang="en-US" dirty="0"/>
              <a:t>Web: http://</a:t>
            </a:r>
            <a:r>
              <a:rPr lang="en-US" dirty="0" err="1"/>
              <a:t>enos.itcollege.ee</a:t>
            </a:r>
            <a:r>
              <a:rPr lang="en-US" dirty="0"/>
              <a:t>/~</a:t>
            </a:r>
            <a:r>
              <a:rPr lang="en-US" dirty="0" err="1"/>
              <a:t>akaver</a:t>
            </a:r>
            <a:r>
              <a:rPr lang="en-US" dirty="0"/>
              <a:t>/Android</a:t>
            </a:r>
          </a:p>
          <a:p>
            <a:r>
              <a:rPr lang="en-US" dirty="0"/>
              <a:t>Skype: </a:t>
            </a:r>
            <a:r>
              <a:rPr lang="en-US" dirty="0" err="1"/>
              <a:t>akaver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248" y="-561978"/>
            <a:ext cx="5142857" cy="38571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0D7ABD-03EC-764D-A49D-FEE029CFA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5497" y="4521200"/>
            <a:ext cx="20955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64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1125" y="1429318"/>
            <a:ext cx="3906219" cy="3670988"/>
          </a:xfrm>
        </p:spPr>
        <p:txBody>
          <a:bodyPr>
            <a:normAutofit/>
          </a:bodyPr>
          <a:lstStyle/>
          <a:p>
            <a:r>
              <a:rPr lang="en-US" dirty="0" err="1"/>
              <a:t>Match_parent</a:t>
            </a:r>
            <a:endParaRPr lang="en-US" dirty="0"/>
          </a:p>
          <a:p>
            <a:r>
              <a:rPr lang="en-US" dirty="0" err="1"/>
              <a:t>Wrap_content</a:t>
            </a:r>
            <a:endParaRPr lang="en-US" dirty="0"/>
          </a:p>
          <a:p>
            <a:r>
              <a:rPr lang="en-US" dirty="0"/>
              <a:t>Use background tint for visual cues</a:t>
            </a:r>
          </a:p>
          <a:p>
            <a:endParaRPr lang="en-US" dirty="0"/>
          </a:p>
          <a:p>
            <a:r>
              <a:rPr lang="en-US" dirty="0" err="1"/>
              <a:t>Xxxdp</a:t>
            </a:r>
            <a:endParaRPr lang="en-US" dirty="0"/>
          </a:p>
          <a:p>
            <a:pPr lvl="1"/>
            <a:r>
              <a:rPr lang="en-US" dirty="0"/>
              <a:t>Density-independent pixel</a:t>
            </a:r>
          </a:p>
          <a:p>
            <a:pPr lvl="1"/>
            <a:r>
              <a:rPr lang="en-US" dirty="0" err="1"/>
              <a:t>px</a:t>
            </a:r>
            <a:r>
              <a:rPr lang="en-US" dirty="0"/>
              <a:t> = </a:t>
            </a:r>
            <a:r>
              <a:rPr lang="en-US" dirty="0" err="1"/>
              <a:t>dp</a:t>
            </a:r>
            <a:r>
              <a:rPr lang="en-US" dirty="0"/>
              <a:t> * density</a:t>
            </a:r>
          </a:p>
          <a:p>
            <a:pPr lvl="1"/>
            <a:r>
              <a:rPr lang="en-US" dirty="0"/>
              <a:t>density = bucket(dpi/160)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943600" y="1429318"/>
            <a:ext cx="6038603" cy="19389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:orientation=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"vertical" 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"New Text"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"@+id/textView2"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268" y="4791595"/>
            <a:ext cx="3590925" cy="1762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853" y="3497185"/>
            <a:ext cx="3562350" cy="1695450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61606" y="3008103"/>
            <a:ext cx="2671948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953" y="5225135"/>
            <a:ext cx="4230647" cy="117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48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- </a:t>
            </a:r>
            <a:r>
              <a:rPr lang="en-US" dirty="0" err="1"/>
              <a:t>dp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666430"/>
            <a:ext cx="4947013" cy="47205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F8D9CC-7A7F-3C4D-A168-A6105E14A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681829"/>
            <a:ext cx="5094739" cy="470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20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 vs padding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687" y="1469781"/>
            <a:ext cx="7035635" cy="500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55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 vs padding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3930156"/>
            <a:ext cx="8946541" cy="2318243"/>
          </a:xfrm>
        </p:spPr>
        <p:txBody>
          <a:bodyPr/>
          <a:lstStyle/>
          <a:p>
            <a:r>
              <a:rPr lang="en-US" dirty="0"/>
              <a:t>No margin</a:t>
            </a:r>
          </a:p>
          <a:p>
            <a:r>
              <a:rPr lang="en-US" dirty="0" err="1"/>
              <a:t>android:padding</a:t>
            </a:r>
            <a:endParaRPr lang="en-US" dirty="0"/>
          </a:p>
          <a:p>
            <a:r>
              <a:rPr lang="en-US" dirty="0" err="1"/>
              <a:t>android:layout_margin</a:t>
            </a:r>
            <a:endParaRPr lang="en-US" dirty="0"/>
          </a:p>
          <a:p>
            <a:r>
              <a:rPr lang="en-US" dirty="0" err="1"/>
              <a:t>layout_xxx</a:t>
            </a:r>
            <a:r>
              <a:rPr lang="en-US" dirty="0"/>
              <a:t> prefix – deals with data from outside the view</a:t>
            </a:r>
          </a:p>
          <a:p>
            <a:r>
              <a:rPr lang="en-US" dirty="0"/>
              <a:t>padding – inside the view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634774"/>
            <a:ext cx="3609975" cy="172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841" y="1634774"/>
            <a:ext cx="3552825" cy="1838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8349" y="1591911"/>
            <a:ext cx="35147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05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Gravity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Android:layout_gravity</a:t>
            </a:r>
            <a:endParaRPr lang="en-US" dirty="0"/>
          </a:p>
          <a:p>
            <a:pPr lvl="1"/>
            <a:r>
              <a:rPr lang="en-US" dirty="0"/>
              <a:t>Position of the view, regarding its parent</a:t>
            </a:r>
          </a:p>
          <a:p>
            <a:r>
              <a:rPr lang="en-US" dirty="0" err="1"/>
              <a:t>Android:gravity</a:t>
            </a:r>
            <a:endParaRPr lang="en-US" dirty="0"/>
          </a:p>
          <a:p>
            <a:pPr lvl="1"/>
            <a:r>
              <a:rPr lang="en-US" dirty="0"/>
              <a:t>Position of the content inside the view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317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Gravity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093" y="4556900"/>
            <a:ext cx="1986333" cy="1623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627" y="2093969"/>
            <a:ext cx="2084799" cy="1628923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60923" y="1771369"/>
            <a:ext cx="5723906" cy="22741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:orientation=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"vertical"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"160dp"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"160dp"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:gravity=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"center_horizontal"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"New Text"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"@+id/textView2"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60923" y="4245164"/>
            <a:ext cx="5700156" cy="22467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:orientation=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"vertical"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"160dp"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"160dp"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:layout_gravity=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"center_horizontal"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"New Text"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"@+id/textView2"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89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Gravity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mixed and combined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29096" y="3007528"/>
            <a:ext cx="5985164" cy="24006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:orientation=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"vertical"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"160dp"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"160dp"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:gravity=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"center_horizontal|bottom"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:layout_gravity=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"right"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"New Text"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"@+id/textView2"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493" y="3345975"/>
            <a:ext cx="2401312" cy="193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38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LinearLayout</a:t>
            </a:r>
            <a:r>
              <a:rPr lang="en-US" dirty="0"/>
              <a:t>?</a:t>
            </a:r>
          </a:p>
          <a:p>
            <a:r>
              <a:rPr lang="en-US" dirty="0"/>
              <a:t>Gravity</a:t>
            </a:r>
          </a:p>
          <a:p>
            <a:r>
              <a:rPr lang="en-US" dirty="0"/>
              <a:t>Weight</a:t>
            </a:r>
          </a:p>
          <a:p>
            <a:r>
              <a:rPr lang="en-US" dirty="0"/>
              <a:t>Nested layout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074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751" y="1585355"/>
            <a:ext cx="7318006" cy="49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04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LinearLayout</a:t>
            </a:r>
            <a:r>
              <a:rPr lang="en-US" dirty="0"/>
              <a:t> - Gravity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944" y="1498765"/>
            <a:ext cx="867727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0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fundamentals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layout</a:t>
            </a:r>
          </a:p>
          <a:p>
            <a:pPr lvl="1"/>
            <a:r>
              <a:rPr lang="en-US" dirty="0"/>
              <a:t>Linear</a:t>
            </a:r>
          </a:p>
          <a:p>
            <a:pPr lvl="1"/>
            <a:r>
              <a:rPr lang="en-US" dirty="0"/>
              <a:t>Relative</a:t>
            </a:r>
          </a:p>
          <a:p>
            <a:pPr lvl="1"/>
            <a:r>
              <a:rPr lang="en-US" dirty="0"/>
              <a:t>Frame</a:t>
            </a:r>
          </a:p>
          <a:p>
            <a:pPr lvl="1"/>
            <a:r>
              <a:rPr lang="en-US" dirty="0"/>
              <a:t>Table</a:t>
            </a:r>
          </a:p>
          <a:p>
            <a:r>
              <a:rPr lang="en-US" dirty="0"/>
              <a:t>Basic attributes</a:t>
            </a:r>
          </a:p>
          <a:p>
            <a:pPr lvl="1"/>
            <a:r>
              <a:rPr lang="en-US" dirty="0"/>
              <a:t>Size</a:t>
            </a:r>
          </a:p>
          <a:p>
            <a:pPr lvl="1"/>
            <a:r>
              <a:rPr lang="en-US" dirty="0"/>
              <a:t>Margin vs padding</a:t>
            </a:r>
          </a:p>
          <a:p>
            <a:pPr lvl="1"/>
            <a:r>
              <a:rPr lang="en-US" dirty="0"/>
              <a:t>Gravity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090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LinearLayout</a:t>
            </a:r>
            <a:r>
              <a:rPr lang="en-US" dirty="0"/>
              <a:t> - Gravity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877" y="1454809"/>
            <a:ext cx="7393484" cy="521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80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LinearLayout</a:t>
            </a:r>
            <a:r>
              <a:rPr lang="en-US" dirty="0"/>
              <a:t> - Weight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Additional way to specify dimensions (</a:t>
            </a:r>
            <a:r>
              <a:rPr lang="en-US" dirty="0" err="1"/>
              <a:t>match_parent</a:t>
            </a:r>
            <a:r>
              <a:rPr lang="en-US" dirty="0"/>
              <a:t>, </a:t>
            </a:r>
            <a:r>
              <a:rPr lang="en-US" dirty="0" err="1"/>
              <a:t>wrap_content</a:t>
            </a:r>
            <a:r>
              <a:rPr lang="en-US" dirty="0"/>
              <a:t>, </a:t>
            </a:r>
            <a:r>
              <a:rPr lang="en-US" dirty="0" err="1"/>
              <a:t>xxxdp</a:t>
            </a:r>
            <a:r>
              <a:rPr lang="en-US" dirty="0"/>
              <a:t>)</a:t>
            </a:r>
          </a:p>
          <a:p>
            <a:r>
              <a:rPr lang="en-US" dirty="0"/>
              <a:t>Adds weights together</a:t>
            </a:r>
          </a:p>
          <a:p>
            <a:r>
              <a:rPr lang="en-US" dirty="0"/>
              <a:t>Width is based on ratios (1+1=2 =&gt; ½ and ½)</a:t>
            </a:r>
          </a:p>
          <a:p>
            <a:r>
              <a:rPr lang="en-US" dirty="0"/>
              <a:t>Can be mixed every way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833" y="4589380"/>
            <a:ext cx="3667125" cy="179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995" y="4589380"/>
            <a:ext cx="350520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81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LinearLayout</a:t>
            </a:r>
            <a:r>
              <a:rPr lang="en-US" dirty="0"/>
              <a:t> - </a:t>
            </a:r>
            <a:r>
              <a:rPr lang="en-US" dirty="0" err="1"/>
              <a:t>weightSum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6111" y="2052918"/>
            <a:ext cx="5682342" cy="36317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:orientation=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"horizontal"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:gravity=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"center_horizontal"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:weightSum=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"4"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"0dp"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"Left side"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"@+id/textView2"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"0dp"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"#00ff00"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"Right side"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"@+id/textView3"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302" y="3245783"/>
            <a:ext cx="36290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45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LinearLayout</a:t>
            </a:r>
            <a:r>
              <a:rPr lang="en-US" dirty="0"/>
              <a:t> - nested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12519" y="1971968"/>
            <a:ext cx="5789221" cy="42473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:orientation=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"vertical"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EditText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"@+id/editText3"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:orientation=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"horizontal"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:gravity=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"right"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"Cancel"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"@+id/button6"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"OK"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"@+id/button7"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963" y="2702564"/>
            <a:ext cx="356235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73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it is?</a:t>
            </a:r>
          </a:p>
          <a:p>
            <a:r>
              <a:rPr lang="en-US" dirty="0"/>
              <a:t>Relative Positioning</a:t>
            </a:r>
          </a:p>
          <a:p>
            <a:r>
              <a:rPr lang="en-US" dirty="0"/>
              <a:t>Relative </a:t>
            </a:r>
            <a:r>
              <a:rPr lang="en-US" dirty="0" err="1"/>
              <a:t>Alignement</a:t>
            </a:r>
            <a:endParaRPr lang="en-US" dirty="0"/>
          </a:p>
          <a:p>
            <a:r>
              <a:rPr lang="en-US" dirty="0"/>
              <a:t>Missing Views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957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06" y="1853248"/>
            <a:ext cx="3400425" cy="449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146" y="1853248"/>
            <a:ext cx="3362325" cy="4467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586" y="1862773"/>
            <a:ext cx="337185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08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Relative</a:t>
            </a:r>
          </a:p>
          <a:p>
            <a:pPr lvl="1"/>
            <a:r>
              <a:rPr lang="en-US" dirty="0"/>
              <a:t>Position</a:t>
            </a:r>
          </a:p>
          <a:p>
            <a:pPr lvl="1"/>
            <a:r>
              <a:rPr lang="en-US" dirty="0"/>
              <a:t>Alignment</a:t>
            </a:r>
          </a:p>
          <a:p>
            <a:r>
              <a:rPr lang="en-US" dirty="0"/>
              <a:t>To</a:t>
            </a:r>
          </a:p>
          <a:p>
            <a:pPr lvl="1"/>
            <a:r>
              <a:rPr lang="en-US" dirty="0"/>
              <a:t>Parent</a:t>
            </a:r>
          </a:p>
          <a:p>
            <a:pPr lvl="1"/>
            <a:r>
              <a:rPr lang="en-US" dirty="0"/>
              <a:t>Sibling</a:t>
            </a:r>
          </a:p>
          <a:p>
            <a:pPr lvl="1"/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86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RelativeLayout</a:t>
            </a:r>
            <a:r>
              <a:rPr lang="en-US" dirty="0"/>
              <a:t> - attributes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826" y="1646016"/>
            <a:ext cx="7065798" cy="480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38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default parameters</a:t>
            </a:r>
          </a:p>
          <a:p>
            <a:pPr lvl="1"/>
            <a:r>
              <a:rPr lang="en-US" dirty="0"/>
              <a:t>Top</a:t>
            </a:r>
          </a:p>
          <a:p>
            <a:pPr lvl="1"/>
            <a:r>
              <a:rPr lang="en-US" dirty="0"/>
              <a:t>Left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49086" y="4137127"/>
            <a:ext cx="4904509" cy="19389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EditText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"@+id/editText2"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:inputType=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"textMultiLine"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275" y="2372343"/>
            <a:ext cx="36576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69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positions given</a:t>
            </a:r>
          </a:p>
          <a:p>
            <a:pPr lvl="1"/>
            <a:r>
              <a:rPr lang="en-US" dirty="0"/>
              <a:t>Views are on top of each other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1586" y="2653083"/>
            <a:ext cx="3590925" cy="2181225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03312" y="3262314"/>
            <a:ext cx="6020790" cy="270843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EditText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"@+id/editText2"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:inputType=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"textMultiLine"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"@+id/button4"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"New Button"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161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Defines </a:t>
            </a:r>
            <a:r>
              <a:rPr lang="en-US" dirty="0" err="1"/>
              <a:t>declaritively</a:t>
            </a:r>
            <a:r>
              <a:rPr lang="en-US" dirty="0"/>
              <a:t> visual structure for app</a:t>
            </a:r>
          </a:p>
          <a:p>
            <a:r>
              <a:rPr lang="en-US" dirty="0"/>
              <a:t>Takes into consideration screen properties</a:t>
            </a:r>
          </a:p>
          <a:p>
            <a:pPr lvl="1"/>
            <a:r>
              <a:rPr lang="en-US" dirty="0"/>
              <a:t>size</a:t>
            </a:r>
          </a:p>
          <a:p>
            <a:pPr lvl="1"/>
            <a:r>
              <a:rPr lang="en-US" dirty="0"/>
              <a:t>pixel density</a:t>
            </a:r>
          </a:p>
          <a:p>
            <a:r>
              <a:rPr lang="en-US" dirty="0"/>
              <a:t>System calculates sizes and position for all UI elements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1774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50027" y="3295464"/>
            <a:ext cx="6050478" cy="30162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EditText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"@+id/editTextGreeting"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:inputType=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"textMultiLine"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"@+id/buttonOk"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:layout_below=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"@id/editTextGreeting"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:layout_alignParentRight=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"OK"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906" y="2709738"/>
            <a:ext cx="352425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69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00644" y="2052918"/>
            <a:ext cx="6329548" cy="40934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EditText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"@+id/editTextGreeting"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:inputType=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"textMultiLine"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"@+id/buttonOk"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:layout_below=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"@id/editTextGreeting"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:layout_alignParentRight=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"OK"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:layout_toLeftOf=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"@id/buttonOk"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"Cancel"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"@+id/buttonCancel"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114" y="2378466"/>
            <a:ext cx="34766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90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064" y="1853248"/>
            <a:ext cx="3495675" cy="2314575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01606" y="1836083"/>
            <a:ext cx="6359236" cy="42473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EditText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"@+id/editTextGreeting"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:inputType=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"textMultiLine"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"@+id/buttonOk"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:layout_below=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"@id/editTextGreeting"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:layout_alignParentRight=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"OK"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:layout_toLeftOf=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"@id/buttonOk"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:layout_below=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"@id/editTextGreeting"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"Cancel"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"@+id/buttonCancel"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231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Relative to sibling</a:t>
            </a:r>
          </a:p>
          <a:p>
            <a:pPr lvl="1"/>
            <a:r>
              <a:rPr lang="en-US" dirty="0" err="1"/>
              <a:t>Layout_above</a:t>
            </a:r>
            <a:endParaRPr lang="en-US" dirty="0"/>
          </a:p>
          <a:p>
            <a:pPr lvl="1"/>
            <a:r>
              <a:rPr lang="en-US" dirty="0" err="1"/>
              <a:t>Layout_below</a:t>
            </a:r>
            <a:endParaRPr lang="en-US" dirty="0"/>
          </a:p>
          <a:p>
            <a:pPr lvl="1"/>
            <a:r>
              <a:rPr lang="en-US" dirty="0" err="1"/>
              <a:t>Layout_toLeftOf</a:t>
            </a:r>
            <a:endParaRPr lang="en-US" dirty="0"/>
          </a:p>
          <a:p>
            <a:pPr lvl="1"/>
            <a:r>
              <a:rPr lang="en-US" dirty="0" err="1"/>
              <a:t>Layout_toRightOf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72689" y="2052917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Relative to sibling</a:t>
            </a:r>
          </a:p>
          <a:p>
            <a:pPr lvl="1"/>
            <a:r>
              <a:rPr lang="en-US" dirty="0" err="1"/>
              <a:t>Layout_alignTop</a:t>
            </a:r>
            <a:endParaRPr lang="en-US" dirty="0"/>
          </a:p>
          <a:p>
            <a:pPr lvl="1"/>
            <a:r>
              <a:rPr lang="en-US" dirty="0" err="1"/>
              <a:t>Layout_alignBottom</a:t>
            </a:r>
            <a:endParaRPr lang="en-US" dirty="0"/>
          </a:p>
          <a:p>
            <a:pPr lvl="1"/>
            <a:r>
              <a:rPr lang="en-US" dirty="0" err="1"/>
              <a:t>Layout_alignLeft</a:t>
            </a:r>
            <a:endParaRPr lang="en-US" dirty="0"/>
          </a:p>
          <a:p>
            <a:pPr lvl="1"/>
            <a:r>
              <a:rPr lang="en-US" dirty="0" err="1"/>
              <a:t>Layout_alignRight</a:t>
            </a:r>
            <a:endParaRPr lang="en-US" dirty="0"/>
          </a:p>
          <a:p>
            <a:pPr lvl="1"/>
            <a:r>
              <a:rPr lang="en-US" dirty="0" err="1"/>
              <a:t>Layout_alignBaseline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393191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Relative to parent</a:t>
            </a:r>
          </a:p>
          <a:p>
            <a:pPr lvl="1"/>
            <a:r>
              <a:rPr lang="en-US" dirty="0" err="1"/>
              <a:t>Layout_alignParentTop</a:t>
            </a:r>
            <a:endParaRPr lang="en-US" dirty="0"/>
          </a:p>
          <a:p>
            <a:pPr lvl="1"/>
            <a:r>
              <a:rPr lang="en-US" dirty="0" err="1"/>
              <a:t>Layout_alignParentBottom</a:t>
            </a:r>
            <a:endParaRPr lang="en-US" dirty="0"/>
          </a:p>
          <a:p>
            <a:pPr lvl="1"/>
            <a:r>
              <a:rPr lang="en-US" dirty="0" err="1"/>
              <a:t>Layout_alignParentLeft</a:t>
            </a:r>
            <a:endParaRPr lang="en-US" dirty="0"/>
          </a:p>
          <a:p>
            <a:pPr lvl="1"/>
            <a:r>
              <a:rPr lang="en-US" dirty="0" err="1"/>
              <a:t>Layout_alignParentRight</a:t>
            </a:r>
            <a:endParaRPr lang="en-US" dirty="0"/>
          </a:p>
          <a:p>
            <a:pPr lvl="1"/>
            <a:r>
              <a:rPr lang="en-US" dirty="0" err="1"/>
              <a:t>Layout_centerHorizontal</a:t>
            </a:r>
            <a:endParaRPr lang="en-US" dirty="0"/>
          </a:p>
          <a:p>
            <a:pPr lvl="1"/>
            <a:r>
              <a:rPr lang="en-US" dirty="0" err="1"/>
              <a:t>Layout_centerVertical</a:t>
            </a:r>
            <a:endParaRPr lang="en-US" dirty="0"/>
          </a:p>
          <a:p>
            <a:pPr lvl="1"/>
            <a:r>
              <a:rPr lang="en-US" dirty="0" err="1"/>
              <a:t>Layout_centerInParent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323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RelativeLayout</a:t>
            </a:r>
            <a:r>
              <a:rPr lang="en-US" dirty="0"/>
              <a:t> – Missing views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Visibility=“invisible”</a:t>
            </a:r>
          </a:p>
          <a:p>
            <a:pPr lvl="1"/>
            <a:r>
              <a:rPr lang="en-US" dirty="0"/>
              <a:t>View is still there, just invisible</a:t>
            </a:r>
          </a:p>
          <a:p>
            <a:pPr lvl="1"/>
            <a:r>
              <a:rPr lang="en-US" dirty="0"/>
              <a:t>Placement of element is not changed</a:t>
            </a:r>
          </a:p>
          <a:p>
            <a:r>
              <a:rPr lang="en-US" dirty="0"/>
              <a:t>Visibility=“gone”</a:t>
            </a:r>
          </a:p>
          <a:p>
            <a:pPr lvl="1"/>
            <a:r>
              <a:rPr lang="en-US" dirty="0"/>
              <a:t>UI layout changes, view is really not there</a:t>
            </a:r>
          </a:p>
          <a:p>
            <a:pPr lvl="1"/>
            <a:r>
              <a:rPr lang="en-US" dirty="0"/>
              <a:t>Defaults apply (top left)</a:t>
            </a:r>
          </a:p>
          <a:p>
            <a:r>
              <a:rPr lang="en-US" dirty="0"/>
              <a:t>When changing visibility programmatically</a:t>
            </a:r>
          </a:p>
          <a:p>
            <a:pPr lvl="1"/>
            <a:r>
              <a:rPr lang="en-US" dirty="0" err="1"/>
              <a:t>Layout_alignWithParentIfMissing</a:t>
            </a:r>
            <a:r>
              <a:rPr lang="en-US" dirty="0"/>
              <a:t>=“true”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5954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FrameLayout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to put views on top of each other</a:t>
            </a:r>
          </a:p>
          <a:p>
            <a:pPr lvl="1"/>
            <a:r>
              <a:rPr lang="en-US" dirty="0"/>
              <a:t>Position child </a:t>
            </a:r>
            <a:r>
              <a:rPr lang="en-US" dirty="0" err="1"/>
              <a:t>wiews</a:t>
            </a:r>
            <a:r>
              <a:rPr lang="en-US" dirty="0"/>
              <a:t> with </a:t>
            </a:r>
          </a:p>
          <a:p>
            <a:pPr lvl="2"/>
            <a:r>
              <a:rPr lang="en-US" dirty="0" err="1"/>
              <a:t>layout_gravity</a:t>
            </a:r>
            <a:endParaRPr lang="en-US" dirty="0"/>
          </a:p>
          <a:p>
            <a:pPr lvl="2"/>
            <a:r>
              <a:rPr lang="en-US" dirty="0" err="1"/>
              <a:t>Layout_margin</a:t>
            </a:r>
            <a:endParaRPr lang="en-US" dirty="0"/>
          </a:p>
          <a:p>
            <a:r>
              <a:rPr lang="en-US" dirty="0"/>
              <a:t>Usually used for placing images on top of other images</a:t>
            </a:r>
          </a:p>
          <a:p>
            <a:pPr lvl="1"/>
            <a:r>
              <a:rPr lang="en-US" dirty="0"/>
              <a:t>Think of </a:t>
            </a:r>
            <a:r>
              <a:rPr lang="en-US" dirty="0" err="1"/>
              <a:t>PictureFrame</a:t>
            </a:r>
            <a:endParaRPr lang="en-US" dirty="0"/>
          </a:p>
          <a:p>
            <a:r>
              <a:rPr lang="en-US" dirty="0"/>
              <a:t>You can save one view by using on </a:t>
            </a:r>
            <a:r>
              <a:rPr lang="en-US" dirty="0" err="1"/>
              <a:t>FrameLayout</a:t>
            </a:r>
            <a:r>
              <a:rPr lang="en-US" dirty="0"/>
              <a:t> definition</a:t>
            </a:r>
          </a:p>
          <a:p>
            <a:pPr lvl="1"/>
            <a:r>
              <a:rPr lang="en-US" dirty="0" err="1"/>
              <a:t>Android:foreground</a:t>
            </a:r>
            <a:r>
              <a:rPr lang="en-US" dirty="0"/>
              <a:t>=“@</a:t>
            </a:r>
            <a:r>
              <a:rPr lang="en-US" dirty="0" err="1"/>
              <a:t>drawable</a:t>
            </a:r>
            <a:r>
              <a:rPr lang="en-US" dirty="0"/>
              <a:t>/</a:t>
            </a:r>
            <a:r>
              <a:rPr lang="en-US" dirty="0" err="1"/>
              <a:t>somepicture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Control scaling of foreground (default is fill)</a:t>
            </a:r>
          </a:p>
          <a:p>
            <a:pPr lvl="2"/>
            <a:r>
              <a:rPr lang="en-US" dirty="0" err="1"/>
              <a:t>Android:foregroundGravity</a:t>
            </a:r>
            <a:r>
              <a:rPr lang="en-US" dirty="0"/>
              <a:t>=“</a:t>
            </a:r>
            <a:r>
              <a:rPr lang="en-US" dirty="0" err="1"/>
              <a:t>top|left</a:t>
            </a:r>
            <a:r>
              <a:rPr lang="en-US" dirty="0"/>
              <a:t>”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0484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TableLayout</a:t>
            </a:r>
            <a:endParaRPr lang="en-US" dirty="0"/>
          </a:p>
          <a:p>
            <a:r>
              <a:rPr lang="en-US" dirty="0"/>
              <a:t>Spanning and skipping</a:t>
            </a:r>
          </a:p>
          <a:p>
            <a:r>
              <a:rPr lang="en-US" dirty="0"/>
              <a:t>Shrinking, stretching and collapsing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2812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Specialized linear layout</a:t>
            </a:r>
          </a:p>
          <a:p>
            <a:pPr lvl="1"/>
            <a:r>
              <a:rPr lang="en-US" dirty="0"/>
              <a:t>Rows</a:t>
            </a:r>
          </a:p>
          <a:p>
            <a:pPr lvl="1"/>
            <a:r>
              <a:rPr lang="en-US" dirty="0"/>
              <a:t>Columns</a:t>
            </a:r>
          </a:p>
          <a:p>
            <a:pPr lvl="1"/>
            <a:r>
              <a:rPr lang="en-US" dirty="0" err="1"/>
              <a:t>TableRow</a:t>
            </a:r>
            <a:r>
              <a:rPr lang="en-US" dirty="0"/>
              <a:t> is always </a:t>
            </a:r>
          </a:p>
          <a:p>
            <a:pPr lvl="2"/>
            <a:r>
              <a:rPr lang="en-US" dirty="0" err="1"/>
              <a:t>Layout_width</a:t>
            </a:r>
            <a:r>
              <a:rPr lang="en-US" dirty="0"/>
              <a:t>=“</a:t>
            </a:r>
            <a:r>
              <a:rPr lang="en-US" dirty="0" err="1"/>
              <a:t>match_parent</a:t>
            </a:r>
            <a:r>
              <a:rPr lang="en-US" dirty="0"/>
              <a:t>”</a:t>
            </a:r>
          </a:p>
          <a:p>
            <a:pPr lvl="2"/>
            <a:r>
              <a:rPr lang="en-US" dirty="0" err="1"/>
              <a:t>Layout_height</a:t>
            </a:r>
            <a:r>
              <a:rPr lang="en-US" dirty="0"/>
              <a:t>=“</a:t>
            </a:r>
            <a:r>
              <a:rPr lang="en-US" dirty="0" err="1"/>
              <a:t>wrap_content</a:t>
            </a:r>
            <a:r>
              <a:rPr lang="en-US" dirty="0"/>
              <a:t>”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7449" y="1748472"/>
            <a:ext cx="34004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074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39</a:t>
            </a:fld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40327" y="2001082"/>
            <a:ext cx="5682343" cy="42473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TableLayout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"First"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"#00ff00"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"Second long"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"#0000ff"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"Third0"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"First long"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"#00ff00"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"Second"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"#0000ff"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"Third"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TableLayout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583" y="2960729"/>
            <a:ext cx="423862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81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2172195"/>
            <a:ext cx="2126777" cy="4046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138" y="2172195"/>
            <a:ext cx="2089376" cy="40456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764" y="2172195"/>
            <a:ext cx="2113534" cy="404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551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392003" cy="1400530"/>
          </a:xfrm>
        </p:spPr>
        <p:txBody>
          <a:bodyPr/>
          <a:lstStyle/>
          <a:p>
            <a:r>
              <a:rPr lang="en-US" dirty="0" err="1"/>
              <a:t>TableLayout</a:t>
            </a:r>
            <a:r>
              <a:rPr lang="en-US" dirty="0"/>
              <a:t> – skipping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547" y="1566961"/>
            <a:ext cx="3505200" cy="1800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584" y="3838824"/>
            <a:ext cx="3667125" cy="1962150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87285" y="1333766"/>
            <a:ext cx="5676405" cy="517064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TableLayout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"#ffff00"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"Very long title"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:layout_column=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"1"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"First"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"#00ff00"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"Second long"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"#0000ff"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"Third0"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"First long"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"#00ff00"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"Second"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"#0000ff"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"Third"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TableLayout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9744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TableLayout</a:t>
            </a:r>
            <a:r>
              <a:rPr lang="en-US" dirty="0"/>
              <a:t> – spanning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6111" y="1348623"/>
            <a:ext cx="5824847" cy="53245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TableLayout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"#ffff00"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"Very long title"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:layout_column=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:layout_span=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"2"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"First"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"#00ff00"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"Second long"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"#0000ff"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"Third0"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"First long"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"#00ff00"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"Second"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"#0000ff"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"Third"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TableLayout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220" y="2701637"/>
            <a:ext cx="41624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231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TableLayout</a:t>
            </a:r>
            <a:r>
              <a:rPr lang="en-US" dirty="0"/>
              <a:t> – shrinking, stretching, collapsing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3" y="3135085"/>
            <a:ext cx="6160232" cy="3103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089" y="1512406"/>
            <a:ext cx="4728640" cy="188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323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TableLayout</a:t>
            </a:r>
            <a:r>
              <a:rPr lang="en-US" dirty="0"/>
              <a:t> – shrinking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679" y="2288900"/>
            <a:ext cx="2766060" cy="1456595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16210" y="1292993"/>
            <a:ext cx="7529611" cy="517064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TableLayout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"fill_parent"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:shrinkColumns=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"1"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:layout_column=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"0"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:layout_marginLeft=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:layout_marginRight=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:layout_span=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"3"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"#ffff00"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"Very long title"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:layout_marginLeft=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:layout_marginRight=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"First"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:layout_marginRight=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"#00ff00"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:singleLine=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"false"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"Second long long long long long long long long long long long end"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:layout_marginRight=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"#0000ff"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"Third0"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TableLayout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319" y="5438072"/>
            <a:ext cx="6244688" cy="114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320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TableLayout</a:t>
            </a:r>
            <a:r>
              <a:rPr lang="en-US" dirty="0"/>
              <a:t> – stretching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44</a:t>
            </a:fld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97291" y="1152983"/>
            <a:ext cx="6810703" cy="53245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TableLayout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"fill_parent"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:shrinkColumns=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:stretchColumns=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"*"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:layout_column=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"0"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:layout_marginLeft=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:layout_marginRight=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:layout_span=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"3"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"#ffff00"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"Very long title"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:layout_marginLeft=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:layout_marginRight=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"First"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:layout_marginRight=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"#00ff00"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:singleLine=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"false"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"Second long long long long long long long long long long long end"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:layout_marginRight=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"#0000ff"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"Third0"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TableLayout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586" y="1625162"/>
            <a:ext cx="6227839" cy="11302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585" y="2902981"/>
            <a:ext cx="6255207" cy="108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186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TableLayout</a:t>
            </a:r>
            <a:r>
              <a:rPr lang="en-US" dirty="0"/>
              <a:t> – collapsing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Android:collapseColumns</a:t>
            </a:r>
            <a:r>
              <a:rPr lang="en-US" dirty="0"/>
              <a:t>=“*”</a:t>
            </a:r>
          </a:p>
          <a:p>
            <a:pPr lvl="1"/>
            <a:r>
              <a:rPr lang="en-US" dirty="0"/>
              <a:t>*</a:t>
            </a:r>
          </a:p>
          <a:p>
            <a:pPr lvl="1"/>
            <a:r>
              <a:rPr lang="en-US" dirty="0"/>
              <a:t>0</a:t>
            </a:r>
          </a:p>
          <a:p>
            <a:pPr lvl="1"/>
            <a:r>
              <a:rPr lang="en-US" dirty="0"/>
              <a:t>1,2,4</a:t>
            </a:r>
          </a:p>
          <a:p>
            <a:r>
              <a:rPr lang="en-US" dirty="0"/>
              <a:t>Same as visibility=“gone”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4926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Varia</a:t>
            </a:r>
            <a:r>
              <a:rPr lang="en-US" dirty="0"/>
              <a:t> - performance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148" y="1468782"/>
            <a:ext cx="8124868" cy="508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295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71338-AEC4-3F40-B2A9-8C23350B1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E2EB0-C1BA-0549-95C5-AA68A239B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END!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745E0-9367-6E4B-B7C2-45DDD7F2D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130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Varia</a:t>
            </a:r>
            <a:r>
              <a:rPr lang="en-US" dirty="0"/>
              <a:t> – Hierarchy Viewer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ViewServer</a:t>
            </a:r>
            <a:endParaRPr lang="en-US" dirty="0"/>
          </a:p>
          <a:p>
            <a:pPr lvl="1"/>
            <a:r>
              <a:rPr lang="en-US" dirty="0"/>
              <a:t>Download ViewServer.java from </a:t>
            </a:r>
            <a:r>
              <a:rPr lang="en-US" dirty="0">
                <a:hlinkClick r:id="rId2"/>
              </a:rPr>
              <a:t>https://github.com/romainguy/ViewServer</a:t>
            </a:r>
            <a:endParaRPr lang="en-US" dirty="0"/>
          </a:p>
          <a:p>
            <a:pPr lvl="1"/>
            <a:r>
              <a:rPr lang="en-US" dirty="0"/>
              <a:t>Add INTERNET permission</a:t>
            </a:r>
          </a:p>
          <a:p>
            <a:pPr lvl="1"/>
            <a:r>
              <a:rPr lang="en-US" dirty="0"/>
              <a:t>Enable </a:t>
            </a:r>
            <a:r>
              <a:rPr lang="en-US" dirty="0" err="1"/>
              <a:t>ViewServer</a:t>
            </a:r>
            <a:r>
              <a:rPr lang="en-US" dirty="0"/>
              <a:t> in your activity</a:t>
            </a:r>
          </a:p>
          <a:p>
            <a:pPr lvl="1"/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089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Varia</a:t>
            </a:r>
            <a:r>
              <a:rPr lang="en-US" dirty="0"/>
              <a:t> – Hierarchy Viewer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Launch Android Device Monitor</a:t>
            </a:r>
          </a:p>
          <a:p>
            <a:r>
              <a:rPr lang="en-US" dirty="0"/>
              <a:t> Window -&gt; Open Perspective… -&gt; Hierarchy View</a:t>
            </a:r>
          </a:p>
          <a:p>
            <a:r>
              <a:rPr lang="en-US" dirty="0"/>
              <a:t>Select your running app from tree</a:t>
            </a:r>
          </a:p>
          <a:p>
            <a:r>
              <a:rPr lang="en-US" dirty="0"/>
              <a:t>Click the icon “Load the view hierarchy into the tree view”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363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- </a:t>
            </a:r>
            <a:r>
              <a:rPr lang="en-US" dirty="0" err="1"/>
              <a:t>LinearLayout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Arranges its children in single direction</a:t>
            </a:r>
          </a:p>
          <a:p>
            <a:pPr lvl="1"/>
            <a:r>
              <a:rPr lang="en-US" dirty="0"/>
              <a:t>Orientation=“horizontal”</a:t>
            </a:r>
          </a:p>
          <a:p>
            <a:pPr lvl="1"/>
            <a:r>
              <a:rPr lang="en-US" dirty="0"/>
              <a:t>Orientation=“vertical”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098" y="2600695"/>
            <a:ext cx="5768772" cy="3908343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3138" y="3681964"/>
            <a:ext cx="5011388" cy="14773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 </a:t>
            </a:r>
            <a:endParaRPr kumimoji="0" lang="en-US" altLang="et-EE" sz="1000" b="1" i="0" u="none" strike="noStrike" cap="none" normalizeH="0" baseline="0" dirty="0">
              <a:ln>
                <a:noFill/>
              </a:ln>
              <a:solidFill>
                <a:srgbClr val="00008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:orientation=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"horizontal" </a:t>
            </a:r>
            <a:endParaRPr kumimoji="0" lang="en-US" altLang="et-EE" sz="1000" b="1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t-EE" sz="1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r>
              <a:rPr kumimoji="0" lang="en-US" altLang="et-EE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ui</a:t>
            </a:r>
            <a:r>
              <a:rPr kumimoji="0" lang="en-US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elements…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075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- </a:t>
            </a:r>
            <a:r>
              <a:rPr lang="en-US" dirty="0" err="1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123" y="1536341"/>
            <a:ext cx="8946541" cy="4195481"/>
          </a:xfrm>
        </p:spPr>
        <p:txBody>
          <a:bodyPr/>
          <a:lstStyle/>
          <a:p>
            <a:r>
              <a:rPr lang="en-US" dirty="0"/>
              <a:t>Elements are arranged relative to</a:t>
            </a:r>
          </a:p>
          <a:p>
            <a:pPr lvl="1"/>
            <a:r>
              <a:rPr lang="en-US" dirty="0"/>
              <a:t>Parent UI element</a:t>
            </a:r>
          </a:p>
          <a:p>
            <a:pPr lvl="1"/>
            <a:r>
              <a:rPr lang="en-US" dirty="0"/>
              <a:t>Sibling UI element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219" y="2981480"/>
            <a:ext cx="2696539" cy="3585343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807033" y="1921524"/>
            <a:ext cx="6240483" cy="47089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EditText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"200px"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:inputType=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"textMultiLine"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:ems=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"10"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"@+id/editText2"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:layout_alignParentTop=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:layout_alignParentStart=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:layout_alignParentEnd=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"New Button"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"@+id/button4"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:layout_below=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"@+id/editText2"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:layout_alignParentEnd=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"New Button"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"@+id/button5"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:layout_alignBottom=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"@+id/button4"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:layout_toStartOf=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"@+id/button4"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138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- </a:t>
            </a:r>
            <a:r>
              <a:rPr lang="en-US" dirty="0" err="1"/>
              <a:t>FrameLayout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to put child views on top of each other</a:t>
            </a:r>
          </a:p>
          <a:p>
            <a:r>
              <a:rPr lang="en-US" dirty="0"/>
              <a:t>Specify order</a:t>
            </a:r>
          </a:p>
          <a:p>
            <a:r>
              <a:rPr lang="en-US" dirty="0"/>
              <a:t>Layout gravity for positioning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760" y="2226624"/>
            <a:ext cx="2691093" cy="354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75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- </a:t>
            </a:r>
            <a:r>
              <a:rPr lang="en-US" dirty="0" err="1"/>
              <a:t>TableLayout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Rows and Columns</a:t>
            </a:r>
          </a:p>
          <a:p>
            <a:r>
              <a:rPr lang="en-US" dirty="0"/>
              <a:t>Like Linear vertical nesting Linear horizontal</a:t>
            </a:r>
          </a:p>
          <a:p>
            <a:r>
              <a:rPr lang="en-US" dirty="0"/>
              <a:t>Columns are aligned (by the widest in all the rows)</a:t>
            </a:r>
          </a:p>
          <a:p>
            <a:endParaRPr lang="en-US" dirty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96" y="2138740"/>
            <a:ext cx="3049913" cy="402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90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attributes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across all layouts</a:t>
            </a:r>
          </a:p>
          <a:p>
            <a:pPr lvl="1"/>
            <a:r>
              <a:rPr lang="en-US" dirty="0"/>
              <a:t>Size</a:t>
            </a:r>
          </a:p>
          <a:p>
            <a:pPr lvl="1"/>
            <a:r>
              <a:rPr lang="en-US" dirty="0"/>
              <a:t>Margin vs padding</a:t>
            </a:r>
          </a:p>
          <a:p>
            <a:pPr lvl="1"/>
            <a:r>
              <a:rPr lang="en-US" dirty="0"/>
              <a:t>Gravity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3555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1650</TotalTime>
  <Words>915</Words>
  <Application>Microsoft Macintosh PowerPoint</Application>
  <PresentationFormat>Widescreen</PresentationFormat>
  <Paragraphs>255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Century Gothic</vt:lpstr>
      <vt:lpstr>Courier New</vt:lpstr>
      <vt:lpstr>Wingdings 3</vt:lpstr>
      <vt:lpstr>Ion</vt:lpstr>
      <vt:lpstr>Mobile Software Development for Android - I397</vt:lpstr>
      <vt:lpstr>Layout fundamentals</vt:lpstr>
      <vt:lpstr>Layout</vt:lpstr>
      <vt:lpstr>Layout</vt:lpstr>
      <vt:lpstr>Layout - LinearLayout</vt:lpstr>
      <vt:lpstr>Layout - RelativeLayout</vt:lpstr>
      <vt:lpstr>Layout - FrameLayout</vt:lpstr>
      <vt:lpstr>Layout - TableLayout</vt:lpstr>
      <vt:lpstr>Basic attributes</vt:lpstr>
      <vt:lpstr>Size</vt:lpstr>
      <vt:lpstr>Size - dp</vt:lpstr>
      <vt:lpstr>Margin vs padding</vt:lpstr>
      <vt:lpstr>Margin vs padding</vt:lpstr>
      <vt:lpstr>Gravity</vt:lpstr>
      <vt:lpstr>Gravity</vt:lpstr>
      <vt:lpstr>Gravity</vt:lpstr>
      <vt:lpstr>LinearLayout</vt:lpstr>
      <vt:lpstr>LinearLayout</vt:lpstr>
      <vt:lpstr>LinearLayout - Gravity</vt:lpstr>
      <vt:lpstr>LinearLayout - Gravity</vt:lpstr>
      <vt:lpstr>LinearLayout - Weight</vt:lpstr>
      <vt:lpstr>LinearLayout - weightSum</vt:lpstr>
      <vt:lpstr>LinearLayout - nested</vt:lpstr>
      <vt:lpstr>RelativeLayout</vt:lpstr>
      <vt:lpstr>RelativeLayout</vt:lpstr>
      <vt:lpstr>RelativeLayout</vt:lpstr>
      <vt:lpstr>RelativeLayout - attributes</vt:lpstr>
      <vt:lpstr>RelativeLayout</vt:lpstr>
      <vt:lpstr>RelativeLayout</vt:lpstr>
      <vt:lpstr>RelativeLayout</vt:lpstr>
      <vt:lpstr>RelativeLayout</vt:lpstr>
      <vt:lpstr>RelativeLayout</vt:lpstr>
      <vt:lpstr>RelativeLayout</vt:lpstr>
      <vt:lpstr>RelativeLayout</vt:lpstr>
      <vt:lpstr>RelativeLayout – Missing views</vt:lpstr>
      <vt:lpstr>FrameLayout</vt:lpstr>
      <vt:lpstr>TableLayout</vt:lpstr>
      <vt:lpstr>TableLayout</vt:lpstr>
      <vt:lpstr>TableLayout</vt:lpstr>
      <vt:lpstr>TableLayout – skipping</vt:lpstr>
      <vt:lpstr>TableLayout – spanning</vt:lpstr>
      <vt:lpstr>TableLayout – shrinking, stretching, collapsing</vt:lpstr>
      <vt:lpstr>TableLayout – shrinking</vt:lpstr>
      <vt:lpstr>TableLayout – stretching</vt:lpstr>
      <vt:lpstr>TableLayout – collapsing</vt:lpstr>
      <vt:lpstr>Varia - performance</vt:lpstr>
      <vt:lpstr>PowerPoint Presentation</vt:lpstr>
      <vt:lpstr>Varia – Hierarchy Viewer</vt:lpstr>
      <vt:lpstr>Varia – Hierarchy Viewer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creator>andres käver</dc:creator>
  <cp:lastModifiedBy>Andres Käver</cp:lastModifiedBy>
  <cp:revision>67</cp:revision>
  <dcterms:created xsi:type="dcterms:W3CDTF">2015-10-15T12:35:18Z</dcterms:created>
  <dcterms:modified xsi:type="dcterms:W3CDTF">2019-10-03T18:32:44Z</dcterms:modified>
</cp:coreProperties>
</file>