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6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6" autoAdjust="0"/>
    <p:restoredTop sz="94660"/>
  </p:normalViewPr>
  <p:slideViewPr>
    <p:cSldViewPr snapToGrid="0">
      <p:cViewPr varScale="1">
        <p:scale>
          <a:sx n="94" d="100"/>
          <a:sy n="94" d="100"/>
        </p:scale>
        <p:origin x="6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28.09.18</a:t>
            </a:fld>
            <a:endParaRPr lang="et-E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dirty="0"/>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9/28/18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9/28/18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9/28/18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9/28/18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9/28/18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9/28/18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9/28/18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494852"/>
            <a:ext cx="10035784" cy="4282529"/>
          </a:xfrm>
        </p:spPr>
        <p:txBody>
          <a:bodyPr/>
          <a:lstStyle/>
          <a:p>
            <a:r>
              <a:rPr lang="et-EE" sz="6000" dirty="0" err="1"/>
              <a:t>Web</a:t>
            </a:r>
            <a:r>
              <a:rPr lang="et-EE" sz="6000" dirty="0"/>
              <a:t> </a:t>
            </a:r>
            <a:r>
              <a:rPr lang="et-EE" sz="6000" dirty="0" err="1"/>
              <a:t>Applications</a:t>
            </a:r>
            <a:r>
              <a:rPr lang="et-EE" sz="6000" dirty="0"/>
              <a:t> </a:t>
            </a:r>
            <a:r>
              <a:rPr lang="et-EE" sz="6000" dirty="0" err="1"/>
              <a:t>Security</a:t>
            </a:r>
            <a:br>
              <a:rPr lang="et-EE" sz="6000" dirty="0"/>
            </a:br>
            <a:r>
              <a:rPr lang="et-EE" sz="6000" dirty="0" err="1"/>
              <a:t>Cryptography</a:t>
            </a:r>
            <a:r>
              <a:rPr lang="et-EE" sz="6000" dirty="0"/>
              <a:t> 1</a:t>
            </a:r>
          </a:p>
        </p:txBody>
      </p:sp>
      <p:sp>
        <p:nvSpPr>
          <p:cNvPr id="5" name="Text Placeholder 4"/>
          <p:cNvSpPr>
            <a:spLocks noGrp="1"/>
          </p:cNvSpPr>
          <p:nvPr>
            <p:ph type="subTitle" idx="1"/>
          </p:nvPr>
        </p:nvSpPr>
        <p:spPr>
          <a:xfrm>
            <a:off x="1154955" y="5024806"/>
            <a:ext cx="8825658" cy="1176232"/>
          </a:xfrm>
        </p:spPr>
        <p:txBody>
          <a:bodyPr>
            <a:normAutofit fontScale="92500" lnSpcReduction="10000"/>
          </a:bodyPr>
          <a:lstStyle/>
          <a:p>
            <a:r>
              <a:rPr lang="en-US" cap="none" dirty="0" err="1"/>
              <a:t>TalTech</a:t>
            </a:r>
            <a:r>
              <a:rPr lang="en-US" cap="none" dirty="0"/>
              <a:t> IT College, Andres Käver, 2018-2019</a:t>
            </a:r>
            <a:r>
              <a:rPr lang="en-US" cap="none"/>
              <a:t>, Fall semester</a:t>
            </a:r>
            <a:endParaRPr lang="en-US" cap="none" dirty="0"/>
          </a:p>
          <a:p>
            <a:r>
              <a:rPr lang="en-US" cap="none" dirty="0"/>
              <a:t>Web: http://enos.Itcollege.ee/~</a:t>
            </a:r>
            <a:r>
              <a:rPr lang="en-US" cap="none" dirty="0" err="1"/>
              <a:t>akaver</a:t>
            </a:r>
            <a:r>
              <a:rPr lang="en-US" cap="none" dirty="0"/>
              <a:t>/</a:t>
            </a:r>
            <a:r>
              <a:rPr lang="en-US" cap="none" dirty="0" err="1"/>
              <a:t>WebSec</a:t>
            </a:r>
            <a:endParaRPr lang="en-US" cap="none" dirty="0"/>
          </a:p>
          <a:p>
            <a:r>
              <a:rPr lang="en-US" cap="none" dirty="0"/>
              <a:t>Skype: akaver   Email: </a:t>
            </a:r>
            <a:r>
              <a:rPr lang="en-US" cap="none" dirty="0">
                <a:hlinkClick r:id="rId2"/>
              </a:rPr>
              <a:t>akaver@itcollege.ee</a:t>
            </a:r>
            <a:endParaRPr lang="en-US" cap="none" dirty="0"/>
          </a:p>
          <a:p>
            <a:endParaRPr lang="en-US" cap="none" dirty="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a:t>
            </a:r>
            <a:r>
              <a:rPr lang="mr-IN" dirty="0"/>
              <a:t>–</a:t>
            </a:r>
            <a:r>
              <a:rPr lang="en-US" dirty="0"/>
              <a:t> key exchange</a:t>
            </a:r>
          </a:p>
        </p:txBody>
      </p:sp>
      <p:sp>
        <p:nvSpPr>
          <p:cNvPr id="3" name="Content Placeholder 2"/>
          <p:cNvSpPr>
            <a:spLocks noGrp="1"/>
          </p:cNvSpPr>
          <p:nvPr>
            <p:ph idx="1"/>
          </p:nvPr>
        </p:nvSpPr>
        <p:spPr/>
        <p:txBody>
          <a:bodyPr/>
          <a:lstStyle/>
          <a:p>
            <a:r>
              <a:rPr lang="en-US" dirty="0"/>
              <a:t>Key exchange algorithms (such as </a:t>
            </a:r>
            <a:r>
              <a:rPr lang="en-US" dirty="0" err="1"/>
              <a:t>Diffie</a:t>
            </a:r>
            <a:r>
              <a:rPr lang="en-US" dirty="0"/>
              <a:t>-Hellman for SSL). These allow use to safely exchange encryption keys with an unknown party. </a:t>
            </a:r>
            <a:endParaRPr lang="en-GB"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21198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a:t>
            </a:r>
          </a:p>
        </p:txBody>
      </p:sp>
      <p:sp>
        <p:nvSpPr>
          <p:cNvPr id="3" name="Content Placeholder 2"/>
          <p:cNvSpPr>
            <a:spLocks noGrp="1"/>
          </p:cNvSpPr>
          <p:nvPr>
            <p:ph idx="1"/>
          </p:nvPr>
        </p:nvSpPr>
        <p:spPr/>
        <p:txBody>
          <a:bodyPr/>
          <a:lstStyle/>
          <a:p>
            <a:r>
              <a:rPr lang="en-US" dirty="0"/>
              <a:t>As modern cryptography relies on being computationally expensive to break, specific standards can be set for key sizes that will provide assurance that with today’s technology and understanding, it will take too long to decrypt any given key.</a:t>
            </a:r>
            <a:endParaRPr lang="en-GB" dirty="0"/>
          </a:p>
          <a:p>
            <a:r>
              <a:rPr lang="en-US" dirty="0"/>
              <a:t>Therefore, we need to ensure that both the algorithm and the key size are taken into account when selecting an algorithm.</a:t>
            </a:r>
            <a:endParaRPr lang="en-GB" dirty="0"/>
          </a:p>
          <a:p>
            <a:r>
              <a:rPr lang="en-US" dirty="0"/>
              <a:t>Proprietary encryption algorithms are not to be trusted as they typically rely on ‘security through obscurity’ and not on sound mathematics. </a:t>
            </a:r>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164187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a:t>
            </a:r>
          </a:p>
        </p:txBody>
      </p:sp>
      <p:sp>
        <p:nvSpPr>
          <p:cNvPr id="3" name="Content Placeholder 2"/>
          <p:cNvSpPr>
            <a:spLocks noGrp="1"/>
          </p:cNvSpPr>
          <p:nvPr>
            <p:ph idx="1"/>
          </p:nvPr>
        </p:nvSpPr>
        <p:spPr/>
        <p:txBody>
          <a:bodyPr/>
          <a:lstStyle/>
          <a:p>
            <a:r>
              <a:rPr lang="en-US" dirty="0"/>
              <a:t>Weak algorithms</a:t>
            </a:r>
          </a:p>
          <a:p>
            <a:pPr lvl="1"/>
            <a:r>
              <a:rPr lang="en-US" dirty="0"/>
              <a:t>MD5 has recently been found less secure than previously thought. While still safe for most applications such as hashes for binaries made available publicly, secure applications should now be migrating away from this algorithm.</a:t>
            </a:r>
            <a:r>
              <a:rPr lang="en-GB" dirty="0"/>
              <a:t> </a:t>
            </a:r>
          </a:p>
          <a:p>
            <a:pPr lvl="1"/>
            <a:r>
              <a:rPr lang="en-US" dirty="0"/>
              <a:t>SHA-0 has been conclusively broken.</a:t>
            </a:r>
            <a:r>
              <a:rPr lang="en-GB" dirty="0"/>
              <a:t> </a:t>
            </a:r>
          </a:p>
          <a:p>
            <a:pPr lvl="1"/>
            <a:r>
              <a:rPr lang="en-US" dirty="0"/>
              <a:t>SHA-1 has been reduced in strength - migrate to SHA-256, which implements a larger key size.</a:t>
            </a:r>
            <a:r>
              <a:rPr lang="en-GB" dirty="0"/>
              <a:t> </a:t>
            </a:r>
          </a:p>
          <a:p>
            <a:pPr lvl="1"/>
            <a:r>
              <a:rPr lang="en-US" dirty="0"/>
              <a:t>DES was once the standard crypto algorithm for encryption; a normal desktop machine can now break it. AES is the current preferred symmetric algorithm.</a:t>
            </a:r>
            <a:r>
              <a:rPr lang="en-GB" dirty="0"/>
              <a:t> </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781989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a:t>
            </a:r>
            <a:r>
              <a:rPr lang="mr-IN" dirty="0"/>
              <a:t>–</a:t>
            </a:r>
            <a:r>
              <a:rPr lang="en-US" dirty="0"/>
              <a:t> Key storage</a:t>
            </a:r>
          </a:p>
        </p:txBody>
      </p:sp>
      <p:sp>
        <p:nvSpPr>
          <p:cNvPr id="3" name="Content Placeholder 2"/>
          <p:cNvSpPr>
            <a:spLocks noGrp="1"/>
          </p:cNvSpPr>
          <p:nvPr>
            <p:ph idx="1"/>
          </p:nvPr>
        </p:nvSpPr>
        <p:spPr/>
        <p:txBody>
          <a:bodyPr/>
          <a:lstStyle/>
          <a:p>
            <a:r>
              <a:rPr lang="en-US" dirty="0"/>
              <a:t>Crypto relies on keys to assure a user’s identity, provide confidentiality and integrity as well as non-repudiation. </a:t>
            </a:r>
          </a:p>
          <a:p>
            <a:r>
              <a:rPr lang="en-US" dirty="0"/>
              <a:t>It is vital that the keys are adequately protected. Should a key be compromised, it can no longer be trusted.</a:t>
            </a:r>
            <a:endParaRPr lang="en-GB" dirty="0"/>
          </a:p>
          <a:p>
            <a:r>
              <a:rPr lang="en-US" dirty="0"/>
              <a:t>Any system that has been compromised in any way should have all its cryptographic keys replaced. </a:t>
            </a:r>
            <a:endParaRPr lang="en-GB"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00279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a:t>
            </a:r>
            <a:r>
              <a:rPr lang="mr-IN" dirty="0"/>
              <a:t>–</a:t>
            </a:r>
            <a:r>
              <a:rPr lang="et-EE" dirty="0"/>
              <a:t> </a:t>
            </a:r>
            <a:r>
              <a:rPr lang="en-US" dirty="0"/>
              <a:t>tokens</a:t>
            </a:r>
          </a:p>
        </p:txBody>
      </p:sp>
      <p:sp>
        <p:nvSpPr>
          <p:cNvPr id="3" name="Content Placeholder 2"/>
          <p:cNvSpPr>
            <a:spLocks noGrp="1"/>
          </p:cNvSpPr>
          <p:nvPr>
            <p:ph idx="1"/>
          </p:nvPr>
        </p:nvSpPr>
        <p:spPr/>
        <p:txBody>
          <a:bodyPr/>
          <a:lstStyle/>
          <a:p>
            <a:r>
              <a:rPr lang="en-US" dirty="0"/>
              <a:t>Web servers typically deal with large numbers of users. Differentiating between them is often done through cookies or other session identifiers. If these session identifiers use a predictable sequence, an attacker need only generate a value in the sequence in order to present a seemingly valid session token.</a:t>
            </a:r>
            <a:endParaRPr lang="en-GB" dirty="0"/>
          </a:p>
          <a:p>
            <a:r>
              <a:rPr lang="en-US" dirty="0"/>
              <a:t>This can occur at a number of places; the network level for TCP sequence numbers, or right through to the application layer with cookies used as authenticating tokens.</a:t>
            </a:r>
            <a:r>
              <a:rPr lang="en-GB" dirty="0"/>
              <a:t> </a:t>
            </a:r>
          </a:p>
          <a:p>
            <a:r>
              <a:rPr lang="en-US" dirty="0"/>
              <a:t>Any deterministic sequence generator is likely to be vulnerable.</a:t>
            </a:r>
            <a:endParaRPr lang="en-GB" dirty="0"/>
          </a:p>
          <a:p>
            <a:r>
              <a:rPr lang="en-US" dirty="0"/>
              <a:t>Use strong implementation of random number generators! Sometimes hardware solution is needed.</a:t>
            </a:r>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205490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a:t>THE END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10740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a:t>
            </a:r>
          </a:p>
        </p:txBody>
      </p:sp>
      <p:sp>
        <p:nvSpPr>
          <p:cNvPr id="3" name="Content Placeholder 2"/>
          <p:cNvSpPr>
            <a:spLocks noGrp="1"/>
          </p:cNvSpPr>
          <p:nvPr>
            <p:ph idx="1"/>
          </p:nvPr>
        </p:nvSpPr>
        <p:spPr/>
        <p:txBody>
          <a:bodyPr/>
          <a:lstStyle/>
          <a:p>
            <a:r>
              <a:rPr lang="en-US" dirty="0"/>
              <a:t>Cryptography (or crypto) is one of the more advanced topics of information security, and one whose understanding requires the most schooling and experience. </a:t>
            </a:r>
          </a:p>
          <a:p>
            <a:r>
              <a:rPr lang="en-US" dirty="0"/>
              <a:t>There are many approaches to encryption, each with advantages and disadvantages that need to be thoroughly understood by web solution architects and developers</a:t>
            </a:r>
            <a:r>
              <a:rPr lang="en-GB" dirty="0"/>
              <a:t>.</a:t>
            </a:r>
          </a:p>
          <a:p>
            <a:r>
              <a:rPr lang="en-US" dirty="0"/>
              <a:t>A small mistake in configuration or coding will result in removing most of the protection and rendering the crypto implementation useless.</a:t>
            </a:r>
            <a:r>
              <a:rPr lang="en-GB" dirty="0"/>
              <a:t> </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856992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a:t>
            </a:r>
          </a:p>
        </p:txBody>
      </p:sp>
      <p:sp>
        <p:nvSpPr>
          <p:cNvPr id="3" name="Content Placeholder 2"/>
          <p:cNvSpPr>
            <a:spLocks noGrp="1"/>
          </p:cNvSpPr>
          <p:nvPr>
            <p:ph idx="1"/>
          </p:nvPr>
        </p:nvSpPr>
        <p:spPr/>
        <p:txBody>
          <a:bodyPr/>
          <a:lstStyle/>
          <a:p>
            <a:r>
              <a:rPr lang="en-US" dirty="0"/>
              <a:t>Provides</a:t>
            </a:r>
          </a:p>
          <a:p>
            <a:pPr lvl="1"/>
            <a:r>
              <a:rPr lang="en-US" dirty="0"/>
              <a:t>Authentication, Auditing, Confidentiality, Integrity</a:t>
            </a:r>
          </a:p>
          <a:p>
            <a:r>
              <a:rPr lang="en-US" dirty="0"/>
              <a:t>Some crypto algorithms are more suited to particular tasks, but not to others.</a:t>
            </a:r>
          </a:p>
          <a:p>
            <a:r>
              <a:rPr lang="en-US" dirty="0"/>
              <a:t>Usually more secure algorithm is much more expensive to run (slower, more </a:t>
            </a:r>
            <a:r>
              <a:rPr lang="en-US" dirty="0" err="1"/>
              <a:t>cpu</a:t>
            </a:r>
            <a:r>
              <a:rPr lang="en-US" dirty="0"/>
              <a:t>/memory usage)</a:t>
            </a:r>
          </a:p>
          <a:p>
            <a:pPr lvl="1"/>
            <a:r>
              <a:rPr lang="en-US" dirty="0"/>
              <a:t>Sometimes combination is used </a:t>
            </a:r>
            <a:r>
              <a:rPr lang="mr-IN" dirty="0"/>
              <a:t>–</a:t>
            </a:r>
            <a:r>
              <a:rPr lang="en-US" dirty="0"/>
              <a:t> SSL for example. Initial connection is made with secure solution, actual data transfer is done with much faster/weaker implementation.</a:t>
            </a:r>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9708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symmetric</a:t>
            </a:r>
          </a:p>
        </p:txBody>
      </p:sp>
      <p:sp>
        <p:nvSpPr>
          <p:cNvPr id="3" name="Content Placeholder 2"/>
          <p:cNvSpPr>
            <a:spLocks noGrp="1"/>
          </p:cNvSpPr>
          <p:nvPr>
            <p:ph idx="1"/>
          </p:nvPr>
        </p:nvSpPr>
        <p:spPr/>
        <p:txBody>
          <a:bodyPr/>
          <a:lstStyle/>
          <a:p>
            <a:r>
              <a:rPr lang="en-US" dirty="0"/>
              <a:t>Symmetric keys share a common secret (password, pass phrase, or key). </a:t>
            </a:r>
          </a:p>
          <a:p>
            <a:r>
              <a:rPr lang="en-US" dirty="0"/>
              <a:t>Data is encrypted and decrypted using the same key. </a:t>
            </a:r>
          </a:p>
          <a:p>
            <a:r>
              <a:rPr lang="en-US" dirty="0"/>
              <a:t>Symmetric algorithms are very fast</a:t>
            </a:r>
          </a:p>
          <a:p>
            <a:r>
              <a:rPr lang="en-US" dirty="0"/>
              <a:t>Common examples of symmetric algorithms are DES, 3DES and AES.</a:t>
            </a:r>
          </a:p>
          <a:p>
            <a:r>
              <a:rPr lang="en-US" dirty="0"/>
              <a:t>Key exchange is problem!!!</a:t>
            </a:r>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0818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asymmetric</a:t>
            </a:r>
          </a:p>
        </p:txBody>
      </p:sp>
      <p:sp>
        <p:nvSpPr>
          <p:cNvPr id="3" name="Content Placeholder 2"/>
          <p:cNvSpPr>
            <a:spLocks noGrp="1"/>
          </p:cNvSpPr>
          <p:nvPr>
            <p:ph idx="1"/>
          </p:nvPr>
        </p:nvSpPr>
        <p:spPr/>
        <p:txBody>
          <a:bodyPr/>
          <a:lstStyle/>
          <a:p>
            <a:r>
              <a:rPr lang="en-US" dirty="0"/>
              <a:t>Aka Public/Private Key</a:t>
            </a:r>
            <a:r>
              <a:rPr lang="en-GB" dirty="0"/>
              <a:t> crypto</a:t>
            </a:r>
          </a:p>
          <a:p>
            <a:r>
              <a:rPr lang="en-US" dirty="0"/>
              <a:t>Asymmetric algorithms use two keys, one to encrypt the data, and either key to decrypt.</a:t>
            </a:r>
            <a:r>
              <a:rPr lang="en-GB" dirty="0"/>
              <a:t> </a:t>
            </a:r>
          </a:p>
          <a:p>
            <a:r>
              <a:rPr lang="en-US" dirty="0"/>
              <a:t>These inter-dependent keys are generated together. One is labeled the Public key and is distributed freely. The private key must be kept secure.</a:t>
            </a:r>
            <a:r>
              <a:rPr lang="en-GB" dirty="0"/>
              <a:t>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680030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asymmetric</a:t>
            </a:r>
          </a:p>
        </p:txBody>
      </p:sp>
      <p:sp>
        <p:nvSpPr>
          <p:cNvPr id="3" name="Content Placeholder 2"/>
          <p:cNvSpPr>
            <a:spLocks noGrp="1"/>
          </p:cNvSpPr>
          <p:nvPr>
            <p:ph idx="1"/>
          </p:nvPr>
        </p:nvSpPr>
        <p:spPr/>
        <p:txBody>
          <a:bodyPr/>
          <a:lstStyle/>
          <a:p>
            <a:r>
              <a:rPr lang="en-US" dirty="0"/>
              <a:t>Confidentiality </a:t>
            </a:r>
          </a:p>
          <a:p>
            <a:r>
              <a:rPr lang="en-US" dirty="0"/>
              <a:t>Encrypt data with a user’s public key (which is publicly available), we can send the data over an insecure network knowing that only the associated private key will be able to decrypt the data. </a:t>
            </a:r>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35805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asymmetric</a:t>
            </a:r>
          </a:p>
        </p:txBody>
      </p:sp>
      <p:sp>
        <p:nvSpPr>
          <p:cNvPr id="3" name="Content Placeholder 2"/>
          <p:cNvSpPr>
            <a:spLocks noGrp="1"/>
          </p:cNvSpPr>
          <p:nvPr>
            <p:ph idx="1"/>
          </p:nvPr>
        </p:nvSpPr>
        <p:spPr/>
        <p:txBody>
          <a:bodyPr/>
          <a:lstStyle/>
          <a:p>
            <a:r>
              <a:rPr lang="en-US" dirty="0"/>
              <a:t>Authentication </a:t>
            </a:r>
          </a:p>
          <a:p>
            <a:r>
              <a:rPr lang="en-US" dirty="0"/>
              <a:t>Encrypt data with private key, only public key can decrypt –prove the message’s authenticity, since only specific private key could have generated the message.</a:t>
            </a:r>
            <a:endParaRPr lang="en-GB"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59502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asymmetric</a:t>
            </a:r>
          </a:p>
        </p:txBody>
      </p:sp>
      <p:sp>
        <p:nvSpPr>
          <p:cNvPr id="3" name="Content Placeholder 2"/>
          <p:cNvSpPr>
            <a:spLocks noGrp="1"/>
          </p:cNvSpPr>
          <p:nvPr>
            <p:ph idx="1"/>
          </p:nvPr>
        </p:nvSpPr>
        <p:spPr/>
        <p:txBody>
          <a:bodyPr/>
          <a:lstStyle/>
          <a:p>
            <a:r>
              <a:rPr lang="en-US" dirty="0"/>
              <a:t>A Certificate Authority (CA), whose public certificates are installed with browsers or otherwise commonly available, may also digitally sign public keys or certificates. We can authenticate remote systems or users via a mutual trust of an issuing CA. We trust their ‘root’ certificates, which in turn authenticate the public certificate presented by the server.</a:t>
            </a:r>
            <a:endParaRPr lang="en-GB" dirty="0"/>
          </a:p>
          <a:p>
            <a:r>
              <a:rPr lang="en-US" dirty="0"/>
              <a:t>PGP and SSL are prime examples of a systems implementing asymmetric cryptography, using the RSA or other algorithms.</a:t>
            </a:r>
            <a:endParaRPr lang="en-GB"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841817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Cryptography - hashes</a:t>
            </a:r>
          </a:p>
        </p:txBody>
      </p:sp>
      <p:sp>
        <p:nvSpPr>
          <p:cNvPr id="3" name="Content Placeholder 2"/>
          <p:cNvSpPr>
            <a:spLocks noGrp="1"/>
          </p:cNvSpPr>
          <p:nvPr>
            <p:ph idx="1"/>
          </p:nvPr>
        </p:nvSpPr>
        <p:spPr/>
        <p:txBody>
          <a:bodyPr/>
          <a:lstStyle/>
          <a:p>
            <a:r>
              <a:rPr lang="en-US" dirty="0"/>
              <a:t>Hash functions take some data (and possibly a key or password) and generate a unique hash or checksum. Since this is a one-way function, it is normally used to provide tamper detection.</a:t>
            </a:r>
            <a:endParaRPr lang="en-GB" dirty="0"/>
          </a:p>
          <a:p>
            <a:r>
              <a:rPr lang="en-US" dirty="0"/>
              <a:t>MD5 and SHA-1 are common hashing algorithms used today. These algorithms are considered weak. Consider using SHA-256 instead.</a:t>
            </a:r>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1602275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11840</TotalTime>
  <Words>904</Words>
  <Application>Microsoft Macintosh PowerPoint</Application>
  <PresentationFormat>Widescreen</PresentationFormat>
  <Paragraphs>73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Mangal</vt:lpstr>
      <vt:lpstr>Wingdings 3</vt:lpstr>
      <vt:lpstr>Ion</vt:lpstr>
      <vt:lpstr>Web Applications Security Cryptography 1</vt:lpstr>
      <vt:lpstr>Cryptography</vt:lpstr>
      <vt:lpstr>Cryptography</vt:lpstr>
      <vt:lpstr>Cryptography - symmetric</vt:lpstr>
      <vt:lpstr>Cryptography - asymmetric</vt:lpstr>
      <vt:lpstr>Cryptography - asymmetric</vt:lpstr>
      <vt:lpstr>Cryptography - asymmetric</vt:lpstr>
      <vt:lpstr>Cryptography - asymmetric</vt:lpstr>
      <vt:lpstr>Cryptography - hashes</vt:lpstr>
      <vt:lpstr>Cryptography – key exchange</vt:lpstr>
      <vt:lpstr>Cryptography</vt:lpstr>
      <vt:lpstr>Cryptography</vt:lpstr>
      <vt:lpstr>Cryptography – Key storage</vt:lpstr>
      <vt:lpstr>Cryptography – tokens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67</cp:revision>
  <dcterms:created xsi:type="dcterms:W3CDTF">2015-10-15T12:35:18Z</dcterms:created>
  <dcterms:modified xsi:type="dcterms:W3CDTF">2018-09-28T12:46:23Z</dcterms:modified>
</cp:coreProperties>
</file>