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77" r:id="rId8"/>
    <p:sldId id="278" r:id="rId9"/>
    <p:sldId id="279" r:id="rId10"/>
    <p:sldId id="263" r:id="rId11"/>
    <p:sldId id="264" r:id="rId12"/>
    <p:sldId id="280" r:id="rId13"/>
    <p:sldId id="265" r:id="rId14"/>
    <p:sldId id="267" r:id="rId15"/>
    <p:sldId id="268" r:id="rId16"/>
    <p:sldId id="269" r:id="rId17"/>
    <p:sldId id="270" r:id="rId18"/>
    <p:sldId id="271" r:id="rId19"/>
    <p:sldId id="272" r:id="rId20"/>
    <p:sldId id="281" r:id="rId21"/>
    <p:sldId id="282" r:id="rId22"/>
    <p:sldId id="283" r:id="rId23"/>
    <p:sldId id="284" r:id="rId24"/>
    <p:sldId id="285" r:id="rId25"/>
    <p:sldId id="286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28/04/14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28/04/14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28/04/14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28/04/14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28/04/14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28/04/14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28/04/14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28/04/14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28/04/14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28/04/14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28/04/14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28/04/14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28/04/14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@model.rating" TargetMode="External"/><Relationship Id="rId3" Type="http://schemas.openxmlformats.org/officeDocument/2006/relationships/hyperlink" Target="mailto:R@(model.rating)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679440" cy="2301240"/>
          </a:xfrm>
        </p:spPr>
        <p:txBody>
          <a:bodyPr/>
          <a:lstStyle/>
          <a:p>
            <a:pPr algn="ctr"/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18516" y="2060848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VIEWS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HTML-kodeering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Oletame, et kellelgi õnnestub andmebaasi Javat salvestada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  <a:p>
            <a:pPr>
              <a:buFont typeface="Arial" panose="020B0604020202020204" pitchFamily="34" charset="0"/>
              <a:buChar char="•"/>
            </a:pP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Razor</a:t>
            </a:r>
            <a:r>
              <a:rPr lang="et-EE" dirty="0" smtClean="0"/>
              <a:t> kodeerib kogu väljundi HTMLi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  <a:p>
            <a:pPr>
              <a:buFont typeface="Arial" panose="020B0604020202020204" pitchFamily="34" charset="0"/>
              <a:buChar char="•"/>
            </a:pP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794063" y="2780928"/>
            <a:ext cx="6359337" cy="70788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contact.Person.FirstName</a:t>
            </a:r>
            <a:r>
              <a:rPr lang="et-EE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t-E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t-EE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t-EE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"&lt;</a:t>
            </a:r>
            <a:r>
              <a:rPr lang="et-EE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alert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('</a:t>
            </a:r>
            <a:r>
              <a:rPr lang="et-EE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xss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');&lt;/</a:t>
            </a:r>
            <a:r>
              <a:rPr lang="et-EE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&gt;"</a:t>
            </a:r>
            <a:r>
              <a:rPr lang="et-EE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t-EE" sz="2000" dirty="0"/>
          </a:p>
        </p:txBody>
      </p:sp>
      <p:sp>
        <p:nvSpPr>
          <p:cNvPr id="6" name="Rectangle 5"/>
          <p:cNvSpPr/>
          <p:nvPr/>
        </p:nvSpPr>
        <p:spPr>
          <a:xfrm>
            <a:off x="3613246" y="4421766"/>
            <a:ext cx="4572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display-label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&amp;gt;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alert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&amp;#39;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xss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&amp;#39;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lt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</a:t>
            </a:r>
            <a:r>
              <a:rPr lang="et-EE" sz="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t-EE" sz="9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&amp;gt</a:t>
            </a:r>
            <a:r>
              <a:rPr lang="et-EE" sz="9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7713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RAW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Juhul, kui on tarvis väljundit ilma HTML-kodeeringuta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4491074"/>
            <a:ext cx="5762625" cy="18097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27585" y="2780928"/>
            <a:ext cx="7850856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model.Person.FirstName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Html.Raw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Model.Person.FirstName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574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 – kust tuli kogu layout?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32474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Esimesena laetakse sisse</a:t>
            </a:r>
            <a:br>
              <a:rPr lang="et-EE" dirty="0" smtClean="0"/>
            </a:br>
            <a:r>
              <a:rPr lang="et-EE" dirty="0" smtClean="0"/>
              <a:t>\Views\_ViewStart.cshtml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0892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@{</a:t>
            </a:r>
          </a:p>
          <a:p>
            <a:r>
              <a:rPr lang="et-EE" dirty="0"/>
              <a:t>    Layout = "~/Views/Shared/_Layout.cshtml";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6817" y="3789040"/>
            <a:ext cx="7467600" cy="1080119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_Layout.cshtml’is on kogu veebi standardlayout. Konkreetne vaade lisatakse siin: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-324544" y="479715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          </a:t>
            </a:r>
            <a:r>
              <a:rPr lang="et-EE" dirty="0" smtClean="0"/>
              <a:t> </a:t>
            </a:r>
            <a:r>
              <a:rPr lang="et-EE" dirty="0"/>
              <a:t>&lt;section class="content-wrapper main-content clear-fix"&gt;</a:t>
            </a:r>
          </a:p>
          <a:p>
            <a:r>
              <a:rPr lang="et-EE" dirty="0"/>
              <a:t>                @RenderBody()</a:t>
            </a:r>
          </a:p>
          <a:p>
            <a:r>
              <a:rPr lang="et-EE" dirty="0"/>
              <a:t>            &lt;/section&gt;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503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Layout</a:t>
            </a:r>
            <a:r>
              <a:rPr lang="et-EE" dirty="0" smtClean="0"/>
              <a:t> </a:t>
            </a:r>
            <a:r>
              <a:rPr lang="et-EE" dirty="0" err="1" smtClean="0"/>
              <a:t>Razoriga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Kasuta päritud meetodeid, et kuvada sisu ettedefineeritud kohas:</a:t>
            </a:r>
            <a:br>
              <a:rPr lang="et-EE" dirty="0" smtClean="0"/>
            </a:br>
            <a:r>
              <a:rPr lang="et-EE" dirty="0" err="1" smtClean="0"/>
              <a:t>RenderBody</a:t>
            </a:r>
            <a:r>
              <a:rPr lang="et-EE" dirty="0" smtClean="0"/>
              <a:t> - kohustuslik</a:t>
            </a:r>
            <a:br>
              <a:rPr lang="et-EE" dirty="0" smtClean="0"/>
            </a:br>
            <a:r>
              <a:rPr lang="et-EE" dirty="0" err="1" smtClean="0"/>
              <a:t>RenderSection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755576" y="3789040"/>
            <a:ext cx="7632848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&lt;!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DOCTYPE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2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My ASP.NET MVC Application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2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RenderSection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featured</a:t>
            </a:r>
            <a:r>
              <a:rPr lang="et-EE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required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content-wrapper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main-content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clear-fix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sz="12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RenderBody</a:t>
            </a:r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body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</a:t>
            </a:r>
            <a:r>
              <a:rPr lang="et-EE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200" dirty="0"/>
          </a:p>
        </p:txBody>
      </p:sp>
    </p:spTree>
    <p:extLst>
      <p:ext uri="{BB962C8B-B14F-4D97-AF65-F5344CB8AC3E}">
        <p14:creationId xmlns:p14="http://schemas.microsoft.com/office/powerpoint/2010/main" val="366380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58"/>
            <a:ext cx="7467600" cy="1143000"/>
          </a:xfrm>
        </p:spPr>
        <p:txBody>
          <a:bodyPr/>
          <a:lstStyle/>
          <a:p>
            <a:r>
              <a:rPr lang="et-EE" dirty="0" err="1" smtClean="0"/>
              <a:t>RenderSection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9219"/>
            <a:ext cx="8579296" cy="13967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@</a:t>
            </a:r>
            <a:r>
              <a:rPr lang="et-EE" dirty="0" err="1"/>
              <a:t>RenderSection</a:t>
            </a:r>
            <a:r>
              <a:rPr lang="et-EE" dirty="0"/>
              <a:t>("</a:t>
            </a:r>
            <a:r>
              <a:rPr lang="et-EE" dirty="0" err="1"/>
              <a:t>featured</a:t>
            </a:r>
            <a:r>
              <a:rPr lang="et-EE" dirty="0"/>
              <a:t>", </a:t>
            </a:r>
            <a:r>
              <a:rPr lang="et-EE" dirty="0" err="1"/>
              <a:t>required</a:t>
            </a:r>
            <a:r>
              <a:rPr lang="et-EE" dirty="0"/>
              <a:t>: </a:t>
            </a:r>
            <a:r>
              <a:rPr lang="et-EE" dirty="0" err="1"/>
              <a:t>false</a:t>
            </a:r>
            <a:r>
              <a:rPr lang="et-EE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@</a:t>
            </a:r>
            <a:r>
              <a:rPr lang="et-EE" dirty="0" err="1" smtClean="0"/>
              <a:t>section</a:t>
            </a:r>
            <a:r>
              <a:rPr lang="et-EE" dirty="0" smtClean="0"/>
              <a:t> </a:t>
            </a:r>
            <a:r>
              <a:rPr lang="et-EE" dirty="0" err="1" smtClean="0"/>
              <a:t>sectionname</a:t>
            </a:r>
            <a:r>
              <a:rPr lang="et-EE" dirty="0" smtClean="0"/>
              <a:t> {}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2420888"/>
            <a:ext cx="8424486" cy="424731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"ASP.NET MVC4 example. Using repositories and dependency injection."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section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featured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featured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content-wrapper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hgroup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title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h1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h1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&gt;&lt;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ViewBag.Message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hgroup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section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h3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Controllers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available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h3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837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_</a:t>
            </a:r>
            <a:r>
              <a:rPr lang="et-EE" dirty="0" err="1" smtClean="0"/>
              <a:t>ViewStart.cshtml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398903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ViewStart’e</a:t>
            </a:r>
            <a:r>
              <a:rPr lang="et-EE" dirty="0" smtClean="0"/>
              <a:t> võib olla mitu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Hierarhiline struktuur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P</a:t>
            </a:r>
            <a:r>
              <a:rPr lang="et-EE" dirty="0" smtClean="0"/>
              <a:t>uu läbitakse alt ülesse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772816"/>
            <a:ext cx="2819400" cy="39147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3175" y="4107399"/>
            <a:ext cx="5050904" cy="160043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IEnumerable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Models.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@{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Layout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"~/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Views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/_Layout3.cshtml"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Layout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null;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4238053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Linkide lisamine - navigatsioon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27649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@</a:t>
            </a:r>
            <a:r>
              <a:rPr lang="et-EE" dirty="0" err="1" smtClean="0"/>
              <a:t>Html.ActionLink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Parameetrid:</a:t>
            </a:r>
            <a:br>
              <a:rPr lang="et-EE" dirty="0"/>
            </a:br>
            <a:r>
              <a:rPr lang="et-EE" dirty="0" smtClean="0"/>
              <a:t>"</a:t>
            </a:r>
            <a:r>
              <a:rPr lang="et-EE" dirty="0" err="1" smtClean="0"/>
              <a:t>About</a:t>
            </a:r>
            <a:r>
              <a:rPr lang="et-EE" dirty="0" smtClean="0"/>
              <a:t>" – tekst, mida kuvada</a:t>
            </a:r>
            <a:br>
              <a:rPr lang="et-EE" dirty="0" smtClean="0"/>
            </a:br>
            <a:r>
              <a:rPr lang="et-EE" dirty="0" smtClean="0"/>
              <a:t>"</a:t>
            </a:r>
            <a:r>
              <a:rPr lang="et-EE" dirty="0" err="1" smtClean="0"/>
              <a:t>AboutAction</a:t>
            </a:r>
            <a:r>
              <a:rPr lang="et-EE" dirty="0" smtClean="0"/>
              <a:t>" – meetod, mida välja kutsuda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"</a:t>
            </a:r>
            <a:r>
              <a:rPr lang="et-EE" dirty="0" smtClean="0"/>
              <a:t>Home" - kontroller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51520" y="4547668"/>
            <a:ext cx="8375848" cy="116955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          </a:t>
            </a:r>
            <a:r>
              <a:rPr lang="et-EE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="menu"&gt;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"About"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"About"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"Contact"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"Contact"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"Home"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ul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251113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</a:t>
            </a:r>
            <a:r>
              <a:rPr lang="et-EE" dirty="0" err="1" smtClean="0"/>
              <a:t>Helper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Html</a:t>
            </a:r>
            <a:r>
              <a:rPr lang="et-EE" dirty="0" smtClean="0"/>
              <a:t> – </a:t>
            </a:r>
            <a:r>
              <a:rPr lang="et-EE" dirty="0" err="1" smtClean="0"/>
              <a:t>ViewPage</a:t>
            </a:r>
            <a:r>
              <a:rPr lang="et-EE" dirty="0" smtClean="0"/>
              <a:t> baasklassi atribuut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AITAB LUUA: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sisestusvälju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linke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sisendvorme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valideerimissõnumeid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…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682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Html.XxxxxFor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9008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XxxxFor(p</a:t>
            </a:r>
            <a:r>
              <a:rPr lang="et-EE" dirty="0" smtClean="0"/>
              <a:t> =&gt; </a:t>
            </a:r>
            <a:r>
              <a:rPr lang="et-EE" dirty="0" err="1" smtClean="0"/>
              <a:t>p.PropertyName</a:t>
            </a:r>
            <a:r>
              <a:rPr lang="et-EE" dirty="0" smtClean="0"/>
              <a:t>) – </a:t>
            </a:r>
            <a:r>
              <a:rPr lang="et-EE" dirty="0" err="1" smtClean="0"/>
              <a:t>tugevalttüübitud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Inspekteerib objekti ja loob sobiva HTMLi osa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611560" y="3926970"/>
            <a:ext cx="6858000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fieldset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Html.HiddenFor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Html.LabelFor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Html.EditorFor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Html.ValidationMessageFor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47388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Linkide lisamine, spetsiifilised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048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Kontroller – lehe järgi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Parameetrid anonüümse objektina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Routing</a:t>
            </a:r>
            <a:r>
              <a:rPr lang="et-EE" dirty="0" smtClean="0"/>
              <a:t> ise jagab parameetrid laiali vajalikesse kohtadesse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4277400"/>
            <a:ext cx="821087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}) |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"Back to List"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"Index"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591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Razor</a:t>
            </a:r>
            <a:r>
              <a:rPr lang="et-EE" dirty="0" smtClean="0"/>
              <a:t> </a:t>
            </a:r>
            <a:r>
              <a:rPr lang="et-EE" dirty="0" err="1" smtClean="0"/>
              <a:t>views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Süntaks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HTML </a:t>
            </a:r>
            <a:r>
              <a:rPr lang="et-EE" dirty="0" err="1" smtClean="0"/>
              <a:t>helpers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Struktuur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Turvalisus, XSS, HTMLi kodeerimine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Osalised vaated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444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et-EE" dirty="0" smtClean="0"/>
              <a:t>Osalised vaated (</a:t>
            </a:r>
            <a:r>
              <a:rPr lang="et-EE" dirty="0" err="1" smtClean="0"/>
              <a:t>partial</a:t>
            </a:r>
            <a:r>
              <a:rPr lang="et-EE" dirty="0" smtClean="0"/>
              <a:t> </a:t>
            </a:r>
            <a:r>
              <a:rPr lang="et-EE" dirty="0" err="1" smtClean="0"/>
              <a:t>view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Vältimaks korduvaid vaateosasid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Tugevalt tüübitud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Kuvamine - @</a:t>
            </a:r>
            <a:r>
              <a:rPr lang="et-EE" dirty="0" err="1" smtClean="0"/>
              <a:t>Html.Partial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(vaade, mudel)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588" y="1467273"/>
            <a:ext cx="4044812" cy="464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5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Osalised vaated (</a:t>
            </a:r>
            <a:r>
              <a:rPr lang="et-EE" dirty="0" err="1"/>
              <a:t>partial</a:t>
            </a:r>
            <a:r>
              <a:rPr lang="et-EE" dirty="0"/>
              <a:t> </a:t>
            </a:r>
            <a:r>
              <a:rPr lang="et-EE" dirty="0" err="1"/>
              <a:t>view</a:t>
            </a:r>
            <a:r>
              <a:rPr lang="et-EE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107504" y="1817638"/>
            <a:ext cx="8928992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foreach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item </a:t>
            </a:r>
            <a:r>
              <a:rPr lang="sv-S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sv-S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Model)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Html.Partial</a:t>
            </a:r>
            <a:r>
              <a:rPr lang="et-EE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_</a:t>
            </a:r>
            <a:r>
              <a:rPr lang="et-EE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PersonDetail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t-EE" dirty="0"/>
          </a:p>
        </p:txBody>
      </p:sp>
      <p:sp>
        <p:nvSpPr>
          <p:cNvPr id="7" name="Rectangle 6"/>
          <p:cNvSpPr/>
          <p:nvPr/>
        </p:nvSpPr>
        <p:spPr>
          <a:xfrm>
            <a:off x="107504" y="3140968"/>
            <a:ext cx="8928992" cy="332398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model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Models.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Model.FirstName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modelModel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Model.LastName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"Edit"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}) |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"Details"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"Details"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</a:t>
            </a:r>
            <a:r>
              <a:rPr lang="en-U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Model.PersonId</a:t>
            </a:r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}) |</a:t>
            </a:r>
          </a:p>
          <a:p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nn-NO" sz="14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Html.ActionLink(</a:t>
            </a:r>
            <a:r>
              <a:rPr lang="nn-NO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"Delete"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nn-NO" sz="1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"Delete"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nn-NO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nn-NO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id = Model.PersonId })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td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</a:t>
            </a:r>
            <a:r>
              <a:rPr lang="et-EE" sz="1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248028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1969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Kõik vaated peavad olema tugevalt tüübitud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Aga alati ei sobi ainult üksik äriolem – vaatel on rohkem infot vaja (</a:t>
            </a:r>
            <a:r>
              <a:rPr lang="et-EE" dirty="0" err="1" smtClean="0"/>
              <a:t>dropdown’id</a:t>
            </a:r>
            <a:r>
              <a:rPr lang="et-EE" dirty="0" smtClean="0"/>
              <a:t> jmt)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Nõrgalt tüübitud: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79512" y="4761804"/>
            <a:ext cx="8856984" cy="144655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t-EE" sz="11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et-EE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et-EE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BAD!!!!</a:t>
            </a:r>
            <a:endParaRPr lang="et-EE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this is not strongly typed model!!!</a:t>
            </a:r>
            <a:endParaRPr lang="en-US" sz="1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ViewBag.ContactTypeId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(_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contactTypeRepo.All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ContactTypeId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"Name"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ViewBag.PersonId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1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1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(_</a:t>
            </a:r>
            <a:r>
              <a:rPr lang="en-US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personRepo.All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PersonId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FirstName</a:t>
            </a:r>
            <a:r>
              <a:rPr lang="en-US" sz="1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1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sz="1100" dirty="0"/>
          </a:p>
        </p:txBody>
      </p:sp>
    </p:spTree>
    <p:extLst>
      <p:ext uri="{BB962C8B-B14F-4D97-AF65-F5344CB8AC3E}">
        <p14:creationId xmlns:p14="http://schemas.microsoft.com/office/powerpoint/2010/main" val="679814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1807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Kasutusel ainult konkreetse UI sees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Kogub info kokku mitmest allikast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683568" y="3068960"/>
            <a:ext cx="8064896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namespace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MvcAppWithRepo.Models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Persons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2647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VAATEMUDEL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64910" y="1628800"/>
            <a:ext cx="8139538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{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 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contactTypeRepo.All.ToList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(), 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   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Persons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personRepo.All.ToList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 };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7232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323528" y="2136585"/>
            <a:ext cx="8735888" cy="427809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Html.LabelFor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model.Contact.ContactType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Html.DropDownListFor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(m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m.Contact.ContactTypeId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Model.ContactTypes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ContactTypeId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Html.ValidationMessageFor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model.Contact.ContactTypeId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Html.LabelFor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model.Contact.Person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="editor-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Html.DropDownListFor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(m =&gt;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m.Contact.PersonId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SelectList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Model.Persons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PersonId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FirstName</a:t>
            </a:r>
            <a:r>
              <a:rPr lang="en-US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Html.ValidationMessageFor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model.Contact.PersonId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1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333963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79512" y="1417638"/>
            <a:ext cx="8735888" cy="403187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</a:t>
            </a:r>
            <a:r>
              <a:rPr lang="et-EE" sz="16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HttpPost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[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ValidateAntiForgeryToken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Create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ModelState.IsValid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contactRepo.Add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contactViewModel.Contact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contactRepo.Save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RedirectToAction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6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contactViewModel.ContactTypes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contactTypeRepo.All.ToList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contactViewModel.Persons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personRepo.All.ToList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contactViewModel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254196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Razor</a:t>
            </a:r>
            <a:r>
              <a:rPr lang="et-EE" dirty="0" smtClean="0"/>
              <a:t> vaatemaketid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Makett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+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andmed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=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genereeritud väljund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5188632" y="1265878"/>
            <a:ext cx="3726768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fieldset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display-label</a:t>
            </a:r>
            <a:r>
              <a:rPr lang="et-EE" sz="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t-EE" sz="9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Html.DisplayNameFor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model.Value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9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Html.DisplayFor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=&gt;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model.Value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2648769"/>
            <a:ext cx="3695328" cy="13388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Details(</a:t>
            </a:r>
            <a:r>
              <a:rPr lang="en-US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id = 0)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9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_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contactRepo.GetById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(id);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HttpNotFound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dirty="0"/>
          </a:p>
        </p:txBody>
      </p:sp>
      <p:sp>
        <p:nvSpPr>
          <p:cNvPr id="8" name="Rectangle 7"/>
          <p:cNvSpPr/>
          <p:nvPr/>
        </p:nvSpPr>
        <p:spPr>
          <a:xfrm>
            <a:off x="5221289" y="4221088"/>
            <a:ext cx="3695328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fieldset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legend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display-label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9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t-EE" sz="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display-field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t-EE" sz="9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jyri@mois.ee</a:t>
            </a:r>
          </a:p>
          <a:p>
            <a:r>
              <a:rPr lang="et-EE" sz="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sz="9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div</a:t>
            </a:r>
            <a:r>
              <a:rPr lang="et-EE" sz="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9102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Kust vaateid otsitakse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~/</a:t>
            </a:r>
            <a:r>
              <a:rPr lang="et-EE" dirty="0" err="1" smtClean="0"/>
              <a:t>Views</a:t>
            </a:r>
            <a:r>
              <a:rPr lang="et-EE" dirty="0" smtClean="0"/>
              <a:t>/&lt;kontrollerinimi&gt;/</a:t>
            </a:r>
            <a:br>
              <a:rPr lang="et-EE" dirty="0" smtClean="0"/>
            </a:br>
            <a:r>
              <a:rPr lang="et-EE" dirty="0" smtClean="0"/>
              <a:t>&lt;meetodinimi&gt;</a:t>
            </a:r>
            <a:r>
              <a:rPr lang="et-EE" dirty="0" err="1" smtClean="0"/>
              <a:t>View.cshtml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~/</a:t>
            </a:r>
            <a:r>
              <a:rPr lang="et-EE" dirty="0" err="1" smtClean="0"/>
              <a:t>Views</a:t>
            </a:r>
            <a:r>
              <a:rPr lang="et-EE" dirty="0" smtClean="0"/>
              <a:t>/</a:t>
            </a:r>
            <a:r>
              <a:rPr lang="et-EE" dirty="0" err="1" smtClean="0"/>
              <a:t>Shared</a:t>
            </a:r>
            <a:r>
              <a:rPr lang="et-EE" dirty="0" smtClean="0"/>
              <a:t>/</a:t>
            </a:r>
            <a:br>
              <a:rPr lang="et-EE" dirty="0" smtClean="0"/>
            </a:br>
            <a:r>
              <a:rPr lang="et-EE" dirty="0" smtClean="0"/>
              <a:t>&lt;meetodinimi&gt;</a:t>
            </a:r>
            <a:r>
              <a:rPr lang="et-EE" dirty="0" err="1" smtClean="0"/>
              <a:t>View.cshtml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148064" y="4000401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~/Views/Home/HelloView.aspx</a:t>
            </a:r>
          </a:p>
          <a:p>
            <a:r>
              <a:rPr lang="et-EE" dirty="0"/>
              <a:t>~/Views/Home/HelloView.ascx</a:t>
            </a:r>
          </a:p>
          <a:p>
            <a:r>
              <a:rPr lang="et-EE" dirty="0"/>
              <a:t>~/Views/Shared/HelloView.aspx</a:t>
            </a:r>
          </a:p>
          <a:p>
            <a:r>
              <a:rPr lang="et-EE" dirty="0"/>
              <a:t>~/Views/Shared/HelloView.ascx</a:t>
            </a:r>
          </a:p>
          <a:p>
            <a:r>
              <a:rPr lang="et-EE" dirty="0"/>
              <a:t>~/Views/Home/HelloView.cshtml</a:t>
            </a:r>
          </a:p>
          <a:p>
            <a:r>
              <a:rPr lang="et-EE" dirty="0"/>
              <a:t>~/Views/Home/HelloView.vbhtml</a:t>
            </a:r>
          </a:p>
          <a:p>
            <a:r>
              <a:rPr lang="et-EE" dirty="0"/>
              <a:t>~/Views/Shared/HelloView.cshtml</a:t>
            </a:r>
          </a:p>
          <a:p>
            <a:r>
              <a:rPr lang="et-EE" dirty="0"/>
              <a:t>~/Views/Shared/HelloView.vbhtml</a:t>
            </a:r>
          </a:p>
        </p:txBody>
      </p:sp>
    </p:spTree>
    <p:extLst>
      <p:ext uri="{BB962C8B-B14F-4D97-AF65-F5344CB8AC3E}">
        <p14:creationId xmlns:p14="http://schemas.microsoft.com/office/powerpoint/2010/main" val="427578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Hiire parem klikk kontrolleri meetodi sees ja kontekstmenüüst valida </a:t>
            </a:r>
            <a:r>
              <a:rPr lang="et-EE" dirty="0" err="1" smtClean="0"/>
              <a:t>Add</a:t>
            </a:r>
            <a:r>
              <a:rPr lang="et-EE" dirty="0" smtClean="0"/>
              <a:t>-&gt;</a:t>
            </a:r>
            <a:r>
              <a:rPr lang="et-EE" dirty="0" err="1" smtClean="0"/>
              <a:t>View</a:t>
            </a:r>
            <a:r>
              <a:rPr lang="et-EE" dirty="0" smtClean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Või klaviatuurilt Ctrl+M, Ctrl+V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VS pakub ise õige nime ja koha vaatele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Tugevalt tüübitud, alati!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Vajadusel valida sobiv skelettmakett (kuva, muuda, kustuta, jne)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109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Vaatemudel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Nõue!</a:t>
            </a:r>
            <a:br>
              <a:rPr lang="et-EE" dirty="0" smtClean="0"/>
            </a:br>
            <a:r>
              <a:rPr lang="et-EE" dirty="0" smtClean="0"/>
              <a:t>Kõik vaated peavad olema tugevalt tüübitud!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>
          <a:xfrm>
            <a:off x="3581400" y="3212976"/>
            <a:ext cx="4572000" cy="2031325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</a:t>
            </a:r>
            <a:r>
              <a:rPr lang="et-EE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model</a:t>
            </a:r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Models.</a:t>
            </a:r>
            <a:r>
              <a:rPr lang="et-EE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Contact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@{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ViewBag.Title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Details</a:t>
            </a:r>
            <a:r>
              <a:rPr lang="et-EE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</a:t>
            </a:r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t-EE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t-EE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Details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t-EE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h2</a:t>
            </a:r>
            <a:r>
              <a:rPr lang="et-EE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3387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Razor</a:t>
            </a:r>
            <a:r>
              <a:rPr lang="et-EE" dirty="0" smtClean="0"/>
              <a:t> vaatemootor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Segu staatilisest HTMList ja </a:t>
            </a:r>
            <a:r>
              <a:rPr lang="et-EE" dirty="0" err="1" smtClean="0"/>
              <a:t>C#-ist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osa algab @ märgiga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Lõpu leiab Razor enamasti ise ja lülitub ümber HTMLi peale tagasi!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Minimaalne kogus C# koodi vaadetes!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on kogu väljund HTML-kodeeringus (XSS kaitse)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96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@muutuja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@csharpmeetod(parameeter)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Rating: @model.rating / 10</a:t>
            </a:r>
            <a:br>
              <a:rPr lang="et-EE" dirty="0" smtClean="0"/>
            </a:br>
            <a:r>
              <a:rPr lang="et-EE" dirty="0" smtClean="0"/>
              <a:t>Rating: 10 / 10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Rating: </a:t>
            </a:r>
            <a:r>
              <a:rPr lang="et-EE" dirty="0" smtClean="0"/>
              <a:t>@(model.rating </a:t>
            </a:r>
            <a:r>
              <a:rPr lang="et-EE" dirty="0"/>
              <a:t>/ </a:t>
            </a:r>
            <a:r>
              <a:rPr lang="et-EE" dirty="0" smtClean="0"/>
              <a:t>10)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Rating: </a:t>
            </a:r>
            <a:r>
              <a:rPr lang="et-EE" dirty="0" smtClean="0"/>
              <a:t>1</a:t>
            </a:r>
          </a:p>
          <a:p>
            <a:pPr>
              <a:buFont typeface="Arial" pitchFamily="34" charset="0"/>
              <a:buChar char="•"/>
            </a:pPr>
            <a:r>
              <a:rPr lang="et-E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R@model.rating</a:t>
            </a:r>
            <a:r>
              <a:rPr lang="et-E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lang="et-E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R@(</a:t>
            </a:r>
            <a:r>
              <a:rPr lang="et-EE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model.rating</a:t>
            </a:r>
            <a:r>
              <a:rPr lang="et-EE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)</a:t>
            </a:r>
            <a:endParaRPr lang="et-EE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@@</a:t>
            </a:r>
            <a:r>
              <a:rPr lang="et-EE" dirty="0" err="1" smtClean="0"/>
              <a:t>TwitterHandle</a:t>
            </a: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208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code blocks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@{</a:t>
            </a:r>
          </a:p>
          <a:p>
            <a:r>
              <a:rPr lang="et-EE" dirty="0" smtClean="0"/>
              <a:t>	siia niipalju C# koodi kui vaja;</a:t>
            </a:r>
            <a:endParaRPr lang="et-EE" dirty="0"/>
          </a:p>
          <a:p>
            <a:r>
              <a:rPr lang="et-EE" dirty="0" smtClean="0"/>
              <a:t>	</a:t>
            </a:r>
            <a:r>
              <a:rPr lang="et-EE" dirty="0" err="1" smtClean="0"/>
              <a:t>var</a:t>
            </a:r>
            <a:r>
              <a:rPr lang="et-EE" dirty="0" smtClean="0"/>
              <a:t> </a:t>
            </a:r>
            <a:r>
              <a:rPr lang="et-EE" dirty="0" err="1" smtClean="0"/>
              <a:t>mingiNimi</a:t>
            </a:r>
            <a:r>
              <a:rPr lang="et-EE" dirty="0" smtClean="0"/>
              <a:t> = </a:t>
            </a:r>
            <a:r>
              <a:rPr lang="et-EE" dirty="0" err="1" smtClean="0"/>
              <a:t>model.Person.FirstName</a:t>
            </a:r>
            <a:r>
              <a:rPr lang="et-EE" dirty="0" smtClean="0"/>
              <a:t>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636912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&lt;tr&gt;</a:t>
            </a:r>
          </a:p>
          <a:p>
            <a:r>
              <a:rPr lang="et-EE" dirty="0"/>
              <a:t>	</a:t>
            </a:r>
            <a:r>
              <a:rPr lang="et-EE" dirty="0" smtClean="0"/>
              <a:t>	&lt;td&gt;</a:t>
            </a:r>
          </a:p>
          <a:p>
            <a:r>
              <a:rPr lang="et-EE" dirty="0"/>
              <a:t>	</a:t>
            </a:r>
            <a:r>
              <a:rPr lang="et-EE" dirty="0" smtClean="0"/>
              <a:t>		@item.FirstName, @item.LastName</a:t>
            </a:r>
          </a:p>
          <a:p>
            <a:r>
              <a:rPr lang="et-EE" dirty="0"/>
              <a:t>	</a:t>
            </a:r>
            <a:r>
              <a:rPr lang="et-EE" dirty="0" smtClean="0"/>
              <a:t>	&lt;/td&gt;</a:t>
            </a:r>
          </a:p>
          <a:p>
            <a:r>
              <a:rPr lang="et-EE" dirty="0"/>
              <a:t>	</a:t>
            </a:r>
            <a:r>
              <a:rPr lang="et-EE" dirty="0" smtClean="0"/>
              <a:t>&lt;/tr&gt;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01317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KalaMaja &lt;- viga, pole C#!</a:t>
            </a:r>
          </a:p>
          <a:p>
            <a:r>
              <a:rPr lang="et-EE" dirty="0"/>
              <a:t>	</a:t>
            </a:r>
            <a:r>
              <a:rPr lang="et-EE" dirty="0" smtClean="0"/>
              <a:t>@:KalaMaja &lt;-väljundtekst </a:t>
            </a:r>
          </a:p>
          <a:p>
            <a:r>
              <a:rPr lang="et-EE" dirty="0"/>
              <a:t>	</a:t>
            </a:r>
            <a:r>
              <a:rPr lang="et-EE" dirty="0" smtClean="0"/>
              <a:t>&lt;text&gt;KalaMaja&lt;/text&gt; &lt;-väljundtekst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14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3959</TotalTime>
  <Words>1676</Words>
  <Application>Microsoft Macintosh PowerPoint</Application>
  <PresentationFormat>On-screen Show (4:3)</PresentationFormat>
  <Paragraphs>323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Technic</vt:lpstr>
      <vt:lpstr>Asp.net mvc</vt:lpstr>
      <vt:lpstr>Razor views</vt:lpstr>
      <vt:lpstr>Razor vaatemaketid</vt:lpstr>
      <vt:lpstr>Kust vaateid otsitakse</vt:lpstr>
      <vt:lpstr>Vaate lisamine</vt:lpstr>
      <vt:lpstr>Vaatemudel</vt:lpstr>
      <vt:lpstr>Razor vaatemootor</vt:lpstr>
      <vt:lpstr>Razor expressions</vt:lpstr>
      <vt:lpstr>Razor code blocks</vt:lpstr>
      <vt:lpstr>HTML-kodeering</vt:lpstr>
      <vt:lpstr>HTML RAW</vt:lpstr>
      <vt:lpstr>View – kust tuli kogu layout?</vt:lpstr>
      <vt:lpstr>Layout Razoriga</vt:lpstr>
      <vt:lpstr>RenderSection</vt:lpstr>
      <vt:lpstr>_ViewStart.cshtml</vt:lpstr>
      <vt:lpstr>Linkide lisamine - navigatsioon</vt:lpstr>
      <vt:lpstr>HTML Helper</vt:lpstr>
      <vt:lpstr>Html.XxxxxFor</vt:lpstr>
      <vt:lpstr>Linkide lisamine, spetsiifilised</vt:lpstr>
      <vt:lpstr>Osalised vaated (partial view)</vt:lpstr>
      <vt:lpstr>Osalised vaated (partial view)</vt:lpstr>
      <vt:lpstr>VAATEMUDEL</vt:lpstr>
      <vt:lpstr>VAATEMUDEL</vt:lpstr>
      <vt:lpstr>VAATEMUDEL</vt:lpstr>
      <vt:lpstr>VAATEMUDEL</vt:lpstr>
      <vt:lpstr>VAATEMUDEL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92</cp:revision>
  <dcterms:created xsi:type="dcterms:W3CDTF">2013-03-22T18:29:38Z</dcterms:created>
  <dcterms:modified xsi:type="dcterms:W3CDTF">2014-04-29T09:50:01Z</dcterms:modified>
</cp:coreProperties>
</file>