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8" r:id="rId16"/>
    <p:sldId id="270" r:id="rId17"/>
    <p:sldId id="271" r:id="rId18"/>
    <p:sldId id="272" r:id="rId19"/>
    <p:sldId id="279" r:id="rId20"/>
    <p:sldId id="280" r:id="rId21"/>
    <p:sldId id="281" r:id="rId22"/>
    <p:sldId id="282" r:id="rId23"/>
    <p:sldId id="289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1" d="100"/>
          <a:sy n="211" d="100"/>
        </p:scale>
        <p:origin x="-247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0DA6C-9B9D-46AE-A1AA-2CD036BB5290}" type="datetimeFigureOut">
              <a:rPr lang="et-EE" smtClean="0"/>
              <a:t>12/05/14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5D774-EADF-4FFA-9396-DDA410C82C8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046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41D8148-A881-47AC-ADC7-DE552970BA1A}" type="datetime1">
              <a:rPr lang="en-US" smtClean="0"/>
              <a:t>12/05/14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390050E-A408-4C6D-A2E7-B6F1D1C14B96}" type="datetime1">
              <a:rPr lang="en-US" smtClean="0"/>
              <a:t>12/05/14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B50F0EE-8B1E-4199-B67B-F8971B7C3029}" type="datetime1">
              <a:rPr lang="en-US" smtClean="0"/>
              <a:t>12/05/14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6FF8F78-6726-428D-AAF0-754DEEBAD008}" type="datetime1">
              <a:rPr lang="en-US" smtClean="0"/>
              <a:t>12/05/14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3635004-7C01-411F-A28C-F07DA6040926}" type="datetime1">
              <a:rPr lang="en-US" smtClean="0"/>
              <a:t>12/05/14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716D916-E450-4B76-BB56-22B6AC0E8B5F}" type="datetime1">
              <a:rPr lang="en-US" smtClean="0"/>
              <a:t>12/05/14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92A6317-213F-405A-8E4A-F028E25FEC85}" type="datetime1">
              <a:rPr lang="en-US" smtClean="0"/>
              <a:t>12/05/14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E6918FF-7CF3-4B68-81B4-1D7AD374DF83}" type="datetime1">
              <a:rPr lang="en-US" smtClean="0"/>
              <a:t>12/05/14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B3C704E-FAA2-49C3-AAD1-6AAE5AD874D4}" type="datetime1">
              <a:rPr lang="en-US" smtClean="0"/>
              <a:t>12/05/14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8D2B55D-ED86-4A56-AD9D-ED3C6582C860}" type="datetime1">
              <a:rPr lang="en-US" smtClean="0"/>
              <a:t>12/05/14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D7F3A595-FE53-4EBA-9DC4-1556A962962E}" type="datetime1">
              <a:rPr lang="en-US" smtClean="0"/>
              <a:t>12/05/14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8E7F1995-E8FA-49B3-99AD-50C07D69E89D}" type="datetime1">
              <a:rPr lang="en-US" smtClean="0"/>
              <a:t>12/05/14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Asp.net mvc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Entity </a:t>
            </a:r>
            <a:r>
              <a:rPr lang="et-EE" dirty="0" smtClean="0"/>
              <a:t>Framework Vol2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2014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1836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EF – Complex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467600" cy="518457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Juhul, kui komplekstüüp peab sisaldama välja Id või </a:t>
            </a:r>
            <a:r>
              <a:rPr lang="et-EE" dirty="0" err="1" smtClean="0"/>
              <a:t>klassinimi&lt;Id</a:t>
            </a:r>
            <a:r>
              <a:rPr lang="et-EE" dirty="0" smtClean="0"/>
              <a:t>&gt;: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Data Annotation</a:t>
            </a:r>
            <a:br>
              <a:rPr lang="et-EE" dirty="0" smtClean="0"/>
            </a:br>
            <a:r>
              <a:rPr lang="en-US" dirty="0"/>
              <a:t>[</a:t>
            </a:r>
            <a:r>
              <a:rPr lang="en-US" dirty="0" err="1" smtClean="0"/>
              <a:t>ComplexType</a:t>
            </a:r>
            <a:r>
              <a:rPr lang="en-US" dirty="0" smtClean="0"/>
              <a:t>]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n-US" dirty="0" smtClean="0"/>
              <a:t>public </a:t>
            </a:r>
            <a:r>
              <a:rPr lang="en-US" dirty="0"/>
              <a:t>class </a:t>
            </a:r>
            <a:r>
              <a:rPr lang="en-US" dirty="0" smtClean="0"/>
              <a:t>Address{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  </a:t>
            </a:r>
            <a:r>
              <a:rPr lang="en-US" dirty="0" smtClean="0"/>
              <a:t>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AddressId</a:t>
            </a:r>
            <a:r>
              <a:rPr lang="en-US" dirty="0"/>
              <a:t> { get; set; }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/>
              <a:t>Fluent Api</a:t>
            </a:r>
            <a:br>
              <a:rPr lang="et-EE" dirty="0"/>
            </a:br>
            <a:r>
              <a:rPr lang="et-EE" dirty="0"/>
              <a:t>modelBuilder.ComplexType&lt;T&gt;();</a:t>
            </a:r>
            <a:br>
              <a:rPr lang="et-EE" dirty="0"/>
            </a:b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4629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EF – Complex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19695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Muud annotatsioonid – nagu ikka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 Api</a:t>
            </a:r>
            <a:br>
              <a:rPr lang="et-EE" dirty="0" smtClean="0"/>
            </a:br>
            <a:r>
              <a:rPr lang="et-EE" dirty="0"/>
              <a:t>modelBuilder.ComplexType&lt;T&gt;()</a:t>
            </a:r>
            <a:br>
              <a:rPr lang="et-EE" dirty="0"/>
            </a:br>
            <a:r>
              <a:rPr lang="et-EE" dirty="0"/>
              <a:t>.Property(p =&gt; p.PropertyName)</a:t>
            </a:r>
            <a:br>
              <a:rPr lang="et-EE" dirty="0"/>
            </a:br>
            <a:r>
              <a:rPr lang="et-EE" dirty="0"/>
              <a:t>.HasMaxLength(xxxx);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Kapseldamine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611560" y="4725144"/>
            <a:ext cx="7776864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>
                <a:solidFill>
                  <a:srgbClr val="008181"/>
                </a:solidFill>
                <a:latin typeface="TheSansMonoCd-W5Regular"/>
              </a:rPr>
              <a:t>AddressConfiguration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: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ComplexTypeConfiguration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&lt;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Address</a:t>
            </a:r>
            <a:r>
              <a:rPr lang="et-EE" dirty="0">
                <a:solidFill>
                  <a:srgbClr val="000000"/>
                </a:solidFill>
                <a:latin typeface="TheSansMonoCd-W5Regular"/>
              </a:rPr>
              <a:t>&gt;</a:t>
            </a: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public </a:t>
            </a:r>
            <a:r>
              <a:rPr lang="et-EE" dirty="0">
                <a:solidFill>
                  <a:srgbClr val="000000"/>
                </a:solidFill>
                <a:latin typeface="TheSansMonoCd-W5Regular"/>
              </a:rPr>
              <a:t>AddressConfiguration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(){</a:t>
            </a:r>
            <a:endParaRPr lang="et-EE" dirty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   Property(a </a:t>
            </a:r>
            <a:r>
              <a:rPr lang="et-EE" dirty="0">
                <a:solidFill>
                  <a:srgbClr val="000000"/>
                </a:solidFill>
                <a:latin typeface="TheSansMonoCd-W5Regular"/>
              </a:rPr>
              <a:t>=&gt; a.StreetAddress).HasMaxLength(150);</a:t>
            </a: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 }</a:t>
            </a:r>
            <a:endParaRPr lang="et-EE" dirty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4629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– relatsioonid – 1:mitu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306" y="4077072"/>
            <a:ext cx="8598174" cy="278092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Konventsioonide alusel EF koostab ise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Person klass – peaklass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Contact klass – sõltuvklass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EF lisab Contacts tabelisse juurde võõrvõtme</a:t>
            </a:r>
            <a:br>
              <a:rPr lang="et-EE" dirty="0" smtClean="0"/>
            </a:br>
            <a:r>
              <a:rPr lang="et-EE" dirty="0" smtClean="0"/>
              <a:t>Person_PersonId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323528" y="2151885"/>
            <a:ext cx="4572000" cy="1754326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FullN</a:t>
            </a:r>
            <a:r>
              <a:rPr lang="en-US" dirty="0" err="1" smtClean="0">
                <a:solidFill>
                  <a:srgbClr val="000000"/>
                </a:solidFill>
                <a:latin typeface="TheSansMonoCd-W5Regular"/>
              </a:rPr>
              <a:t>ame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smtClean="0">
                <a:solidFill>
                  <a:srgbClr val="008181"/>
                </a:solidFill>
                <a:latin typeface="TheSansMonoCd-W5Regular"/>
              </a:rPr>
              <a:t>List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&lt;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Contact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&gt;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Contacts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  <p:sp>
        <p:nvSpPr>
          <p:cNvPr id="6" name="Rectangle 5"/>
          <p:cNvSpPr/>
          <p:nvPr/>
        </p:nvSpPr>
        <p:spPr>
          <a:xfrm>
            <a:off x="5004048" y="2151885"/>
            <a:ext cx="3923928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Contact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Contact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Value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4721" y="1340768"/>
            <a:ext cx="7467600" cy="6766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smtClean="0"/>
              <a:t>1:mitu - klassika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4629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– relatsioonid – 1 või 0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Enamik relatsioonide konfigureerimist käib läbi Fluent Api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1 või 0 saab määrata annotatsiooniga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971600" y="3284984"/>
            <a:ext cx="3923928" cy="230832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Contact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Contact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Value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 smtClean="0">
              <a:solidFill>
                <a:srgbClr val="000000"/>
              </a:solidFill>
              <a:latin typeface="TheSansMonoCd-W5Regular"/>
            </a:endParaRPr>
          </a:p>
          <a:p>
            <a:endParaRPr lang="et-EE" dirty="0" smtClean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[Required]</a:t>
            </a:r>
            <a:endParaRPr lang="en-US" dirty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4629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EF – relatsioonid – Fluent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507288" cy="26208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Pole nii hull kui tuumafüüsika!</a:t>
            </a:r>
            <a:endParaRPr lang="et-EE" dirty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Relatsioonide baasmuster</a:t>
            </a: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>Entity</a:t>
            </a:r>
            <a:br>
              <a:rPr lang="et-EE" dirty="0" smtClean="0"/>
            </a:br>
            <a:r>
              <a:rPr lang="et-EE" dirty="0" smtClean="0"/>
              <a:t>  .Has[Multiplicity</a:t>
            </a:r>
            <a:r>
              <a:rPr lang="et-EE" dirty="0"/>
              <a:t>](Property</a:t>
            </a:r>
            <a:r>
              <a:rPr lang="et-EE" dirty="0" smtClean="0"/>
              <a:t>)</a:t>
            </a:r>
            <a:br>
              <a:rPr lang="et-EE" dirty="0" smtClean="0"/>
            </a:br>
            <a:r>
              <a:rPr lang="et-EE" dirty="0" smtClean="0"/>
              <a:t>  .</a:t>
            </a:r>
            <a:r>
              <a:rPr lang="et-EE" dirty="0"/>
              <a:t>With[Multiplicity](Property</a:t>
            </a:r>
            <a:r>
              <a:rPr lang="et-EE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4149080"/>
            <a:ext cx="2952328" cy="23042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Has[]</a:t>
            </a:r>
            <a:br>
              <a:rPr lang="et-EE" dirty="0" smtClean="0"/>
            </a:br>
            <a:r>
              <a:rPr lang="et-EE" dirty="0" smtClean="0"/>
              <a:t>HasOptional</a:t>
            </a:r>
            <a:br>
              <a:rPr lang="et-EE" dirty="0" smtClean="0"/>
            </a:br>
            <a:r>
              <a:rPr lang="et-EE" dirty="0" smtClean="0"/>
              <a:t>HasRequired</a:t>
            </a:r>
            <a:br>
              <a:rPr lang="et-EE" dirty="0" smtClean="0"/>
            </a:br>
            <a:r>
              <a:rPr lang="et-EE" dirty="0" smtClean="0"/>
              <a:t>HasMany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23928" y="4162869"/>
            <a:ext cx="3888432" cy="23042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With[]</a:t>
            </a:r>
            <a:br>
              <a:rPr lang="et-EE" dirty="0" smtClean="0"/>
            </a:br>
            <a:r>
              <a:rPr lang="et-EE" dirty="0" smtClean="0"/>
              <a:t>WithOptional</a:t>
            </a:r>
            <a:br>
              <a:rPr lang="et-EE" dirty="0" smtClean="0"/>
            </a:br>
            <a:r>
              <a:rPr lang="et-EE" dirty="0" smtClean="0"/>
              <a:t>WithRequired</a:t>
            </a:r>
            <a:br>
              <a:rPr lang="et-EE" dirty="0" smtClean="0"/>
            </a:br>
            <a:r>
              <a:rPr lang="et-EE" dirty="0" smtClean="0"/>
              <a:t>WithMany</a:t>
            </a:r>
          </a:p>
        </p:txBody>
      </p:sp>
    </p:spTree>
    <p:extLst>
      <p:ext uri="{BB962C8B-B14F-4D97-AF65-F5344CB8AC3E}">
        <p14:creationId xmlns:p14="http://schemas.microsoft.com/office/powerpoint/2010/main" val="104629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EF – relatsioonid – Fluent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794" y="3072358"/>
            <a:ext cx="8598174" cy="374101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Fluent Api</a:t>
            </a:r>
            <a:br>
              <a:rPr lang="et-EE" dirty="0" smtClean="0"/>
            </a:br>
            <a:r>
              <a:rPr lang="en-US" dirty="0" err="1" smtClean="0"/>
              <a:t>modelBuilder.Entity</a:t>
            </a:r>
            <a:r>
              <a:rPr lang="en-US" dirty="0" smtClean="0"/>
              <a:t>&lt;</a:t>
            </a:r>
            <a:r>
              <a:rPr lang="et-EE" dirty="0" smtClean="0"/>
              <a:t>Person</a:t>
            </a:r>
            <a:r>
              <a:rPr lang="en-US" dirty="0" smtClean="0"/>
              <a:t>&gt;()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n-US" dirty="0" smtClean="0"/>
              <a:t>.</a:t>
            </a:r>
            <a:r>
              <a:rPr lang="en-US" dirty="0" err="1"/>
              <a:t>HasMany</a:t>
            </a:r>
            <a:r>
              <a:rPr lang="en-US" dirty="0"/>
              <a:t>(d =&gt; </a:t>
            </a:r>
            <a:r>
              <a:rPr lang="en-US" dirty="0" smtClean="0"/>
              <a:t>d.</a:t>
            </a:r>
            <a:r>
              <a:rPr lang="et-EE" dirty="0" smtClean="0"/>
              <a:t>Contacts</a:t>
            </a:r>
            <a:r>
              <a:rPr lang="en-US" dirty="0" smtClean="0"/>
              <a:t>)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n-US" dirty="0" smtClean="0"/>
              <a:t>.</a:t>
            </a:r>
            <a:r>
              <a:rPr lang="en-US" dirty="0" err="1"/>
              <a:t>WithOptional</a:t>
            </a:r>
            <a:r>
              <a:rPr lang="en-US" dirty="0"/>
              <a:t>(l =&gt; </a:t>
            </a:r>
            <a:r>
              <a:rPr lang="en-US" dirty="0" smtClean="0"/>
              <a:t>l.</a:t>
            </a:r>
            <a:r>
              <a:rPr lang="et-EE" dirty="0" smtClean="0"/>
              <a:t>Person</a:t>
            </a:r>
            <a:r>
              <a:rPr lang="en-US" dirty="0" smtClean="0"/>
              <a:t>);</a:t>
            </a:r>
            <a:endParaRPr lang="et-E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251520" y="1274722"/>
            <a:ext cx="4572000" cy="1754326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FullN</a:t>
            </a:r>
            <a:r>
              <a:rPr lang="en-US" dirty="0" err="1" smtClean="0">
                <a:solidFill>
                  <a:srgbClr val="000000"/>
                </a:solidFill>
                <a:latin typeface="TheSansMonoCd-W5Regular"/>
              </a:rPr>
              <a:t>ame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smtClean="0">
                <a:solidFill>
                  <a:srgbClr val="008181"/>
                </a:solidFill>
                <a:latin typeface="TheSansMonoCd-W5Regular"/>
              </a:rPr>
              <a:t>List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&lt;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Contact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&gt;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Contacts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  <p:sp>
        <p:nvSpPr>
          <p:cNvPr id="6" name="Rectangle 5"/>
          <p:cNvSpPr/>
          <p:nvPr/>
        </p:nvSpPr>
        <p:spPr>
          <a:xfrm>
            <a:off x="4932040" y="1298130"/>
            <a:ext cx="3923928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Contact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Contact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Value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9011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3" y="14759"/>
            <a:ext cx="8292493" cy="821953"/>
          </a:xfrm>
        </p:spPr>
        <p:txBody>
          <a:bodyPr/>
          <a:lstStyle/>
          <a:p>
            <a:r>
              <a:rPr lang="et-EE" dirty="0" smtClean="0"/>
              <a:t>EF – relatsioonid – välisvõti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908720"/>
            <a:ext cx="8507288" cy="161277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Seni pole välisvõtit olemites olnud, EF on selle ise loonud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Loome ise välisvõtme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323528" y="2631395"/>
            <a:ext cx="4572000" cy="1754326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FullN</a:t>
            </a:r>
            <a:r>
              <a:rPr lang="en-US" dirty="0" err="1" smtClean="0">
                <a:solidFill>
                  <a:srgbClr val="000000"/>
                </a:solidFill>
                <a:latin typeface="TheSansMonoCd-W5Regular"/>
              </a:rPr>
              <a:t>ame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smtClean="0">
                <a:solidFill>
                  <a:srgbClr val="008181"/>
                </a:solidFill>
                <a:latin typeface="TheSansMonoCd-W5Regular"/>
              </a:rPr>
              <a:t>List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&lt;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Contact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&gt;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Contacts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  <p:sp>
        <p:nvSpPr>
          <p:cNvPr id="6" name="Rectangle 5"/>
          <p:cNvSpPr/>
          <p:nvPr/>
        </p:nvSpPr>
        <p:spPr>
          <a:xfrm>
            <a:off x="4954771" y="2354396"/>
            <a:ext cx="3923928" cy="203132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Contact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Contact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Value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 smtClean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4365104"/>
            <a:ext cx="8928992" cy="28803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EF konventsioon välisvõtmete leidmiseks</a:t>
            </a:r>
            <a:br>
              <a:rPr lang="et-EE" dirty="0" smtClean="0"/>
            </a:br>
            <a:r>
              <a:rPr lang="en-US" dirty="0" smtClean="0"/>
              <a:t>[Target Type Key Name]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n-US" dirty="0" smtClean="0"/>
              <a:t>[Target Type Name] + [Target Type Key Name]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n-US" dirty="0" smtClean="0"/>
              <a:t>[Navigation</a:t>
            </a:r>
            <a:r>
              <a:rPr lang="et-EE" dirty="0" smtClean="0"/>
              <a:t> </a:t>
            </a:r>
            <a:r>
              <a:rPr lang="en-US" dirty="0" smtClean="0"/>
              <a:t>Property Name] + [Target Type Key Name]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4629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EF – relatsioonid – milleks välisvõti?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Juhul, kui olemid on mälus, probleeme pole</a:t>
            </a:r>
            <a:br>
              <a:rPr lang="et-EE" dirty="0" smtClean="0"/>
            </a:br>
            <a:r>
              <a:rPr lang="et-EE" dirty="0" smtClean="0"/>
              <a:t>someContact.Person = somePerson;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Aga kui ei ole mälus? Kui on olemas välisvõti, siis saab kasutada</a:t>
            </a:r>
            <a:br>
              <a:rPr lang="et-EE" dirty="0" smtClean="0"/>
            </a:br>
            <a:r>
              <a:rPr lang="et-EE" dirty="0" smtClean="0"/>
              <a:t>someContact.PersonId = 7;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Ilma välisvõtmeta võib teatud tingimustel tekkida EF-il segadus puuduliku infoga!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KASUTAGE VÄLISVÕTMEID!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4629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– relatsioonid - välisvõti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5676"/>
            <a:ext cx="8421499" cy="11087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Juhul, kui välisvõti ei vasta nimestandardile</a:t>
            </a:r>
            <a:r>
              <a:rPr lang="et-EE" dirty="0"/>
              <a:t/>
            </a:r>
            <a:br>
              <a:rPr lang="et-EE" dirty="0"/>
            </a:br>
            <a:endParaRPr lang="et-E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377788" y="2049815"/>
            <a:ext cx="4572000" cy="1754326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FullN</a:t>
            </a:r>
            <a:r>
              <a:rPr lang="en-US" dirty="0" err="1" smtClean="0">
                <a:solidFill>
                  <a:srgbClr val="000000"/>
                </a:solidFill>
                <a:latin typeface="TheSansMonoCd-W5Regular"/>
              </a:rPr>
              <a:t>ame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smtClean="0">
                <a:solidFill>
                  <a:srgbClr val="008181"/>
                </a:solidFill>
                <a:latin typeface="TheSansMonoCd-W5Regular"/>
              </a:rPr>
              <a:t>List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&lt;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Contact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&gt;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Contacts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  <p:sp>
        <p:nvSpPr>
          <p:cNvPr id="6" name="Rectangle 5"/>
          <p:cNvSpPr/>
          <p:nvPr/>
        </p:nvSpPr>
        <p:spPr>
          <a:xfrm>
            <a:off x="4978217" y="1772816"/>
            <a:ext cx="3923928" cy="203132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Contact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Contact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Value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 smtClean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Human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Human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3933056"/>
            <a:ext cx="4824536" cy="1008112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t-EE" dirty="0"/>
              <a:t>[</a:t>
            </a:r>
            <a:r>
              <a:rPr lang="et-EE" dirty="0" smtClean="0"/>
              <a:t>ForeignKey(„Human")]</a:t>
            </a:r>
            <a:endParaRPr lang="et-EE" dirty="0"/>
          </a:p>
          <a:p>
            <a:pPr marL="36576" indent="0">
              <a:buNone/>
            </a:pPr>
            <a:r>
              <a:rPr lang="en-US" dirty="0" smtClean="0"/>
              <a:t>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HumanId</a:t>
            </a:r>
            <a:r>
              <a:rPr lang="en-US" dirty="0"/>
              <a:t> { get; set; }</a:t>
            </a:r>
          </a:p>
          <a:p>
            <a:pPr marL="36576" indent="0">
              <a:buNone/>
            </a:pPr>
            <a:r>
              <a:rPr lang="en-US" dirty="0" smtClean="0"/>
              <a:t>public </a:t>
            </a:r>
            <a:r>
              <a:rPr lang="en-US" dirty="0"/>
              <a:t>Person Human { get; set; }</a:t>
            </a:r>
          </a:p>
          <a:p>
            <a:pPr marL="36576" indent="0">
              <a:buNone/>
            </a:pPr>
            <a:endParaRPr lang="et-EE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27913" y="3933056"/>
            <a:ext cx="4824536" cy="1008112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dirty="0" smtClean="0"/>
              <a:t>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HumanId</a:t>
            </a:r>
            <a:r>
              <a:rPr lang="en-US" dirty="0"/>
              <a:t> { get; set; }</a:t>
            </a:r>
          </a:p>
          <a:p>
            <a:pPr marL="36576" indent="0">
              <a:buNone/>
            </a:pPr>
            <a:r>
              <a:rPr lang="et-EE" dirty="0"/>
              <a:t>[ForeignKey(„</a:t>
            </a:r>
            <a:r>
              <a:rPr lang="et-EE" dirty="0" smtClean="0"/>
              <a:t>HumanId")]</a:t>
            </a:r>
            <a:endParaRPr lang="et-EE" dirty="0"/>
          </a:p>
          <a:p>
            <a:pPr marL="36576" indent="0">
              <a:buNone/>
            </a:pPr>
            <a:r>
              <a:rPr lang="en-US" dirty="0" smtClean="0"/>
              <a:t>public </a:t>
            </a:r>
            <a:r>
              <a:rPr lang="en-US" dirty="0"/>
              <a:t>Person Human { get; set; }</a:t>
            </a:r>
          </a:p>
          <a:p>
            <a:pPr marL="36576" indent="0">
              <a:buNone/>
            </a:pPr>
            <a:endParaRPr lang="et-EE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17163" y="4956118"/>
            <a:ext cx="8421499" cy="178525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/>
              <a:t>Fluent API</a:t>
            </a:r>
            <a:br>
              <a:rPr lang="et-EE" dirty="0"/>
            </a:br>
            <a:r>
              <a:rPr lang="et-EE" dirty="0" smtClean="0"/>
              <a:t>modelBuilder.Entity&lt;Contact&gt;()</a:t>
            </a:r>
            <a:br>
              <a:rPr lang="et-EE" dirty="0" smtClean="0"/>
            </a:br>
            <a:r>
              <a:rPr lang="et-EE" dirty="0" smtClean="0"/>
              <a:t>  .</a:t>
            </a:r>
            <a:r>
              <a:rPr lang="et-EE" dirty="0"/>
              <a:t>HasRequired(s =&gt; </a:t>
            </a:r>
            <a:r>
              <a:rPr lang="et-EE" dirty="0" smtClean="0"/>
              <a:t>s.Human)</a:t>
            </a:r>
            <a:br>
              <a:rPr lang="et-EE" dirty="0" smtClean="0"/>
            </a:br>
            <a:r>
              <a:rPr lang="et-EE" dirty="0" smtClean="0"/>
              <a:t>  .</a:t>
            </a:r>
            <a:r>
              <a:rPr lang="et-EE" dirty="0"/>
              <a:t>WithMany(l =&gt; </a:t>
            </a:r>
            <a:r>
              <a:rPr lang="et-EE" dirty="0" smtClean="0"/>
              <a:t>l.Contacts)</a:t>
            </a:r>
            <a:br>
              <a:rPr lang="et-EE" dirty="0" smtClean="0"/>
            </a:br>
            <a:r>
              <a:rPr lang="et-EE" dirty="0" smtClean="0"/>
              <a:t>  .</a:t>
            </a:r>
            <a:r>
              <a:rPr lang="et-EE" dirty="0"/>
              <a:t>HasForeignKey(s =&gt; </a:t>
            </a:r>
            <a:r>
              <a:rPr lang="et-EE" dirty="0" smtClean="0"/>
              <a:t>s.HumanId);</a:t>
            </a:r>
          </a:p>
        </p:txBody>
      </p:sp>
    </p:spTree>
    <p:extLst>
      <p:ext uri="{BB962C8B-B14F-4D97-AF65-F5344CB8AC3E}">
        <p14:creationId xmlns:p14="http://schemas.microsoft.com/office/powerpoint/2010/main" val="104629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EF – relatsioonid – mitmesed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573017"/>
            <a:ext cx="8064896" cy="280831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EF vajab abi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Data Annotation</a:t>
            </a:r>
            <a:br>
              <a:rPr lang="et-EE" dirty="0"/>
            </a:br>
            <a:r>
              <a:rPr lang="et-EE" dirty="0"/>
              <a:t>[InverseProperty</a:t>
            </a:r>
            <a:r>
              <a:rPr lang="et-EE" dirty="0" smtClean="0"/>
              <a:t>(„Relatives")]</a:t>
            </a:r>
            <a:br>
              <a:rPr lang="et-EE" dirty="0" smtClean="0"/>
            </a:br>
            <a:r>
              <a:rPr lang="et-EE" dirty="0" smtClean="0"/>
              <a:t>public </a:t>
            </a:r>
            <a:r>
              <a:rPr lang="et-EE" dirty="0"/>
              <a:t>Person </a:t>
            </a:r>
            <a:r>
              <a:rPr lang="et-EE" dirty="0" smtClean="0"/>
              <a:t>Relative </a:t>
            </a:r>
            <a:r>
              <a:rPr lang="et-EE" dirty="0"/>
              <a:t>{ get; set; </a:t>
            </a:r>
            <a:r>
              <a:rPr lang="et-EE" dirty="0" smtClean="0"/>
              <a:t>}</a:t>
            </a:r>
            <a:br>
              <a:rPr lang="et-EE" dirty="0" smtClean="0"/>
            </a:br>
            <a:r>
              <a:rPr lang="et-EE" dirty="0" smtClean="0"/>
              <a:t>[</a:t>
            </a:r>
            <a:r>
              <a:rPr lang="et-EE" dirty="0"/>
              <a:t>InverseProperty</a:t>
            </a:r>
            <a:r>
              <a:rPr lang="et-EE" dirty="0" smtClean="0"/>
              <a:t>(„Friends")]</a:t>
            </a:r>
            <a:br>
              <a:rPr lang="et-EE" dirty="0" smtClean="0"/>
            </a:br>
            <a:r>
              <a:rPr lang="et-EE" dirty="0" smtClean="0"/>
              <a:t>public </a:t>
            </a:r>
            <a:r>
              <a:rPr lang="et-EE" dirty="0"/>
              <a:t>Person </a:t>
            </a:r>
            <a:r>
              <a:rPr lang="et-EE" dirty="0" smtClean="0"/>
              <a:t>Friend </a:t>
            </a:r>
            <a:r>
              <a:rPr lang="et-EE" dirty="0"/>
              <a:t>{ get; set;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323528" y="1412776"/>
            <a:ext cx="4572000" cy="2031325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FullN</a:t>
            </a:r>
            <a:r>
              <a:rPr lang="en-US" dirty="0" err="1" smtClean="0">
                <a:solidFill>
                  <a:srgbClr val="000000"/>
                </a:solidFill>
                <a:latin typeface="TheSansMonoCd-W5Regular"/>
              </a:rPr>
              <a:t>ame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8181"/>
                </a:solidFill>
                <a:latin typeface="TheSansMonoCd-W5Regular"/>
              </a:rPr>
              <a:t>List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&lt;</a:t>
            </a:r>
            <a:r>
              <a:rPr lang="et-EE" dirty="0">
                <a:solidFill>
                  <a:srgbClr val="008181"/>
                </a:solidFill>
                <a:latin typeface="TheSansMonoCd-W5Regular"/>
              </a:rPr>
              <a:t>Contact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&gt;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Relatives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}</a:t>
            </a:r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/>
            </a:r>
            <a:br>
              <a:rPr lang="et-EE" dirty="0" smtClean="0">
                <a:solidFill>
                  <a:srgbClr val="0000FF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8181"/>
                </a:solidFill>
                <a:latin typeface="TheSansMonoCd-W5Regular"/>
              </a:rPr>
              <a:t>List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&lt;</a:t>
            </a:r>
            <a:r>
              <a:rPr lang="et-EE" dirty="0">
                <a:solidFill>
                  <a:srgbClr val="008181"/>
                </a:solidFill>
                <a:latin typeface="TheSansMonoCd-W5Regular"/>
              </a:rPr>
              <a:t>Contact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&gt;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Friends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 smtClean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  <p:sp>
        <p:nvSpPr>
          <p:cNvPr id="6" name="Rectangle 5"/>
          <p:cNvSpPr/>
          <p:nvPr/>
        </p:nvSpPr>
        <p:spPr>
          <a:xfrm>
            <a:off x="4923957" y="1135777"/>
            <a:ext cx="3923928" cy="203132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Contact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Contact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Value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 smtClean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Relative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{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; }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/>
            </a:r>
            <a:br>
              <a:rPr lang="et-EE" dirty="0" smtClean="0">
                <a:solidFill>
                  <a:srgbClr val="000000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t-EE" dirty="0">
                <a:solidFill>
                  <a:srgbClr val="008181"/>
                </a:solidFill>
                <a:latin typeface="TheSansMonoCd-W5Regular"/>
              </a:rPr>
              <a:t>Person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t-EE" smtClean="0">
                <a:solidFill>
                  <a:srgbClr val="000000"/>
                </a:solidFill>
                <a:latin typeface="TheSansMonoCd-W5Regular"/>
              </a:rPr>
              <a:t>Friend</a:t>
            </a:r>
            <a:r>
              <a:rPr lang="en-US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2497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- KEY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2514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Igal olemil peab olema atribuut, mida saab kasutada peavõtmena (Primary Key - PK)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Olemi atribuut nimega Id või &lt;Oleminimi&gt;Id (ala PersonId) loetakse automaatselt </a:t>
            </a:r>
            <a:r>
              <a:rPr lang="et-EE" dirty="0" smtClean="0"/>
              <a:t>PK-ks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Data Annotation</a:t>
            </a:r>
            <a:br>
              <a:rPr lang="et-EE" dirty="0"/>
            </a:br>
            <a:r>
              <a:rPr lang="et-EE" dirty="0"/>
              <a:t>[Key]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Fluent Api</a:t>
            </a:r>
            <a:br>
              <a:rPr lang="et-EE" dirty="0"/>
            </a:br>
            <a:r>
              <a:rPr lang="et-EE" dirty="0"/>
              <a:t>Entity&lt;T&gt;.HasKey(t=&gt;t.PropertyName)</a:t>
            </a:r>
          </a:p>
          <a:p>
            <a:pPr marL="36576" indent="0">
              <a:buNone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327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EF – relatsioonid – mitmesed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573016"/>
            <a:ext cx="8064896" cy="3096343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Fluent Api</a:t>
            </a:r>
            <a:br>
              <a:rPr lang="et-EE" dirty="0"/>
            </a:br>
            <a:r>
              <a:rPr lang="et-EE" dirty="0" smtClean="0"/>
              <a:t>modelBuilder.Entity&lt;Contact&gt;()</a:t>
            </a:r>
            <a:br>
              <a:rPr lang="et-EE" dirty="0" smtClean="0"/>
            </a:br>
            <a:r>
              <a:rPr lang="et-EE" dirty="0" smtClean="0"/>
              <a:t>.</a:t>
            </a:r>
            <a:r>
              <a:rPr lang="et-EE" dirty="0"/>
              <a:t>HasOptional(l =&gt; </a:t>
            </a:r>
            <a:r>
              <a:rPr lang="et-EE" dirty="0" smtClean="0"/>
              <a:t>l.Relative)</a:t>
            </a:r>
            <a:br>
              <a:rPr lang="et-EE" dirty="0" smtClean="0"/>
            </a:br>
            <a:r>
              <a:rPr lang="et-EE" dirty="0" smtClean="0"/>
              <a:t>.</a:t>
            </a:r>
            <a:r>
              <a:rPr lang="et-EE" dirty="0"/>
              <a:t>WithMany(p =&gt; </a:t>
            </a:r>
            <a:r>
              <a:rPr lang="et-EE" dirty="0" smtClean="0"/>
              <a:t>p.Relatives);</a:t>
            </a:r>
            <a:br>
              <a:rPr lang="et-EE" dirty="0" smtClean="0"/>
            </a:br>
            <a:r>
              <a:rPr lang="et-EE" dirty="0" smtClean="0"/>
              <a:t>modelBuilder.Entity&lt;Contact&gt;()</a:t>
            </a:r>
            <a:br>
              <a:rPr lang="et-EE" dirty="0" smtClean="0"/>
            </a:br>
            <a:r>
              <a:rPr lang="et-EE" dirty="0" smtClean="0"/>
              <a:t>.</a:t>
            </a:r>
            <a:r>
              <a:rPr lang="et-EE" dirty="0"/>
              <a:t>HasOptional(l =&gt; </a:t>
            </a:r>
            <a:r>
              <a:rPr lang="et-EE" dirty="0" smtClean="0"/>
              <a:t>l.Friend)</a:t>
            </a:r>
            <a:br>
              <a:rPr lang="et-EE" dirty="0" smtClean="0"/>
            </a:br>
            <a:r>
              <a:rPr lang="et-EE" dirty="0" smtClean="0"/>
              <a:t>.</a:t>
            </a:r>
            <a:r>
              <a:rPr lang="et-EE" dirty="0"/>
              <a:t>WithMany(p =&gt; </a:t>
            </a:r>
            <a:r>
              <a:rPr lang="et-EE" dirty="0" smtClean="0"/>
              <a:t>p.Friends);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323528" y="1412776"/>
            <a:ext cx="4572000" cy="2031325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FullN</a:t>
            </a:r>
            <a:r>
              <a:rPr lang="en-US" dirty="0" err="1" smtClean="0">
                <a:solidFill>
                  <a:srgbClr val="000000"/>
                </a:solidFill>
                <a:latin typeface="TheSansMonoCd-W5Regular"/>
              </a:rPr>
              <a:t>ame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8181"/>
                </a:solidFill>
                <a:latin typeface="TheSansMonoCd-W5Regular"/>
              </a:rPr>
              <a:t>List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&lt;</a:t>
            </a:r>
            <a:r>
              <a:rPr lang="et-EE" dirty="0">
                <a:solidFill>
                  <a:srgbClr val="008181"/>
                </a:solidFill>
                <a:latin typeface="TheSansMonoCd-W5Regular"/>
              </a:rPr>
              <a:t>Contact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&gt;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Relatives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}</a:t>
            </a:r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/>
            </a:r>
            <a:br>
              <a:rPr lang="et-EE" dirty="0" smtClean="0">
                <a:solidFill>
                  <a:srgbClr val="0000FF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8181"/>
                </a:solidFill>
                <a:latin typeface="TheSansMonoCd-W5Regular"/>
              </a:rPr>
              <a:t>List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&lt;</a:t>
            </a:r>
            <a:r>
              <a:rPr lang="et-EE" dirty="0">
                <a:solidFill>
                  <a:srgbClr val="008181"/>
                </a:solidFill>
                <a:latin typeface="TheSansMonoCd-W5Regular"/>
              </a:rPr>
              <a:t>Contact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&gt;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Friends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 smtClean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  <p:sp>
        <p:nvSpPr>
          <p:cNvPr id="6" name="Rectangle 5"/>
          <p:cNvSpPr/>
          <p:nvPr/>
        </p:nvSpPr>
        <p:spPr>
          <a:xfrm>
            <a:off x="4923957" y="1135777"/>
            <a:ext cx="3923928" cy="203132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Contact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Contact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Value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 smtClean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Relative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{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; }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/>
            </a:r>
            <a:br>
              <a:rPr lang="et-EE" dirty="0" smtClean="0">
                <a:solidFill>
                  <a:srgbClr val="000000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t-EE" dirty="0">
                <a:solidFill>
                  <a:srgbClr val="008181"/>
                </a:solidFill>
                <a:latin typeface="TheSansMonoCd-W5Regular"/>
              </a:rPr>
              <a:t>Person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Friend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2474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- kaskaadkustutamine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Kui suhe on kohustuslik [Required], kaasneb sellega ka konventsioonipõhiselt kaskaadkustutamine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Baas ei pruugi tuge pakkuda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Saab seadistada Fluent Api kaudu</a:t>
            </a:r>
            <a:br>
              <a:rPr lang="et-EE" dirty="0" smtClean="0"/>
            </a:br>
            <a:r>
              <a:rPr lang="en-US" dirty="0" err="1"/>
              <a:t>modelBuilder.Entity</a:t>
            </a:r>
            <a:r>
              <a:rPr lang="en-US" dirty="0"/>
              <a:t>&lt;</a:t>
            </a:r>
            <a:r>
              <a:rPr lang="et-EE" dirty="0"/>
              <a:t>Person</a:t>
            </a:r>
            <a:r>
              <a:rPr lang="en-US" dirty="0" smtClean="0"/>
              <a:t>&gt;()</a:t>
            </a:r>
            <a:r>
              <a:rPr lang="et-EE" dirty="0" smtClean="0"/>
              <a:t>.</a:t>
            </a:r>
            <a:br>
              <a:rPr lang="et-EE" dirty="0" smtClean="0"/>
            </a:br>
            <a:r>
              <a:rPr lang="et-EE" dirty="0" smtClean="0"/>
              <a:t>.HasRequired(l =&gt; l.PropertyName)</a:t>
            </a:r>
            <a:r>
              <a:rPr lang="et-EE" dirty="0"/>
              <a:t/>
            </a:r>
            <a:br>
              <a:rPr lang="et-EE" dirty="0"/>
            </a:br>
            <a:r>
              <a:rPr lang="en-US" dirty="0" smtClean="0"/>
              <a:t>.</a:t>
            </a:r>
            <a:r>
              <a:rPr lang="et-EE" dirty="0" smtClean="0"/>
              <a:t>With</a:t>
            </a:r>
            <a:r>
              <a:rPr lang="en-US" dirty="0" smtClean="0"/>
              <a:t>Many(d </a:t>
            </a:r>
            <a:r>
              <a:rPr lang="en-US" dirty="0"/>
              <a:t>=&gt; </a:t>
            </a:r>
            <a:r>
              <a:rPr lang="en-US" dirty="0" smtClean="0"/>
              <a:t>d.</a:t>
            </a:r>
            <a:r>
              <a:rPr lang="et-EE" dirty="0" smtClean="0"/>
              <a:t>PropertyName</a:t>
            </a:r>
            <a:r>
              <a:rPr lang="en-US" dirty="0" smtClean="0"/>
              <a:t>)</a:t>
            </a:r>
            <a:r>
              <a:rPr lang="et-EE" dirty="0"/>
              <a:t/>
            </a:r>
            <a:br>
              <a:rPr lang="et-EE" dirty="0"/>
            </a:br>
            <a:r>
              <a:rPr lang="en-US" dirty="0"/>
              <a:t>.</a:t>
            </a:r>
            <a:r>
              <a:rPr lang="en-US" dirty="0" smtClean="0"/>
              <a:t>W</a:t>
            </a:r>
            <a:r>
              <a:rPr lang="et-EE" dirty="0" smtClean="0"/>
              <a:t>illCascadeOnDelete(false)</a:t>
            </a:r>
            <a:r>
              <a:rPr lang="en-US" dirty="0" smtClean="0"/>
              <a:t>;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Konfliktide eest tuleb ise hoolt kanda!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5150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– relatsioonid - mitu:mitu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101" y="3356992"/>
            <a:ext cx="7467600" cy="190507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EF loob ise vajaliku vahetabeli</a:t>
            </a:r>
          </a:p>
          <a:p>
            <a:pPr marL="36576" indent="0">
              <a:buNone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22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323528" y="1412776"/>
            <a:ext cx="3888432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FullN</a:t>
            </a:r>
            <a:r>
              <a:rPr lang="en-US" dirty="0" err="1" smtClean="0">
                <a:solidFill>
                  <a:srgbClr val="000000"/>
                </a:solidFill>
                <a:latin typeface="TheSansMonoCd-W5Regular"/>
              </a:rPr>
              <a:t>ame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smtClean="0">
                <a:solidFill>
                  <a:srgbClr val="008181"/>
                </a:solidFill>
                <a:latin typeface="TheSansMonoCd-W5Regular"/>
              </a:rPr>
              <a:t>List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&lt;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&gt;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Pets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}</a:t>
            </a:r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/>
            </a:r>
            <a:br>
              <a:rPr lang="et-EE" dirty="0" smtClean="0">
                <a:solidFill>
                  <a:srgbClr val="0000FF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  <p:sp>
        <p:nvSpPr>
          <p:cNvPr id="6" name="Rectangle 5"/>
          <p:cNvSpPr/>
          <p:nvPr/>
        </p:nvSpPr>
        <p:spPr>
          <a:xfrm>
            <a:off x="4355976" y="1412776"/>
            <a:ext cx="4464496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Pet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Name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 smtClean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List&lt;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Person&gt;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Persons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{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; }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/>
            </a:r>
            <a:br>
              <a:rPr lang="et-EE" dirty="0" smtClean="0">
                <a:solidFill>
                  <a:srgbClr val="000000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6924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 – </a:t>
            </a:r>
            <a:r>
              <a:rPr lang="en-US" dirty="0" err="1" smtClean="0"/>
              <a:t>relatsioonid</a:t>
            </a:r>
            <a:r>
              <a:rPr lang="en-US" dirty="0" smtClean="0"/>
              <a:t> </a:t>
            </a:r>
            <a:r>
              <a:rPr lang="en-US" dirty="0" err="1" smtClean="0"/>
              <a:t>mitu:mitu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23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7992888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// Which is </a:t>
            </a:r>
            <a:r>
              <a:rPr lang="en-US" dirty="0" err="1"/>
              <a:t>MapLeftKey</a:t>
            </a:r>
            <a:r>
              <a:rPr lang="en-US" dirty="0"/>
              <a:t> and which is </a:t>
            </a:r>
            <a:r>
              <a:rPr lang="en-US" dirty="0" err="1"/>
              <a:t>MapRightKey</a:t>
            </a:r>
            <a:r>
              <a:rPr lang="en-US" dirty="0"/>
              <a:t>?</a:t>
            </a:r>
          </a:p>
          <a:p>
            <a:r>
              <a:rPr lang="en-US" dirty="0" smtClean="0"/>
              <a:t>/</a:t>
            </a:r>
            <a:r>
              <a:rPr lang="en-US" dirty="0"/>
              <a:t>/ Left will be the key of the first class you pointed to (</a:t>
            </a:r>
            <a:r>
              <a:rPr lang="en-US" dirty="0" err="1"/>
              <a:t>ie</a:t>
            </a:r>
            <a:r>
              <a:rPr lang="en-US" dirty="0"/>
              <a:t> class in </a:t>
            </a:r>
            <a:r>
              <a:rPr lang="en-US" dirty="0" err="1"/>
              <a:t>EntityTypeConfiguration</a:t>
            </a:r>
            <a:r>
              <a:rPr lang="en-US" dirty="0" smtClean="0"/>
              <a:t>&lt;Person&gt;</a:t>
            </a:r>
            <a:r>
              <a:rPr lang="en-US" dirty="0"/>
              <a:t>), which is Content, </a:t>
            </a:r>
          </a:p>
          <a:p>
            <a:r>
              <a:rPr lang="en-US" dirty="0" smtClean="0"/>
              <a:t>/</a:t>
            </a:r>
            <a:r>
              <a:rPr lang="en-US" dirty="0"/>
              <a:t>/ and right is for the other side of the relationship. </a:t>
            </a:r>
          </a:p>
          <a:p>
            <a:r>
              <a:rPr lang="en-US" dirty="0" smtClean="0"/>
              <a:t>/</a:t>
            </a:r>
            <a:r>
              <a:rPr lang="en-US" dirty="0"/>
              <a:t>/ Get these backwards, data will be stored incorrectly and users will be very confused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            </a:t>
            </a:r>
            <a:r>
              <a:rPr lang="en-US" dirty="0" err="1"/>
              <a:t>HasMany</a:t>
            </a:r>
            <a:r>
              <a:rPr lang="en-US" dirty="0"/>
              <a:t>(a =&gt; </a:t>
            </a:r>
            <a:r>
              <a:rPr lang="en-US" dirty="0" err="1" smtClean="0"/>
              <a:t>a.Pets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             .</a:t>
            </a:r>
            <a:r>
              <a:rPr lang="en-US" dirty="0" err="1"/>
              <a:t>WithMany</a:t>
            </a:r>
            <a:r>
              <a:rPr lang="en-US" dirty="0"/>
              <a:t>(b =&gt; </a:t>
            </a:r>
            <a:r>
              <a:rPr lang="en-US" dirty="0" err="1" smtClean="0"/>
              <a:t>b.Persons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             .Map(m =&gt;</a:t>
            </a:r>
          </a:p>
          <a:p>
            <a:r>
              <a:rPr lang="en-US" dirty="0"/>
              <a:t>                    {</a:t>
            </a:r>
          </a:p>
          <a:p>
            <a:r>
              <a:rPr lang="en-US" dirty="0"/>
              <a:t>                        </a:t>
            </a:r>
            <a:r>
              <a:rPr lang="en-US" dirty="0" err="1"/>
              <a:t>m.MapLeftKey</a:t>
            </a:r>
            <a:r>
              <a:rPr lang="en-US" dirty="0" smtClean="0"/>
              <a:t>(”</a:t>
            </a:r>
            <a:r>
              <a:rPr lang="en-US" dirty="0" err="1" smtClean="0"/>
              <a:t>PersonId</a:t>
            </a:r>
            <a:r>
              <a:rPr lang="en-US" dirty="0" smtClean="0"/>
              <a:t>"</a:t>
            </a:r>
            <a:r>
              <a:rPr lang="en-US" dirty="0"/>
              <a:t>);</a:t>
            </a:r>
          </a:p>
          <a:p>
            <a:r>
              <a:rPr lang="en-US" dirty="0"/>
              <a:t>                        </a:t>
            </a:r>
            <a:r>
              <a:rPr lang="en-US" dirty="0" err="1"/>
              <a:t>m.MapRightKey</a:t>
            </a:r>
            <a:r>
              <a:rPr lang="en-US" dirty="0" smtClean="0"/>
              <a:t>(”</a:t>
            </a:r>
            <a:r>
              <a:rPr lang="en-US" dirty="0" err="1" smtClean="0"/>
              <a:t>PeId</a:t>
            </a:r>
            <a:r>
              <a:rPr lang="en-US" dirty="0" smtClean="0"/>
              <a:t>"</a:t>
            </a:r>
            <a:r>
              <a:rPr lang="en-US" dirty="0"/>
              <a:t>);</a:t>
            </a:r>
          </a:p>
          <a:p>
            <a:r>
              <a:rPr lang="en-US" dirty="0"/>
              <a:t>                        </a:t>
            </a:r>
            <a:r>
              <a:rPr lang="en-US" dirty="0" err="1"/>
              <a:t>m.ToTable</a:t>
            </a:r>
            <a:r>
              <a:rPr lang="en-US" dirty="0" smtClean="0"/>
              <a:t>(”</a:t>
            </a:r>
            <a:r>
              <a:rPr lang="en-US" dirty="0" err="1" smtClean="0"/>
              <a:t>PersonsAndPets</a:t>
            </a:r>
            <a:r>
              <a:rPr lang="en-US" dirty="0" smtClean="0"/>
              <a:t>"</a:t>
            </a:r>
            <a:r>
              <a:rPr lang="en-US" dirty="0"/>
              <a:t>);</a:t>
            </a:r>
          </a:p>
          <a:p>
            <a:r>
              <a:rPr lang="en-US" dirty="0"/>
              <a:t>                    }</a:t>
            </a:r>
          </a:p>
          <a:p>
            <a:r>
              <a:rPr lang="en-US" dirty="0"/>
              <a:t>                );</a:t>
            </a:r>
          </a:p>
        </p:txBody>
      </p:sp>
    </p:spTree>
    <p:extLst>
      <p:ext uri="{BB962C8B-B14F-4D97-AF65-F5344CB8AC3E}">
        <p14:creationId xmlns:p14="http://schemas.microsoft.com/office/powerpoint/2010/main" val="1975673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EF – relatsioonid – üks suund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56993"/>
            <a:ext cx="7467600" cy="33843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EF lisab ise vajaliku välja</a:t>
            </a:r>
            <a:br>
              <a:rPr lang="et-EE" dirty="0" smtClean="0"/>
            </a:br>
            <a:r>
              <a:rPr lang="en-US" dirty="0"/>
              <a:t>[Principal Type Name] + [Primary </a:t>
            </a:r>
            <a:r>
              <a:rPr lang="en-US" dirty="0" smtClean="0"/>
              <a:t>Key</a:t>
            </a:r>
            <a:r>
              <a:rPr lang="et-EE" dirty="0" smtClean="0"/>
              <a:t> </a:t>
            </a:r>
            <a:r>
              <a:rPr lang="en-US" dirty="0" smtClean="0"/>
              <a:t>Name]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Vajadusel saab muuta [ForeignKey()] annotatsiooniga või Fluent Api’ga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24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323528" y="1477233"/>
            <a:ext cx="4572000" cy="1754326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FullN</a:t>
            </a:r>
            <a:r>
              <a:rPr lang="en-US" dirty="0" err="1" smtClean="0">
                <a:solidFill>
                  <a:srgbClr val="000000"/>
                </a:solidFill>
                <a:latin typeface="TheSansMonoCd-W5Regular"/>
              </a:rPr>
              <a:t>ame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smtClean="0">
                <a:solidFill>
                  <a:srgbClr val="008181"/>
                </a:solidFill>
                <a:latin typeface="TheSansMonoCd-W5Regular"/>
              </a:rPr>
              <a:t>List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&lt;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Contact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&gt;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Contacts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  <p:sp>
        <p:nvSpPr>
          <p:cNvPr id="6" name="Rectangle 5"/>
          <p:cNvSpPr/>
          <p:nvPr/>
        </p:nvSpPr>
        <p:spPr>
          <a:xfrm>
            <a:off x="4954771" y="1200234"/>
            <a:ext cx="3923928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Contact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Contact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Value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 smtClean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5597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et-EE" dirty="0" smtClean="0"/>
              <a:t>EF – relatsioonid – 1:1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7467600" cy="67667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Vajab alati konfigureerimist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25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281063" y="1676708"/>
            <a:ext cx="4572000" cy="1754326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FullN</a:t>
            </a:r>
            <a:r>
              <a:rPr lang="en-US" dirty="0" err="1" smtClean="0">
                <a:solidFill>
                  <a:srgbClr val="000000"/>
                </a:solidFill>
                <a:latin typeface="TheSansMonoCd-W5Regular"/>
              </a:rPr>
              <a:t>ame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}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/>
            </a:r>
            <a:br>
              <a:rPr lang="et-EE" dirty="0" smtClean="0">
                <a:solidFill>
                  <a:srgbClr val="000000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8181"/>
                </a:solidFill>
                <a:latin typeface="TheSansMonoCd-W5Regular"/>
              </a:rPr>
              <a:t>PersonPhoto</a:t>
            </a:r>
            <a:r>
              <a:rPr lang="en-US" dirty="0">
                <a:solidFill>
                  <a:srgbClr val="008181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Photo 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  <p:sp>
        <p:nvSpPr>
          <p:cNvPr id="6" name="Rectangle 5"/>
          <p:cNvSpPr/>
          <p:nvPr/>
        </p:nvSpPr>
        <p:spPr>
          <a:xfrm>
            <a:off x="4940667" y="1686790"/>
            <a:ext cx="3923928" cy="203132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PersonPhoto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{</a:t>
            </a:r>
            <a:br>
              <a:rPr lang="et-EE" dirty="0" smtClean="0">
                <a:solidFill>
                  <a:srgbClr val="000000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 [Key]</a:t>
            </a:r>
            <a:endParaRPr lang="et-EE" dirty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>
                <a:solidFill>
                  <a:srgbClr val="000000"/>
                </a:solidFill>
                <a:latin typeface="TheSansMonoCd-W5Regular"/>
              </a:rPr>
              <a:t>P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Value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 smtClean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t-EE" dirty="0" smtClean="0">
                <a:solidFill>
                  <a:srgbClr val="000081"/>
                </a:solidFill>
                <a:latin typeface="TheSansMonoCd-W5Regular"/>
              </a:rPr>
              <a:t>Person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PhotoOf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  <a:endParaRPr lang="et-EE" dirty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8031" y="3789040"/>
            <a:ext cx="8590667" cy="576064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EF annab vea: </a:t>
            </a:r>
            <a:r>
              <a:rPr lang="en-US" dirty="0" smtClean="0"/>
              <a:t>Unable </a:t>
            </a:r>
            <a:r>
              <a:rPr lang="en-US" dirty="0"/>
              <a:t>to determine the </a:t>
            </a:r>
            <a:r>
              <a:rPr lang="en-US" dirty="0" smtClean="0"/>
              <a:t>principal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9" name="Rectangle 8"/>
          <p:cNvSpPr/>
          <p:nvPr/>
        </p:nvSpPr>
        <p:spPr>
          <a:xfrm>
            <a:off x="288031" y="4384529"/>
            <a:ext cx="3923928" cy="230832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PersonPhoto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{</a:t>
            </a:r>
            <a:br>
              <a:rPr lang="et-EE" dirty="0" smtClean="0">
                <a:solidFill>
                  <a:srgbClr val="000000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 [Key]</a:t>
            </a: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[ForeignKey(</a:t>
            </a:r>
            <a:r>
              <a:rPr lang="et-EE" dirty="0">
                <a:solidFill>
                  <a:srgbClr val="A62A2A"/>
                </a:solidFill>
                <a:latin typeface="TheSansMonoCd-W5Regular"/>
              </a:rPr>
              <a:t>"PhotoOf"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)]</a:t>
            </a:r>
            <a:endParaRPr lang="et-EE" dirty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>
                <a:solidFill>
                  <a:srgbClr val="000000"/>
                </a:solidFill>
                <a:latin typeface="TheSansMonoCd-W5Regular"/>
              </a:rPr>
              <a:t>P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Value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 smtClean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t-EE" dirty="0" smtClean="0">
                <a:solidFill>
                  <a:srgbClr val="000081"/>
                </a:solidFill>
                <a:latin typeface="TheSansMonoCd-W5Regular"/>
              </a:rPr>
              <a:t>Person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PhotoOf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  <a:endParaRPr lang="et-EE" dirty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  <p:sp>
        <p:nvSpPr>
          <p:cNvPr id="10" name="TextBox 9"/>
          <p:cNvSpPr txBox="1"/>
          <p:nvPr/>
        </p:nvSpPr>
        <p:spPr>
          <a:xfrm>
            <a:off x="4283968" y="4581128"/>
            <a:ext cx="4580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/>
              <a:t>modelBuilder.Entity&lt;PersonPhoto&gt;()</a:t>
            </a:r>
          </a:p>
          <a:p>
            <a:r>
              <a:rPr lang="et-EE" sz="2000" dirty="0"/>
              <a:t>.HasRequired(p =&gt; p.PhotoOf)</a:t>
            </a:r>
          </a:p>
          <a:p>
            <a:r>
              <a:rPr lang="et-EE" sz="2000" dirty="0"/>
              <a:t>.WithOptional(p =&gt; p.Photo);</a:t>
            </a:r>
          </a:p>
        </p:txBody>
      </p:sp>
    </p:spTree>
    <p:extLst>
      <p:ext uri="{BB962C8B-B14F-4D97-AF65-F5344CB8AC3E}">
        <p14:creationId xmlns:p14="http://schemas.microsoft.com/office/powerpoint/2010/main" val="39170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– relatsioonid – 1:1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10367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Kui mõlemad otsad on kohustuslikud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26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285263" y="2420888"/>
            <a:ext cx="4572000" cy="2031325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FullN</a:t>
            </a:r>
            <a:r>
              <a:rPr lang="en-US" dirty="0" err="1" smtClean="0">
                <a:solidFill>
                  <a:srgbClr val="000000"/>
                </a:solidFill>
                <a:latin typeface="TheSansMonoCd-W5Regular"/>
              </a:rPr>
              <a:t>ame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 smtClean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[</a:t>
            </a:r>
            <a:r>
              <a:rPr lang="et-EE" dirty="0">
                <a:solidFill>
                  <a:srgbClr val="008181"/>
                </a:solidFill>
                <a:latin typeface="TheSansMonoCd-W5Regular"/>
              </a:rPr>
              <a:t>Required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]</a:t>
            </a:r>
            <a:br>
              <a:rPr lang="et-EE" dirty="0" smtClean="0">
                <a:solidFill>
                  <a:srgbClr val="000000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8181"/>
                </a:solidFill>
                <a:latin typeface="TheSansMonoCd-W5Regular"/>
              </a:rPr>
              <a:t>PersonPhoto</a:t>
            </a:r>
            <a:r>
              <a:rPr lang="en-US" dirty="0">
                <a:solidFill>
                  <a:srgbClr val="008181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Photo 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  <p:sp>
        <p:nvSpPr>
          <p:cNvPr id="6" name="Rectangle 5"/>
          <p:cNvSpPr/>
          <p:nvPr/>
        </p:nvSpPr>
        <p:spPr>
          <a:xfrm>
            <a:off x="4944867" y="2430970"/>
            <a:ext cx="3923928" cy="203132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PersonPhoto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{</a:t>
            </a:r>
            <a:br>
              <a:rPr lang="et-EE" dirty="0" smtClean="0">
                <a:solidFill>
                  <a:srgbClr val="000000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 [Key]</a:t>
            </a:r>
            <a:endParaRPr lang="et-EE" dirty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>
                <a:solidFill>
                  <a:srgbClr val="000000"/>
                </a:solidFill>
                <a:latin typeface="TheSansMonoCd-W5Regular"/>
              </a:rPr>
              <a:t>P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Value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 smtClean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t-EE" dirty="0" smtClean="0">
                <a:solidFill>
                  <a:srgbClr val="000081"/>
                </a:solidFill>
                <a:latin typeface="TheSansMonoCd-W5Regular"/>
              </a:rPr>
              <a:t>Person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PhotoOf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  <a:endParaRPr lang="et-EE" dirty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99605" y="4653136"/>
            <a:ext cx="8147248" cy="208823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/>
              <a:t>Fluent Api</a:t>
            </a:r>
            <a:br>
              <a:rPr lang="et-EE" dirty="0"/>
            </a:br>
            <a:r>
              <a:rPr lang="et-EE" dirty="0"/>
              <a:t>modelBuilder.Entity&lt;PersonPhoto</a:t>
            </a:r>
            <a:r>
              <a:rPr lang="et-EE" dirty="0" smtClean="0"/>
              <a:t>&gt;()</a:t>
            </a:r>
            <a:br>
              <a:rPr lang="et-EE" dirty="0" smtClean="0"/>
            </a:br>
            <a:r>
              <a:rPr lang="et-EE" dirty="0" smtClean="0"/>
              <a:t>  .</a:t>
            </a:r>
            <a:r>
              <a:rPr lang="et-EE" dirty="0"/>
              <a:t>HasRequired(p =&gt; p.PhotoOf</a:t>
            </a:r>
            <a:r>
              <a:rPr lang="et-EE" dirty="0" smtClean="0"/>
              <a:t>)</a:t>
            </a:r>
            <a:br>
              <a:rPr lang="et-EE" dirty="0" smtClean="0"/>
            </a:br>
            <a:r>
              <a:rPr lang="et-EE" dirty="0" smtClean="0"/>
              <a:t>  .</a:t>
            </a:r>
            <a:r>
              <a:rPr lang="et-EE" dirty="0"/>
              <a:t>WithRequiredDependent(p =&gt; p.Photo);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3143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– Table Splitting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Vajalik, kui tabel baasis on liiga suur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Nõuded</a:t>
            </a:r>
            <a:br>
              <a:rPr lang="et-EE" dirty="0" smtClean="0"/>
            </a:br>
            <a:r>
              <a:rPr lang="et-EE" dirty="0" smtClean="0"/>
              <a:t>1:1 suhe tabelite vahel</a:t>
            </a:r>
            <a:br>
              <a:rPr lang="et-EE" dirty="0" smtClean="0"/>
            </a:br>
            <a:r>
              <a:rPr lang="et-EE" dirty="0" smtClean="0"/>
              <a:t>peavad jagama sama võtit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785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– </a:t>
            </a:r>
            <a:r>
              <a:rPr lang="et-EE" dirty="0"/>
              <a:t>Table Splitting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40" y="3379240"/>
            <a:ext cx="8873464" cy="3362127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Data Annotation</a:t>
            </a:r>
            <a:br>
              <a:rPr lang="et-EE" dirty="0" smtClean="0"/>
            </a:br>
            <a:r>
              <a:rPr lang="en-US" dirty="0"/>
              <a:t>[Table("People</a:t>
            </a:r>
            <a:r>
              <a:rPr lang="en-US" dirty="0" smtClean="0"/>
              <a:t>")]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n-US" dirty="0" smtClean="0"/>
              <a:t>public </a:t>
            </a:r>
            <a:r>
              <a:rPr lang="en-US" dirty="0"/>
              <a:t>class </a:t>
            </a:r>
            <a:r>
              <a:rPr lang="en-US" dirty="0" smtClean="0"/>
              <a:t>Person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n-US" dirty="0" smtClean="0"/>
              <a:t>[Table</a:t>
            </a:r>
            <a:r>
              <a:rPr lang="en-US" dirty="0"/>
              <a:t>("People</a:t>
            </a:r>
            <a:r>
              <a:rPr lang="en-US" dirty="0" smtClean="0"/>
              <a:t>")]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n-US" dirty="0" smtClean="0"/>
              <a:t>public </a:t>
            </a:r>
            <a:r>
              <a:rPr lang="en-US" dirty="0"/>
              <a:t>class </a:t>
            </a:r>
            <a:r>
              <a:rPr lang="en-US" dirty="0" err="1" smtClean="0"/>
              <a:t>PersonPhoto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 Api</a:t>
            </a:r>
            <a:br>
              <a:rPr lang="et-EE" dirty="0" smtClean="0"/>
            </a:br>
            <a:r>
              <a:rPr lang="en-US" dirty="0" err="1"/>
              <a:t>modelBuilder.Entity</a:t>
            </a:r>
            <a:r>
              <a:rPr lang="en-US" dirty="0"/>
              <a:t>&lt;Person&gt;().</a:t>
            </a:r>
            <a:r>
              <a:rPr lang="en-US" dirty="0" err="1"/>
              <a:t>ToTable</a:t>
            </a:r>
            <a:r>
              <a:rPr lang="en-US" dirty="0"/>
              <a:t>("People</a:t>
            </a:r>
            <a:r>
              <a:rPr lang="en-US" dirty="0" smtClean="0"/>
              <a:t>");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n-US" dirty="0" err="1" smtClean="0"/>
              <a:t>modelBuilder.Entity</a:t>
            </a:r>
            <a:r>
              <a:rPr lang="en-US" dirty="0" smtClean="0"/>
              <a:t>&lt;</a:t>
            </a:r>
            <a:r>
              <a:rPr lang="en-US" dirty="0" err="1" smtClean="0"/>
              <a:t>PersonPhoto</a:t>
            </a:r>
            <a:r>
              <a:rPr lang="en-US" dirty="0"/>
              <a:t>&gt;().</a:t>
            </a:r>
            <a:r>
              <a:rPr lang="en-US" dirty="0" err="1"/>
              <a:t>ToTable</a:t>
            </a:r>
            <a:r>
              <a:rPr lang="en-US" dirty="0"/>
              <a:t>("People");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28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268152" y="1340768"/>
            <a:ext cx="4572000" cy="1754326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FullN</a:t>
            </a:r>
            <a:r>
              <a:rPr lang="en-US" dirty="0" err="1" smtClean="0">
                <a:solidFill>
                  <a:srgbClr val="000000"/>
                </a:solidFill>
                <a:latin typeface="TheSansMonoCd-W5Regular"/>
              </a:rPr>
              <a:t>ame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}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/>
            </a:r>
            <a:br>
              <a:rPr lang="et-EE" dirty="0" smtClean="0">
                <a:solidFill>
                  <a:srgbClr val="000000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8181"/>
                </a:solidFill>
                <a:latin typeface="TheSansMonoCd-W5Regular"/>
              </a:rPr>
              <a:t>PersonPhoto</a:t>
            </a:r>
            <a:r>
              <a:rPr lang="en-US" dirty="0">
                <a:solidFill>
                  <a:srgbClr val="008181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Photo 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  <p:sp>
        <p:nvSpPr>
          <p:cNvPr id="6" name="Rectangle 5"/>
          <p:cNvSpPr/>
          <p:nvPr/>
        </p:nvSpPr>
        <p:spPr>
          <a:xfrm>
            <a:off x="5004048" y="1340768"/>
            <a:ext cx="3923928" cy="203132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PersonPhoto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{</a:t>
            </a:r>
            <a:br>
              <a:rPr lang="et-EE" dirty="0" smtClean="0">
                <a:solidFill>
                  <a:srgbClr val="000000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 [Key, ForeignKey(</a:t>
            </a:r>
            <a:r>
              <a:rPr lang="et-EE" dirty="0">
                <a:solidFill>
                  <a:srgbClr val="A62A2A"/>
                </a:solidFill>
                <a:latin typeface="TheSansMonoCd-W5Regular"/>
              </a:rPr>
              <a:t>"PhotoOf"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)]</a:t>
            </a:r>
            <a:endParaRPr lang="et-EE" dirty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>
                <a:solidFill>
                  <a:srgbClr val="000000"/>
                </a:solidFill>
                <a:latin typeface="TheSansMonoCd-W5Regular"/>
              </a:rPr>
              <a:t>P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Value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 smtClean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t-EE" dirty="0" smtClean="0">
                <a:solidFill>
                  <a:srgbClr val="000081"/>
                </a:solidFill>
                <a:latin typeface="TheSansMonoCd-W5Regular"/>
              </a:rPr>
              <a:t>Person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PhotoOf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  <a:endParaRPr lang="et-EE" dirty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035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EF – </a:t>
            </a:r>
            <a:r>
              <a:rPr lang="et-EE" dirty="0" smtClean="0"/>
              <a:t>Entity Splitting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7467600" cy="3705275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Fluent Api</a:t>
            </a:r>
            <a:br>
              <a:rPr lang="et-EE" dirty="0" smtClean="0"/>
            </a:br>
            <a:r>
              <a:rPr lang="en-US" dirty="0" err="1"/>
              <a:t>modelBuilder.Entity</a:t>
            </a:r>
            <a:r>
              <a:rPr lang="en-US" dirty="0"/>
              <a:t>&lt;Person</a:t>
            </a:r>
            <a:r>
              <a:rPr lang="en-US" dirty="0" smtClean="0"/>
              <a:t>&gt;()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n-US" dirty="0" smtClean="0"/>
              <a:t>.</a:t>
            </a:r>
            <a:r>
              <a:rPr lang="et-EE" dirty="0" smtClean="0"/>
              <a:t>Map( m =&gt; </a:t>
            </a:r>
            <a:br>
              <a:rPr lang="et-EE" dirty="0" smtClean="0"/>
            </a:br>
            <a:r>
              <a:rPr lang="et-EE" dirty="0" smtClean="0"/>
              <a:t>  {</a:t>
            </a:r>
            <a:br>
              <a:rPr lang="et-EE" dirty="0" smtClean="0"/>
            </a:br>
            <a:r>
              <a:rPr lang="et-EE" dirty="0" smtClean="0"/>
              <a:t>     m.Properties( d =&gt; new</a:t>
            </a:r>
            <a:br>
              <a:rPr lang="et-EE" dirty="0" smtClean="0"/>
            </a:br>
            <a:r>
              <a:rPr lang="et-EE" dirty="0" smtClean="0"/>
              <a:t>       </a:t>
            </a:r>
            <a:r>
              <a:rPr lang="et-EE" dirty="0"/>
              <a:t>{d.FirstName});</a:t>
            </a:r>
            <a:br>
              <a:rPr lang="et-EE" dirty="0"/>
            </a:br>
            <a:r>
              <a:rPr lang="et-EE" dirty="0"/>
              <a:t>     </a:t>
            </a:r>
            <a:r>
              <a:rPr lang="et-EE" dirty="0" smtClean="0"/>
              <a:t>m.ToTable(</a:t>
            </a:r>
            <a:r>
              <a:rPr lang="et-EE" dirty="0"/>
              <a:t>"</a:t>
            </a:r>
            <a:r>
              <a:rPr lang="et-EE" dirty="0" smtClean="0"/>
              <a:t>AllTheFirstNames");</a:t>
            </a:r>
            <a:br>
              <a:rPr lang="et-EE" dirty="0" smtClean="0"/>
            </a:br>
            <a:r>
              <a:rPr lang="et-EE" dirty="0" smtClean="0"/>
              <a:t>  }</a:t>
            </a:r>
            <a:br>
              <a:rPr lang="et-EE" dirty="0" smtClean="0"/>
            </a:br>
            <a:r>
              <a:rPr lang="et-EE" dirty="0" smtClean="0"/>
              <a:t>);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29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4427984" y="1196752"/>
            <a:ext cx="4572000" cy="1754326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 smtClean="0">
                <a:solidFill>
                  <a:srgbClr val="008181"/>
                </a:solidFill>
                <a:latin typeface="TheSansMonoCd-W5Regular"/>
              </a:rPr>
              <a:t>Person</a:t>
            </a:r>
            <a:endParaRPr lang="et-EE" dirty="0">
              <a:solidFill>
                <a:srgbClr val="008181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Person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Id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FirstN</a:t>
            </a:r>
            <a:r>
              <a:rPr lang="en-US" dirty="0" err="1">
                <a:solidFill>
                  <a:srgbClr val="000000"/>
                </a:solidFill>
                <a:latin typeface="TheSansMonoCd-W5Regular"/>
              </a:rPr>
              <a:t>ame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 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  <a:r>
              <a:rPr lang="et-EE" dirty="0">
                <a:solidFill>
                  <a:srgbClr val="000000"/>
                </a:solidFill>
                <a:latin typeface="TheSansMonoCd-W5Regular"/>
              </a:rPr>
              <a:t/>
            </a:r>
            <a:br>
              <a:rPr lang="et-EE" dirty="0">
                <a:solidFill>
                  <a:srgbClr val="000000"/>
                </a:solidFill>
                <a:latin typeface="TheSansMonoCd-W5Regular"/>
              </a:rPr>
            </a:br>
            <a:r>
              <a:rPr lang="et-EE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LastN</a:t>
            </a:r>
            <a:r>
              <a:rPr lang="en-US" dirty="0" err="1">
                <a:solidFill>
                  <a:srgbClr val="000000"/>
                </a:solidFill>
                <a:latin typeface="TheSansMonoCd-W5Regular"/>
              </a:rPr>
              <a:t>ame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 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  <a:r>
              <a:rPr lang="et-EE" dirty="0">
                <a:solidFill>
                  <a:srgbClr val="000000"/>
                </a:solidFill>
                <a:latin typeface="TheSansMonoCd-W5Regular"/>
              </a:rPr>
              <a:t/>
            </a:r>
            <a:br>
              <a:rPr lang="et-EE" dirty="0">
                <a:solidFill>
                  <a:srgbClr val="000000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3555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– KEY – </a:t>
            </a:r>
            <a:r>
              <a:rPr lang="et-EE" dirty="0" err="1" smtClean="0"/>
              <a:t>Guid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err="1" smtClean="0"/>
              <a:t>Guid’i</a:t>
            </a:r>
            <a:r>
              <a:rPr lang="et-EE" dirty="0" smtClean="0"/>
              <a:t> </a:t>
            </a:r>
            <a:r>
              <a:rPr lang="et-EE" dirty="0"/>
              <a:t>kasutamine primaarvõtmena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Data Annotation</a:t>
            </a:r>
            <a:br>
              <a:rPr lang="et-EE" dirty="0"/>
            </a:br>
            <a:r>
              <a:rPr lang="en-US" dirty="0"/>
              <a:t>[</a:t>
            </a:r>
            <a:r>
              <a:rPr lang="en-US" dirty="0" err="1"/>
              <a:t>Key,DatabaseGenerated</a:t>
            </a:r>
            <a:r>
              <a:rPr lang="en-US" dirty="0" smtClean="0"/>
              <a:t>(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	</a:t>
            </a:r>
            <a:r>
              <a:rPr lang="en-US" dirty="0" err="1" smtClean="0"/>
              <a:t>DatabaseGeneratedOption.Identity</a:t>
            </a:r>
            <a:r>
              <a:rPr lang="en-US" dirty="0" smtClean="0"/>
              <a:t>)]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n-US" dirty="0" smtClean="0"/>
              <a:t>public </a:t>
            </a:r>
            <a:r>
              <a:rPr lang="en-US" dirty="0" err="1"/>
              <a:t>Guid</a:t>
            </a:r>
            <a:r>
              <a:rPr lang="en-US" dirty="0"/>
              <a:t> Identifier { get; set; }</a:t>
            </a:r>
            <a:endParaRPr lang="et-EE" dirty="0"/>
          </a:p>
          <a:p>
            <a:pPr>
              <a:buFont typeface="Arial" pitchFamily="34" charset="0"/>
              <a:buChar char="•"/>
            </a:pPr>
            <a:r>
              <a:rPr lang="et-EE" dirty="0"/>
              <a:t>Fluent </a:t>
            </a:r>
            <a:r>
              <a:rPr lang="et-EE" dirty="0" smtClean="0"/>
              <a:t>Api</a:t>
            </a:r>
            <a:br>
              <a:rPr lang="et-EE" dirty="0" smtClean="0"/>
            </a:br>
            <a:r>
              <a:rPr lang="et-EE" dirty="0" smtClean="0"/>
              <a:t>Entity&lt;T&gt;()</a:t>
            </a:r>
            <a:br>
              <a:rPr lang="et-EE" dirty="0" smtClean="0"/>
            </a:br>
            <a:r>
              <a:rPr lang="et-EE" dirty="0" smtClean="0"/>
              <a:t>.</a:t>
            </a:r>
            <a:r>
              <a:rPr lang="et-EE" dirty="0"/>
              <a:t>HasKey(t =&gt; t.PropertyName</a:t>
            </a:r>
            <a:r>
              <a:rPr lang="et-EE" dirty="0" smtClean="0"/>
              <a:t>)</a:t>
            </a:r>
            <a:br>
              <a:rPr lang="et-EE" dirty="0" smtClean="0"/>
            </a:br>
            <a:r>
              <a:rPr lang="et-EE" dirty="0" smtClean="0"/>
              <a:t>.</a:t>
            </a:r>
            <a:r>
              <a:rPr lang="et-EE" dirty="0"/>
              <a:t>Property(t =&gt; t.PropertyName</a:t>
            </a:r>
            <a:r>
              <a:rPr lang="et-EE" dirty="0" smtClean="0"/>
              <a:t>)</a:t>
            </a:r>
            <a:br>
              <a:rPr lang="et-EE" dirty="0" smtClean="0"/>
            </a:br>
            <a:r>
              <a:rPr lang="et-EE" dirty="0" smtClean="0"/>
              <a:t>.</a:t>
            </a:r>
            <a:r>
              <a:rPr lang="et-EE" dirty="0"/>
              <a:t>HasDatabaseGeneratedOption</a:t>
            </a:r>
            <a:r>
              <a:rPr lang="et-EE" dirty="0" smtClean="0"/>
              <a:t>(</a:t>
            </a:r>
            <a:br>
              <a:rPr lang="et-EE" dirty="0" smtClean="0"/>
            </a:br>
            <a:r>
              <a:rPr lang="et-EE" dirty="0" smtClean="0"/>
              <a:t>	DatabaseGeneratedOption.Identity</a:t>
            </a:r>
            <a:r>
              <a:rPr lang="et-EE" dirty="0"/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200844" y="6435597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 smtClean="0"/>
              <a:t>936DA01F-9ABD-4D9D-80C7-02AF85C822A8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2789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– KEY – </a:t>
            </a:r>
            <a:r>
              <a:rPr lang="et-EE" dirty="0" err="1" smtClean="0"/>
              <a:t>None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616624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Isegenereeritud primaarvõti (isikukood)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Data Annotation</a:t>
            </a:r>
            <a:br>
              <a:rPr lang="et-EE" dirty="0" smtClean="0"/>
            </a:br>
            <a:r>
              <a:rPr lang="en-US" dirty="0"/>
              <a:t>[</a:t>
            </a:r>
            <a:r>
              <a:rPr lang="en-US" dirty="0" err="1"/>
              <a:t>Key,DatabaseGenerated</a:t>
            </a:r>
            <a:r>
              <a:rPr lang="en-US" dirty="0"/>
              <a:t>(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	</a:t>
            </a:r>
            <a:r>
              <a:rPr lang="en-US" dirty="0" err="1" smtClean="0"/>
              <a:t>DatabaseGeneratedOption</a:t>
            </a:r>
            <a:r>
              <a:rPr lang="en-US" dirty="0" smtClean="0"/>
              <a:t>.</a:t>
            </a:r>
            <a:r>
              <a:rPr lang="et-EE" dirty="0" smtClean="0"/>
              <a:t>None</a:t>
            </a:r>
            <a:r>
              <a:rPr lang="en-US" dirty="0" smtClean="0"/>
              <a:t>)]</a:t>
            </a:r>
            <a:r>
              <a:rPr lang="et-EE" dirty="0"/>
              <a:t/>
            </a:r>
            <a:br>
              <a:rPr lang="et-EE" dirty="0"/>
            </a:br>
            <a:r>
              <a:rPr lang="en-US" dirty="0"/>
              <a:t>public </a:t>
            </a:r>
            <a:r>
              <a:rPr lang="et-EE" dirty="0" smtClean="0"/>
              <a:t>Int Social</a:t>
            </a:r>
            <a:r>
              <a:rPr lang="en-US" dirty="0" smtClean="0"/>
              <a:t> </a:t>
            </a:r>
            <a:r>
              <a:rPr lang="en-US" dirty="0"/>
              <a:t>{ get; set; }</a:t>
            </a:r>
            <a:endParaRPr lang="et-EE" dirty="0"/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 Api</a:t>
            </a:r>
            <a:br>
              <a:rPr lang="et-EE" dirty="0" smtClean="0"/>
            </a:br>
            <a:r>
              <a:rPr lang="et-EE" dirty="0"/>
              <a:t>Entity&lt;T&gt;()</a:t>
            </a:r>
            <a:br>
              <a:rPr lang="et-EE" dirty="0"/>
            </a:br>
            <a:r>
              <a:rPr lang="et-EE" dirty="0"/>
              <a:t>.HasKey(t =&gt; </a:t>
            </a:r>
            <a:r>
              <a:rPr lang="et-EE" dirty="0" smtClean="0"/>
              <a:t>t.PropertyName)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.Property(t =&gt; t.PropertyName)</a:t>
            </a:r>
            <a:br>
              <a:rPr lang="et-EE" dirty="0"/>
            </a:br>
            <a:r>
              <a:rPr lang="et-EE" dirty="0"/>
              <a:t>.HasDatabaseGeneratedOption(</a:t>
            </a:r>
            <a:br>
              <a:rPr lang="et-EE" dirty="0"/>
            </a:br>
            <a:r>
              <a:rPr lang="et-EE" dirty="0"/>
              <a:t>	</a:t>
            </a:r>
            <a:r>
              <a:rPr lang="et-EE" dirty="0" smtClean="0"/>
              <a:t>DatabaseGeneratedOption.None);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789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EF – TimeStamp/RowVersion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Optimistic concurrency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Data Annotation</a:t>
            </a:r>
            <a:br>
              <a:rPr lang="et-EE" dirty="0" smtClean="0"/>
            </a:br>
            <a:r>
              <a:rPr lang="en-US" dirty="0"/>
              <a:t>[</a:t>
            </a:r>
            <a:r>
              <a:rPr lang="en-US" dirty="0" smtClean="0"/>
              <a:t>Timestamp]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n-US" dirty="0" smtClean="0"/>
              <a:t>public </a:t>
            </a:r>
            <a:r>
              <a:rPr lang="en-US" dirty="0"/>
              <a:t>byte[] </a:t>
            </a:r>
            <a:r>
              <a:rPr lang="en-US" dirty="0" err="1"/>
              <a:t>RowVersion</a:t>
            </a:r>
            <a:r>
              <a:rPr lang="en-US" dirty="0"/>
              <a:t> { get; set; </a:t>
            </a:r>
            <a:r>
              <a:rPr lang="en-US" dirty="0" smtClean="0"/>
              <a:t>}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Uus väärtus iga kord, kui keegi andmebaasis seda rida muudab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Rea päringul salvestab EF väärtuse. Rea salvestamisel/kustutamisel võrreldakse väärtusi.</a:t>
            </a:r>
            <a:endParaRPr lang="et-EE" dirty="0"/>
          </a:p>
          <a:p>
            <a:pPr>
              <a:buFont typeface="Arial" pitchFamily="34" charset="0"/>
              <a:buChar char="•"/>
            </a:pPr>
            <a:r>
              <a:rPr lang="et-EE" dirty="0"/>
              <a:t>Kui väärtused ei ole võrdsed, exception.</a:t>
            </a:r>
            <a:br>
              <a:rPr lang="et-EE" dirty="0"/>
            </a:br>
            <a:r>
              <a:rPr lang="et-EE" dirty="0" smtClean="0"/>
              <a:t>Optimistic ConcurrencyException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789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et-EE" dirty="0"/>
              <a:t>EF – TimeStamp/RowVersion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Fluent Api</a:t>
            </a:r>
            <a:br>
              <a:rPr lang="et-EE" dirty="0"/>
            </a:br>
            <a:r>
              <a:rPr lang="et-EE" dirty="0" smtClean="0"/>
              <a:t>Entity&lt;T&gt;()</a:t>
            </a:r>
            <a:br>
              <a:rPr lang="et-EE" dirty="0" smtClean="0"/>
            </a:br>
            <a:r>
              <a:rPr lang="et-EE" dirty="0" smtClean="0"/>
              <a:t>.Property(p=&gt;p.</a:t>
            </a:r>
            <a:r>
              <a:rPr lang="et-EE" dirty="0"/>
              <a:t> PropertyName</a:t>
            </a:r>
            <a:r>
              <a:rPr lang="et-EE" dirty="0" smtClean="0"/>
              <a:t>)</a:t>
            </a:r>
            <a:br>
              <a:rPr lang="et-EE" dirty="0" smtClean="0"/>
            </a:br>
            <a:r>
              <a:rPr lang="et-EE" dirty="0" smtClean="0"/>
              <a:t>.IsRowVersion()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789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t-EE" dirty="0"/>
              <a:t>EF – </a:t>
            </a:r>
            <a:r>
              <a:rPr lang="et-EE" dirty="0" smtClean="0"/>
              <a:t>NON TimeStamp/RowVersion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Mitte ajatempli tüüpi väli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Kasutatakse harva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Data Annotation</a:t>
            </a:r>
            <a:br>
              <a:rPr lang="et-EE" dirty="0" smtClean="0"/>
            </a:br>
            <a:r>
              <a:rPr lang="en-US" dirty="0"/>
              <a:t>[</a:t>
            </a:r>
            <a:r>
              <a:rPr lang="en-US" dirty="0" err="1" smtClean="0"/>
              <a:t>ConcurrencyCheck</a:t>
            </a:r>
            <a:r>
              <a:rPr lang="en-US" dirty="0" smtClean="0"/>
              <a:t>]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n-US" dirty="0" smtClean="0"/>
              <a:t>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Social </a:t>
            </a:r>
            <a:r>
              <a:rPr lang="en-US" dirty="0"/>
              <a:t>{ get; set; </a:t>
            </a:r>
            <a:r>
              <a:rPr lang="en-US" dirty="0" smtClean="0"/>
              <a:t>}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/>
              <a:t>Fluent Api</a:t>
            </a:r>
            <a:br>
              <a:rPr lang="et-EE" dirty="0"/>
            </a:br>
            <a:r>
              <a:rPr lang="et-EE" dirty="0"/>
              <a:t>Entity&lt;T</a:t>
            </a:r>
            <a:r>
              <a:rPr lang="et-EE" dirty="0" smtClean="0"/>
              <a:t>&gt;</a:t>
            </a:r>
            <a:br>
              <a:rPr lang="et-EE" dirty="0" smtClean="0"/>
            </a:br>
            <a:r>
              <a:rPr lang="et-EE" dirty="0" smtClean="0"/>
              <a:t>.</a:t>
            </a:r>
            <a:r>
              <a:rPr lang="et-EE" dirty="0"/>
              <a:t>Property(t=&gt;t.PropertyName</a:t>
            </a:r>
            <a:r>
              <a:rPr lang="et-EE" dirty="0" smtClean="0"/>
              <a:t>)</a:t>
            </a:r>
            <a:br>
              <a:rPr lang="et-EE" dirty="0" smtClean="0"/>
            </a:br>
            <a:r>
              <a:rPr lang="et-EE" dirty="0" smtClean="0"/>
              <a:t>.</a:t>
            </a:r>
            <a:r>
              <a:rPr lang="et-EE" dirty="0"/>
              <a:t>IsConcurrencyToken()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789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– Complex Types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Teatakse ka kui väärtustüüpe (value types)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Puudub primaarvõti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Kasutatakse teises klassis atribuudina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Sisaldab endas ainult primitiive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Ainult üksikisend, mitte kollektsioon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Complex Type nimed tabelis tekivad kujul</a:t>
            </a:r>
            <a:br>
              <a:rPr lang="et-EE" dirty="0"/>
            </a:br>
            <a:r>
              <a:rPr lang="et-EE" dirty="0" smtClean="0"/>
              <a:t>HostPropertyName_PropertyName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789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467600" cy="1143000"/>
          </a:xfrm>
        </p:spPr>
        <p:txBody>
          <a:bodyPr/>
          <a:lstStyle/>
          <a:p>
            <a:r>
              <a:rPr lang="et-EE" dirty="0"/>
              <a:t>EF – Complex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395536" y="1340768"/>
            <a:ext cx="4392488" cy="535531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>
                <a:solidFill>
                  <a:srgbClr val="008181"/>
                </a:solidFill>
                <a:latin typeface="TheSansMonoCd-W5Regular"/>
              </a:rPr>
              <a:t>Address</a:t>
            </a: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n-US" dirty="0" err="1">
                <a:solidFill>
                  <a:srgbClr val="000000"/>
                </a:solidFill>
                <a:latin typeface="TheSansMonoCd-W5Regular"/>
              </a:rPr>
              <a:t>StreetAddress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 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}</a:t>
            </a:r>
            <a:endParaRPr lang="et-EE" dirty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/>
            </a:r>
            <a:br>
              <a:rPr lang="et-EE" dirty="0" smtClean="0">
                <a:solidFill>
                  <a:srgbClr val="0000FF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t-EE" dirty="0">
                <a:solidFill>
                  <a:srgbClr val="0000FF"/>
                </a:solidFill>
                <a:latin typeface="TheSansMonoCd-W5Regular"/>
              </a:rPr>
              <a:t>class </a:t>
            </a:r>
            <a:r>
              <a:rPr lang="et-EE" dirty="0">
                <a:solidFill>
                  <a:srgbClr val="000081"/>
                </a:solidFill>
                <a:latin typeface="TheSansMonoCd-W5Regular"/>
              </a:rPr>
              <a:t>Person</a:t>
            </a: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n-US" dirty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 err="1">
                <a:solidFill>
                  <a:srgbClr val="0000FF"/>
                </a:solidFill>
                <a:latin typeface="TheSansMonoCd-W5Regular"/>
              </a:rPr>
              <a:t>int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heSansMonoCd-W5Regular"/>
              </a:rPr>
              <a:t>PersonId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 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string 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Full</a:t>
            </a:r>
            <a:r>
              <a:rPr lang="en-US" dirty="0" smtClean="0">
                <a:solidFill>
                  <a:srgbClr val="000000"/>
                </a:solidFill>
                <a:latin typeface="TheSansMonoCd-W5Regular"/>
              </a:rPr>
              <a:t>Name 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n-US" dirty="0" smtClean="0">
                <a:solidFill>
                  <a:srgbClr val="0000FF"/>
                </a:solidFill>
                <a:latin typeface="TheSansMonoCd-W5Regular"/>
              </a:rPr>
              <a:t>public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Address </a:t>
            </a:r>
            <a:r>
              <a:rPr lang="en-US" dirty="0" err="1">
                <a:solidFill>
                  <a:srgbClr val="000000"/>
                </a:solidFill>
                <a:latin typeface="TheSansMonoCd-W5Regular"/>
              </a:rPr>
              <a:t>Address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 {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get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</a:t>
            </a:r>
            <a:r>
              <a:rPr lang="en-US" dirty="0">
                <a:solidFill>
                  <a:srgbClr val="0000FF"/>
                </a:solidFill>
                <a:latin typeface="TheSansMonoCd-W5Regular"/>
              </a:rPr>
              <a:t>set</a:t>
            </a:r>
            <a:r>
              <a:rPr lang="en-US" dirty="0">
                <a:solidFill>
                  <a:srgbClr val="000000"/>
                </a:solidFill>
                <a:latin typeface="TheSansMonoCd-W5Regular"/>
              </a:rPr>
              <a:t>; }</a:t>
            </a: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}</a:t>
            </a:r>
            <a:br>
              <a:rPr lang="et-EE" dirty="0" smtClean="0">
                <a:solidFill>
                  <a:srgbClr val="000000"/>
                </a:solidFill>
                <a:latin typeface="TheSansMonoCd-W5Regular"/>
              </a:rPr>
            </a:br>
            <a:endParaRPr lang="et-EE" dirty="0" smtClean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public class </a:t>
            </a:r>
            <a:r>
              <a:rPr lang="et-EE" dirty="0">
                <a:solidFill>
                  <a:srgbClr val="008181"/>
                </a:solidFill>
                <a:latin typeface="TheSansMonoCd-W5Regular"/>
              </a:rPr>
              <a:t>Person</a:t>
            </a:r>
          </a:p>
          <a:p>
            <a:r>
              <a:rPr lang="et-EE" dirty="0">
                <a:solidFill>
                  <a:srgbClr val="000000"/>
                </a:solidFill>
                <a:latin typeface="TheSansMonoCd-W5Regular"/>
              </a:rPr>
              <a:t>{</a:t>
            </a:r>
          </a:p>
          <a:p>
            <a:r>
              <a:rPr lang="et-EE" dirty="0">
                <a:solidFill>
                  <a:srgbClr val="0000FF"/>
                </a:solidFill>
                <a:latin typeface="TheSansMonoCd-W5Regular"/>
              </a:rPr>
              <a:t> </a:t>
            </a:r>
            <a:r>
              <a:rPr lang="et-EE" dirty="0" smtClean="0">
                <a:solidFill>
                  <a:srgbClr val="0000FF"/>
                </a:solidFill>
                <a:latin typeface="TheSansMonoCd-W5Regular"/>
              </a:rPr>
              <a:t> public </a:t>
            </a:r>
            <a:r>
              <a:rPr lang="et-EE" dirty="0">
                <a:solidFill>
                  <a:srgbClr val="000000"/>
                </a:solidFill>
                <a:latin typeface="TheSansMonoCd-W5Regular"/>
              </a:rPr>
              <a:t>Person()</a:t>
            </a: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 {</a:t>
            </a:r>
            <a:endParaRPr lang="et-EE" dirty="0">
              <a:solidFill>
                <a:srgbClr val="000000"/>
              </a:solidFill>
              <a:latin typeface="TheSansMonoCd-W5Regular"/>
            </a:endParaRPr>
          </a:p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   Address </a:t>
            </a:r>
            <a:r>
              <a:rPr lang="et-EE" dirty="0">
                <a:solidFill>
                  <a:srgbClr val="000000"/>
                </a:solidFill>
                <a:latin typeface="TheSansMonoCd-W5Regular"/>
              </a:rPr>
              <a:t>= </a:t>
            </a:r>
            <a:r>
              <a:rPr lang="et-EE" dirty="0">
                <a:solidFill>
                  <a:srgbClr val="0000FF"/>
                </a:solidFill>
                <a:latin typeface="TheSansMonoCd-W5Regular"/>
              </a:rPr>
              <a:t>new </a:t>
            </a:r>
            <a:r>
              <a:rPr lang="et-EE" dirty="0">
                <a:solidFill>
                  <a:srgbClr val="008181"/>
                </a:solidFill>
                <a:latin typeface="TheSansMonoCd-W5Regular"/>
              </a:rPr>
              <a:t>Address</a:t>
            </a: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();</a:t>
            </a:r>
            <a:br>
              <a:rPr lang="et-EE" dirty="0" smtClean="0">
                <a:solidFill>
                  <a:srgbClr val="000000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 }</a:t>
            </a:r>
            <a:br>
              <a:rPr lang="et-EE" dirty="0" smtClean="0">
                <a:solidFill>
                  <a:srgbClr val="000000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...</a:t>
            </a:r>
            <a:endParaRPr lang="et-EE" dirty="0"/>
          </a:p>
        </p:txBody>
      </p:sp>
      <p:sp>
        <p:nvSpPr>
          <p:cNvPr id="6" name="Rectangle 5"/>
          <p:cNvSpPr/>
          <p:nvPr/>
        </p:nvSpPr>
        <p:spPr>
          <a:xfrm>
            <a:off x="4924602" y="1350369"/>
            <a:ext cx="4111894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PersonId (PK, int, not null)</a:t>
            </a:r>
            <a:br>
              <a:rPr lang="et-EE" dirty="0" smtClean="0">
                <a:solidFill>
                  <a:srgbClr val="000000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FullName (nvarchar(max), not null)</a:t>
            </a:r>
            <a:br>
              <a:rPr lang="et-EE" dirty="0" smtClean="0">
                <a:solidFill>
                  <a:srgbClr val="000000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Address_StreetAddress</a:t>
            </a:r>
            <a:br>
              <a:rPr lang="et-EE" dirty="0" smtClean="0">
                <a:solidFill>
                  <a:srgbClr val="000000"/>
                </a:solidFill>
                <a:latin typeface="TheSansMonoCd-W5Regular"/>
              </a:rPr>
            </a:br>
            <a:r>
              <a:rPr lang="et-EE" dirty="0" smtClean="0">
                <a:solidFill>
                  <a:srgbClr val="000000"/>
                </a:solidFill>
                <a:latin typeface="TheSansMonoCd-W5Regular"/>
              </a:rPr>
              <a:t>    (nvarchar(max</a:t>
            </a:r>
            <a:r>
              <a:rPr lang="et-EE" dirty="0">
                <a:solidFill>
                  <a:srgbClr val="000000"/>
                </a:solidFill>
                <a:latin typeface="TheSansMonoCd-W5Regular"/>
              </a:rPr>
              <a:t>), not null)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4629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861</TotalTime>
  <Words>1470</Words>
  <Application>Microsoft Macintosh PowerPoint</Application>
  <PresentationFormat>On-screen Show (4:3)</PresentationFormat>
  <Paragraphs>326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Technic</vt:lpstr>
      <vt:lpstr>Asp.net mvc</vt:lpstr>
      <vt:lpstr>EF - KEY</vt:lpstr>
      <vt:lpstr>EF – KEY – Guid</vt:lpstr>
      <vt:lpstr>EF – KEY – None</vt:lpstr>
      <vt:lpstr>EF – TimeStamp/RowVersion</vt:lpstr>
      <vt:lpstr>EF – TimeStamp/RowVersion</vt:lpstr>
      <vt:lpstr>EF – NON TimeStamp/RowVersion</vt:lpstr>
      <vt:lpstr>EF – Complex Types</vt:lpstr>
      <vt:lpstr>EF – Complex Types</vt:lpstr>
      <vt:lpstr>EF – Complex Types</vt:lpstr>
      <vt:lpstr>EF – Complex Types</vt:lpstr>
      <vt:lpstr>EF – relatsioonid – 1:mitu</vt:lpstr>
      <vt:lpstr>EF – relatsioonid – 1 või 0</vt:lpstr>
      <vt:lpstr>EF – relatsioonid – Fluent API</vt:lpstr>
      <vt:lpstr>EF – relatsioonid – Fluent API</vt:lpstr>
      <vt:lpstr>EF – relatsioonid – välisvõti</vt:lpstr>
      <vt:lpstr>EF – relatsioonid – milleks välisvõti?</vt:lpstr>
      <vt:lpstr>EF – relatsioonid - välisvõti</vt:lpstr>
      <vt:lpstr>EF – relatsioonid – mitmesed</vt:lpstr>
      <vt:lpstr>EF – relatsioonid – mitmesed</vt:lpstr>
      <vt:lpstr>EF - kaskaadkustutamine</vt:lpstr>
      <vt:lpstr>EF – relatsioonid - mitu:mitu</vt:lpstr>
      <vt:lpstr>EF – relatsioonid mitu:mitu</vt:lpstr>
      <vt:lpstr>EF – relatsioonid – üks suund</vt:lpstr>
      <vt:lpstr>EF – relatsioonid – 1:1</vt:lpstr>
      <vt:lpstr>EF – relatsioonid – 1:1</vt:lpstr>
      <vt:lpstr>EF – Table Splitting</vt:lpstr>
      <vt:lpstr>EF – Table Splitting</vt:lpstr>
      <vt:lpstr>EF – Entity Splitting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</cp:lastModifiedBy>
  <cp:revision>28</cp:revision>
  <dcterms:created xsi:type="dcterms:W3CDTF">2013-04-24T16:34:35Z</dcterms:created>
  <dcterms:modified xsi:type="dcterms:W3CDTF">2014-05-12T06:39:10Z</dcterms:modified>
</cp:coreProperties>
</file>