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6" r:id="rId9"/>
    <p:sldId id="275" r:id="rId10"/>
    <p:sldId id="274" r:id="rId11"/>
    <p:sldId id="273" r:id="rId12"/>
    <p:sldId id="278" r:id="rId13"/>
    <p:sldId id="283" r:id="rId14"/>
    <p:sldId id="280" r:id="rId15"/>
    <p:sldId id="287" r:id="rId16"/>
    <p:sldId id="279" r:id="rId17"/>
    <p:sldId id="286" r:id="rId18"/>
    <p:sldId id="285" r:id="rId19"/>
    <p:sldId id="284" r:id="rId20"/>
    <p:sldId id="292" r:id="rId21"/>
    <p:sldId id="293" r:id="rId22"/>
    <p:sldId id="291" r:id="rId23"/>
    <p:sldId id="290" r:id="rId24"/>
    <p:sldId id="289" r:id="rId25"/>
    <p:sldId id="288" r:id="rId26"/>
    <p:sldId id="258" r:id="rId27"/>
    <p:sldId id="282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DA6C-9B9D-46AE-A1AA-2CD036BB5290}" type="datetimeFigureOut">
              <a:rPr lang="et-EE" smtClean="0"/>
              <a:t>04/19/15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774-EADF-4FFA-9396-DDA410C82C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4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1D8148-A881-47AC-ADC7-DE552970BA1A}" type="datetime1">
              <a:rPr lang="en-US" smtClean="0"/>
              <a:t>04/19/15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90050E-A408-4C6D-A2E7-B6F1D1C14B96}" type="datetime1">
              <a:rPr lang="en-US" smtClean="0"/>
              <a:t>04/19/15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B50F0EE-8B1E-4199-B67B-F8971B7C3029}" type="datetime1">
              <a:rPr lang="en-US" smtClean="0"/>
              <a:t>04/19/15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FF8F78-6726-428D-AAF0-754DEEBAD008}" type="datetime1">
              <a:rPr lang="en-US" smtClean="0"/>
              <a:t>04/19/15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3635004-7C01-411F-A28C-F07DA6040926}" type="datetime1">
              <a:rPr lang="en-US" smtClean="0"/>
              <a:t>04/19/15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16D916-E450-4B76-BB56-22B6AC0E8B5F}" type="datetime1">
              <a:rPr lang="en-US" smtClean="0"/>
              <a:t>04/19/15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92A6317-213F-405A-8E4A-F028E25FEC85}" type="datetime1">
              <a:rPr lang="en-US" smtClean="0"/>
              <a:t>04/19/15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E6918FF-7CF3-4B68-81B4-1D7AD374DF83}" type="datetime1">
              <a:rPr lang="en-US" smtClean="0"/>
              <a:t>04/19/15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3C704E-FAA2-49C3-AAD1-6AAE5AD874D4}" type="datetime1">
              <a:rPr lang="en-US" smtClean="0"/>
              <a:t>04/19/15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D2B55D-ED86-4A56-AD9D-ED3C6582C860}" type="datetime1">
              <a:rPr lang="en-US" smtClean="0"/>
              <a:t>04/19/15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D7F3A595-FE53-4EBA-9DC4-1556A962962E}" type="datetime1">
              <a:rPr lang="en-US" smtClean="0"/>
              <a:t>04/19/15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8E7F1995-E8FA-49B3-99AD-50C07D69E89D}" type="datetime1">
              <a:rPr lang="en-US" smtClean="0"/>
              <a:t>04/19/15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Account/Registe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Account/Registe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Values" TargetMode="Externa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Asp.net </a:t>
            </a:r>
            <a:r>
              <a:rPr lang="et-EE" dirty="0" smtClean="0"/>
              <a:t>W</a:t>
            </a:r>
            <a:r>
              <a:rPr lang="en-US" dirty="0" smtClean="0"/>
              <a:t>e</a:t>
            </a:r>
            <a:r>
              <a:rPr lang="et-EE" dirty="0" smtClean="0"/>
              <a:t>b-API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WEB-API &amp; MVC5 - Identity &amp; Security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Mait Poska &amp; Andres Käver, IT Kolledž 2014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183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pic>
        <p:nvPicPr>
          <p:cNvPr id="5" name="Picture 4" descr="Screen Shot 2014-05-21 at 06.0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74732" cy="48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4687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Determines if a resource needs authentication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AllowAnonymous</a:t>
            </a:r>
            <a:r>
              <a:rPr lang="en-US" dirty="0" smtClean="0"/>
              <a:t>] to skip authorization for an action</a:t>
            </a:r>
          </a:p>
          <a:p>
            <a:r>
              <a:rPr lang="en-US" dirty="0" smtClean="0"/>
              <a:t>Emits the 401 code, if unsuccessful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pic>
        <p:nvPicPr>
          <p:cNvPr id="5" name="Picture 4" descr="Screen Shot 2014-05-21 at 06.1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5832648" cy="28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Client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RequestContext</a:t>
            </a:r>
            <a:endParaRPr lang="en-US" dirty="0" smtClean="0"/>
          </a:p>
          <a:p>
            <a:pPr lvl="1"/>
            <a:r>
              <a:rPr lang="en-US" dirty="0" err="1" smtClean="0"/>
              <a:t>HttpRequestMessage</a:t>
            </a:r>
            <a:r>
              <a:rPr lang="en-US" dirty="0" smtClean="0"/>
              <a:t> – hosting </a:t>
            </a:r>
            <a:r>
              <a:rPr lang="en-US" dirty="0" err="1" smtClean="0"/>
              <a:t>enviroment</a:t>
            </a:r>
            <a:endParaRPr lang="en-US" dirty="0" smtClean="0"/>
          </a:p>
          <a:p>
            <a:pPr lvl="1"/>
            <a:r>
              <a:rPr lang="en-US" dirty="0" err="1" smtClean="0"/>
              <a:t>ApiController.User</a:t>
            </a:r>
            <a:r>
              <a:rPr lang="en-US" dirty="0" smtClean="0"/>
              <a:t> is now shortcut to the request context (used to be </a:t>
            </a:r>
            <a:r>
              <a:rPr lang="en-US" dirty="0" err="1" smtClean="0"/>
              <a:t>Thread.CurrentPrincipal</a:t>
            </a:r>
            <a:r>
              <a:rPr lang="en-US" dirty="0" smtClean="0"/>
              <a:t> in WEB </a:t>
            </a:r>
            <a:r>
              <a:rPr lang="en-US" dirty="0" err="1" smtClean="0"/>
              <a:t>Api</a:t>
            </a:r>
            <a:r>
              <a:rPr lang="en-US" dirty="0" smtClean="0"/>
              <a:t> 1)</a:t>
            </a:r>
          </a:p>
          <a:p>
            <a:pPr lvl="1"/>
            <a:r>
              <a:rPr lang="en-US" dirty="0" smtClean="0"/>
              <a:t>Could be null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76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Web API security extensibility is a pipeline</a:t>
            </a:r>
          </a:p>
          <a:p>
            <a:pPr lvl="1"/>
            <a:r>
              <a:rPr lang="en-US" sz="2400" dirty="0" smtClean="0"/>
              <a:t>Katana</a:t>
            </a:r>
          </a:p>
          <a:p>
            <a:pPr lvl="1"/>
            <a:r>
              <a:rPr lang="en-US" sz="2400" dirty="0" smtClean="0"/>
              <a:t>Authentication filters</a:t>
            </a:r>
          </a:p>
          <a:p>
            <a:pPr lvl="1"/>
            <a:r>
              <a:rPr lang="en-US" sz="2400" dirty="0" smtClean="0"/>
              <a:t>Authorization filters</a:t>
            </a:r>
          </a:p>
          <a:p>
            <a:r>
              <a:rPr lang="en-US" sz="2400" dirty="0" smtClean="0"/>
              <a:t>Avoid host (IIS) specific dependencies</a:t>
            </a:r>
          </a:p>
          <a:p>
            <a:r>
              <a:rPr lang="en-US" sz="2400" dirty="0" err="1" smtClean="0"/>
              <a:t>HttpRequestMessage.GetRequestContext</a:t>
            </a:r>
            <a:r>
              <a:rPr lang="en-US" sz="2400" dirty="0" smtClean="0"/>
              <a:t>().Principal</a:t>
            </a:r>
          </a:p>
          <a:p>
            <a:pPr lvl="1"/>
            <a:r>
              <a:rPr lang="en-US" sz="2400" dirty="0" smtClean="0"/>
              <a:t>One stop shop for client identity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21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JS/Browser-based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</a:p>
          <a:p>
            <a:r>
              <a:rPr lang="en-US" dirty="0" smtClean="0"/>
              <a:t>Implicit Browser Authentication</a:t>
            </a:r>
          </a:p>
          <a:p>
            <a:r>
              <a:rPr lang="en-US" dirty="0" smtClean="0"/>
              <a:t>Cross Site Request Forgery (CSRF)</a:t>
            </a:r>
          </a:p>
          <a:p>
            <a:r>
              <a:rPr lang="en-US" dirty="0" smtClean="0"/>
              <a:t>Cross Origin Resource Sharing (CORS)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069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Sandbox</a:t>
            </a:r>
          </a:p>
          <a:p>
            <a:pPr lvl="1"/>
            <a:r>
              <a:rPr lang="en-US" dirty="0" smtClean="0"/>
              <a:t>Scripts, communication, implicit browser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938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same-domain for </a:t>
            </a:r>
            <a:r>
              <a:rPr lang="en-US" dirty="0" err="1" smtClean="0"/>
              <a:t>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APIs inherit security settings of web host</a:t>
            </a:r>
          </a:p>
          <a:p>
            <a:pPr lvl="1"/>
            <a:r>
              <a:rPr lang="en-US" dirty="0" smtClean="0"/>
              <a:t>Cookies, Win/Basic </a:t>
            </a:r>
            <a:r>
              <a:rPr lang="en-US" dirty="0" err="1" smtClean="0"/>
              <a:t>auth</a:t>
            </a:r>
            <a:r>
              <a:rPr lang="en-US" dirty="0" smtClean="0"/>
              <a:t>, client certs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pic>
        <p:nvPicPr>
          <p:cNvPr id="5" name="Picture 4" descr="Screen Shot 2014-05-21 at 08.5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7416824" cy="33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pic>
        <p:nvPicPr>
          <p:cNvPr id="5" name="Picture 4" descr="Screen Shot 2014-05-21 at 09.4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596336" cy="4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– Web API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pic>
        <p:nvPicPr>
          <p:cNvPr id="5" name="Picture 4" descr="Screen Shot 2014-05-21 at 09.4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596336" cy="2173674"/>
          </a:xfrm>
          <a:prstGeom prst="rect">
            <a:avLst/>
          </a:prstGeom>
        </p:spPr>
      </p:pic>
      <p:pic>
        <p:nvPicPr>
          <p:cNvPr id="6" name="Picture 5" descr="Screen Shot 2014-05-21 at 09.4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79862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API 2 – demo - FIDDLER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76672"/>
          </a:xfrm>
        </p:spPr>
        <p:txBody>
          <a:bodyPr/>
          <a:lstStyle/>
          <a:p>
            <a:r>
              <a:rPr lang="en-US" dirty="0"/>
              <a:t>Get http://</a:t>
            </a:r>
            <a:r>
              <a:rPr lang="en-US" dirty="0" smtClean="0"/>
              <a:t>localhost:3456/</a:t>
            </a:r>
            <a:r>
              <a:rPr lang="en-US" dirty="0" err="1"/>
              <a:t>api</a:t>
            </a:r>
            <a:r>
              <a:rPr lang="en-US" dirty="0"/>
              <a:t>/Values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pic>
        <p:nvPicPr>
          <p:cNvPr id="5" name="Picture 4" descr="Screen Shot 2014-05-21 at 10.2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6480720" cy="3382274"/>
          </a:xfrm>
          <a:prstGeom prst="rect">
            <a:avLst/>
          </a:prstGeom>
        </p:spPr>
      </p:pic>
      <p:pic>
        <p:nvPicPr>
          <p:cNvPr id="6" name="Picture 5" descr="Screen Shot 2014-05-21 at 10.2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56388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HTTPS == HTTP over TLS</a:t>
            </a:r>
          </a:p>
          <a:p>
            <a:pPr lvl="1"/>
            <a:r>
              <a:rPr lang="en-US" dirty="0" smtClean="0"/>
              <a:t>RFC 1818</a:t>
            </a:r>
          </a:p>
          <a:p>
            <a:r>
              <a:rPr lang="en-US" dirty="0" smtClean="0"/>
              <a:t>Tunnels unprotected HTTP and adds</a:t>
            </a:r>
          </a:p>
          <a:p>
            <a:pPr lvl="1"/>
            <a:r>
              <a:rPr lang="en-US" dirty="0" smtClean="0"/>
              <a:t>Server authentication</a:t>
            </a:r>
          </a:p>
          <a:p>
            <a:pPr lvl="2"/>
            <a:r>
              <a:rPr lang="en-US" dirty="0" smtClean="0"/>
              <a:t>Is it really </a:t>
            </a:r>
            <a:r>
              <a:rPr lang="en-US" dirty="0" err="1" smtClean="0"/>
              <a:t>amazon.com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Integrity protection</a:t>
            </a:r>
          </a:p>
          <a:p>
            <a:pPr lvl="2"/>
            <a:r>
              <a:rPr lang="en-US" dirty="0" smtClean="0"/>
              <a:t>Nobody can change your book order in the middle of communication</a:t>
            </a:r>
          </a:p>
          <a:p>
            <a:pPr lvl="1"/>
            <a:r>
              <a:rPr lang="en-US" dirty="0" smtClean="0"/>
              <a:t>Replay protection</a:t>
            </a:r>
          </a:p>
          <a:p>
            <a:pPr lvl="2"/>
            <a:r>
              <a:rPr lang="en-US" dirty="0" smtClean="0"/>
              <a:t>Nobody can take your packet and resend it 500x times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Encryption – nobody knows what book you are buying</a:t>
            </a:r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501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</a:t>
            </a:r>
            <a:r>
              <a:rPr lang="en-US" dirty="0" smtClean="0"/>
              <a:t>2 – Register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</a:t>
            </a:r>
          </a:p>
          <a:p>
            <a:pPr marL="448056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://localhost:3456/api</a:t>
            </a:r>
            <a:r>
              <a:rPr lang="en-US" dirty="0" smtClean="0">
                <a:hlinkClick r:id="rId2"/>
              </a:rPr>
              <a:t>/Account/Register</a:t>
            </a:r>
            <a:endParaRPr lang="en-US" dirty="0" smtClean="0"/>
          </a:p>
          <a:p>
            <a:r>
              <a:rPr lang="en-US" dirty="0" smtClean="0"/>
              <a:t>Request headers</a:t>
            </a:r>
          </a:p>
          <a:p>
            <a:pPr marL="448056" lvl="1" indent="0">
              <a:buNone/>
            </a:pPr>
            <a:r>
              <a:rPr lang="en-US" dirty="0" smtClean="0"/>
              <a:t>Content</a:t>
            </a:r>
            <a:r>
              <a:rPr lang="en-US" dirty="0"/>
              <a:t>-Type: application/</a:t>
            </a:r>
            <a:r>
              <a:rPr lang="en-US" dirty="0" err="1" smtClean="0"/>
              <a:t>json</a:t>
            </a:r>
            <a:endParaRPr lang="en-US" dirty="0" smtClean="0"/>
          </a:p>
          <a:p>
            <a:r>
              <a:rPr lang="en-US" dirty="0" smtClean="0"/>
              <a:t>Request body</a:t>
            </a:r>
          </a:p>
          <a:p>
            <a:pPr marL="448056" lvl="1" indent="0">
              <a:buNone/>
            </a:pP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Password": </a:t>
            </a:r>
            <a:r>
              <a:rPr lang="en-US" dirty="0" smtClean="0"/>
              <a:t>“</a:t>
            </a:r>
            <a:r>
              <a:rPr lang="en-US" dirty="0" err="1" smtClean="0"/>
              <a:t>parool</a:t>
            </a:r>
            <a:r>
              <a:rPr lang="en-US" dirty="0" smtClean="0"/>
              <a:t>”,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/>
              <a:t>ConfirmPassword</a:t>
            </a:r>
            <a:r>
              <a:rPr lang="en-US" dirty="0"/>
              <a:t>": </a:t>
            </a:r>
            <a:r>
              <a:rPr lang="en-US" dirty="0" smtClean="0"/>
              <a:t>“</a:t>
            </a:r>
            <a:r>
              <a:rPr lang="en-US" dirty="0" err="1" smtClean="0"/>
              <a:t>parool</a:t>
            </a:r>
            <a:r>
              <a:rPr lang="en-US" dirty="0" smtClean="0"/>
              <a:t>”,</a:t>
            </a:r>
            <a:br>
              <a:rPr lang="en-US" dirty="0" smtClean="0"/>
            </a:br>
            <a:r>
              <a:rPr lang="en-US" dirty="0" smtClean="0"/>
              <a:t>“Email”: “</a:t>
            </a:r>
            <a:r>
              <a:rPr lang="en-US" dirty="0" err="1" smtClean="0"/>
              <a:t>user@akaver.com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990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</a:t>
            </a:r>
            <a:r>
              <a:rPr lang="en-US" dirty="0" smtClean="0"/>
              <a:t>2 – Authenticate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Post</a:t>
            </a:r>
          </a:p>
          <a:p>
            <a:pPr marL="448056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://localhost:3456</a:t>
            </a:r>
            <a:r>
              <a:rPr lang="en-US" dirty="0" smtClean="0">
                <a:hlinkClick r:id="rId2"/>
              </a:rPr>
              <a:t>/Token/</a:t>
            </a:r>
            <a:endParaRPr lang="en-US" dirty="0" smtClean="0"/>
          </a:p>
          <a:p>
            <a:r>
              <a:rPr lang="en-US" dirty="0" smtClean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Content-Type: </a:t>
            </a:r>
            <a:r>
              <a:rPr lang="en-US" dirty="0" smtClean="0"/>
              <a:t>application</a:t>
            </a:r>
            <a:r>
              <a:rPr lang="en-US" dirty="0"/>
              <a:t>/x-www-form-</a:t>
            </a:r>
            <a:r>
              <a:rPr lang="en-US" dirty="0" err="1" smtClean="0"/>
              <a:t>urlencoded</a:t>
            </a:r>
            <a:endParaRPr lang="en-US" dirty="0" smtClean="0"/>
          </a:p>
          <a:p>
            <a:r>
              <a:rPr lang="en-US" dirty="0" smtClean="0"/>
              <a:t>Request body</a:t>
            </a:r>
          </a:p>
          <a:p>
            <a:pPr marL="448056" lvl="1" indent="0">
              <a:buNone/>
            </a:pPr>
            <a:r>
              <a:rPr lang="en-US" dirty="0" err="1"/>
              <a:t>grant_type</a:t>
            </a:r>
            <a:r>
              <a:rPr lang="en-US" dirty="0"/>
              <a:t>=</a:t>
            </a:r>
            <a:r>
              <a:rPr lang="en-US" dirty="0" err="1"/>
              <a:t>password&amp;username</a:t>
            </a:r>
            <a:r>
              <a:rPr lang="en-US" dirty="0" smtClean="0"/>
              <a:t>=</a:t>
            </a:r>
            <a:r>
              <a:rPr lang="en-US" dirty="0" err="1" smtClean="0"/>
              <a:t>user@akaver.com&amp;</a:t>
            </a:r>
            <a:r>
              <a:rPr lang="en-US" dirty="0" err="1"/>
              <a:t>password</a:t>
            </a:r>
            <a:r>
              <a:rPr lang="en-US" dirty="0" smtClean="0"/>
              <a:t>=</a:t>
            </a:r>
            <a:r>
              <a:rPr lang="en-US" dirty="0" err="1" smtClean="0"/>
              <a:t>parool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137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Authenticate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7467600" cy="31292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Bearer </a:t>
            </a:r>
            <a:r>
              <a:rPr lang="en-US" dirty="0"/>
              <a:t>token is a particular type of access token. An access token is a credential string that authorizes a client to access a protected resource. </a:t>
            </a:r>
            <a:r>
              <a:rPr lang="en-US" dirty="0" smtClean="0"/>
              <a:t>(RFC </a:t>
            </a:r>
            <a:r>
              <a:rPr lang="en-US" dirty="0"/>
              <a:t>6749.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/>
              <a:t>bearer token is an access token that can be used by any client. </a:t>
            </a:r>
            <a:r>
              <a:rPr lang="en-US" dirty="0" smtClean="0"/>
              <a:t>(RFC </a:t>
            </a:r>
            <a:r>
              <a:rPr lang="en-US" dirty="0"/>
              <a:t>6750.) </a:t>
            </a:r>
            <a:endParaRPr lang="en-US" dirty="0" smtClean="0"/>
          </a:p>
          <a:p>
            <a:r>
              <a:rPr lang="en-US" dirty="0" smtClean="0"/>
              <a:t>Bearer </a:t>
            </a:r>
            <a:r>
              <a:rPr lang="en-US" dirty="0"/>
              <a:t>tokens must be used with SSL.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  <p:pic>
        <p:nvPicPr>
          <p:cNvPr id="7" name="Picture 6" descr="Screen Shot 2014-05-21 at 10.5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727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API 2 – </a:t>
            </a:r>
            <a:r>
              <a:rPr lang="en-US" dirty="0" smtClean="0"/>
              <a:t>Authorized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60848"/>
          </a:xfrm>
        </p:spPr>
        <p:txBody>
          <a:bodyPr/>
          <a:lstStyle/>
          <a:p>
            <a:r>
              <a:rPr lang="en-US" dirty="0" smtClean="0"/>
              <a:t>Get</a:t>
            </a:r>
            <a:endParaRPr lang="en-US" dirty="0"/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http://localhost:3456/api/</a:t>
            </a:r>
            <a:r>
              <a:rPr lang="en-US" dirty="0" smtClean="0">
                <a:hlinkClick r:id="rId2"/>
              </a:rPr>
              <a:t>Values</a:t>
            </a:r>
            <a:endParaRPr lang="en-US" dirty="0" smtClean="0"/>
          </a:p>
          <a:p>
            <a:r>
              <a:rPr lang="en-US" dirty="0" smtClean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Authorization: Bearer mBKN9H_zaix…</a:t>
            </a:r>
            <a:r>
              <a:rPr lang="en-US" dirty="0" smtClean="0"/>
              <a:t>.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  <p:pic>
        <p:nvPicPr>
          <p:cNvPr id="5" name="Picture 4" descr="Screen Shot 2014-05-21 at 11.0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5549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6" name="Picture 5" descr="Screen Shot 2014-05-21 at 11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52320" cy="43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53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THE 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dirty="0" smtClean="0"/>
              <a:t>Mait Poska &amp; Andres Käver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09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Classic/Basic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Anti pattern</a:t>
            </a:r>
          </a:p>
          <a:p>
            <a:pPr lvl="1"/>
            <a:r>
              <a:rPr lang="en-US" dirty="0" smtClean="0"/>
              <a:t>Client must store the secret or obtain it from the user (on every request)</a:t>
            </a:r>
          </a:p>
          <a:p>
            <a:pPr lvl="1"/>
            <a:r>
              <a:rPr lang="en-US" dirty="0" smtClean="0"/>
              <a:t>Storage in clear text (or reversible encryption)</a:t>
            </a:r>
          </a:p>
          <a:p>
            <a:pPr lvl="1"/>
            <a:r>
              <a:rPr lang="en-US" dirty="0" smtClean="0"/>
              <a:t>Server has to validate the secret on every request</a:t>
            </a:r>
          </a:p>
          <a:p>
            <a:pPr lvl="1"/>
            <a:r>
              <a:rPr lang="en-US" dirty="0" smtClean="0"/>
              <a:t>High computational cost – brute force protection</a:t>
            </a:r>
          </a:p>
          <a:p>
            <a:r>
              <a:rPr lang="en-US" dirty="0" smtClean="0"/>
              <a:t>High probability of accidental exposure of the secret is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92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Base64 encoded credentials on </a:t>
            </a:r>
            <a:r>
              <a:rPr lang="en-US" dirty="0" err="1" smtClean="0"/>
              <a:t>auth</a:t>
            </a:r>
            <a:r>
              <a:rPr lang="en-US" dirty="0" smtClean="0"/>
              <a:t> header</a:t>
            </a:r>
          </a:p>
          <a:p>
            <a:r>
              <a:rPr lang="en-US" dirty="0" smtClean="0"/>
              <a:t>GET /service/resource</a:t>
            </a:r>
          </a:p>
          <a:p>
            <a:r>
              <a:rPr lang="en-US" dirty="0" smtClean="0"/>
              <a:t>Authorization: Basic </a:t>
            </a:r>
            <a:r>
              <a:rPr lang="en-US" smtClean="0"/>
              <a:t>username:password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437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Hosting</a:t>
            </a:r>
          </a:p>
          <a:p>
            <a:r>
              <a:rPr lang="en-US" dirty="0" smtClean="0"/>
              <a:t>Message handlers</a:t>
            </a:r>
          </a:p>
          <a:p>
            <a:r>
              <a:rPr lang="en-US" dirty="0" smtClean="0"/>
              <a:t>Authentication filter</a:t>
            </a:r>
          </a:p>
          <a:p>
            <a:r>
              <a:rPr lang="en-US" dirty="0" smtClean="0"/>
              <a:t>Authorization filter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Accessing client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10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WEB-API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dependencies on specific host</a:t>
            </a:r>
          </a:p>
          <a:p>
            <a:pPr lvl="1"/>
            <a:r>
              <a:rPr lang="en-US" dirty="0"/>
              <a:t>IIS</a:t>
            </a:r>
          </a:p>
          <a:p>
            <a:pPr lvl="1"/>
            <a:r>
              <a:rPr lang="en-US" dirty="0"/>
              <a:t>Self-host</a:t>
            </a:r>
          </a:p>
          <a:p>
            <a:pPr lvl="1"/>
            <a:r>
              <a:rPr lang="en-US" dirty="0"/>
              <a:t>OWIN &amp; </a:t>
            </a:r>
            <a:r>
              <a:rPr lang="en-US" dirty="0" smtClean="0"/>
              <a:t>Katana</a:t>
            </a:r>
          </a:p>
          <a:p>
            <a:r>
              <a:rPr lang="en-US" dirty="0" smtClean="0"/>
              <a:t>No ASP.NET </a:t>
            </a:r>
            <a:r>
              <a:rPr lang="en-US" dirty="0" err="1" smtClean="0"/>
              <a:t>system.web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0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pic>
        <p:nvPicPr>
          <p:cNvPr id="5" name="Picture 4" descr="Screen Shot 2014-05-21 at 05.4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OWIN </a:t>
            </a:r>
            <a:r>
              <a:rPr lang="en-US" dirty="0" err="1" smtClean="0"/>
              <a:t>system.web</a:t>
            </a:r>
            <a:r>
              <a:rPr lang="en-US" dirty="0" smtClean="0"/>
              <a:t> hosting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pic>
        <p:nvPicPr>
          <p:cNvPr id="5" name="Picture 4" descr="Screen Shot 2014-05-21 at 05.5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849474" cy="5191224"/>
          </a:xfrm>
          <a:prstGeom prst="rect">
            <a:avLst/>
          </a:prstGeom>
        </p:spPr>
      </p:pic>
      <p:pic>
        <p:nvPicPr>
          <p:cNvPr id="6" name="Picture 5" descr="Screen Shot 2014-05-21 at 05.5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3162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OWIN Middleware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pic>
        <p:nvPicPr>
          <p:cNvPr id="5" name="Picture 4" descr="Screen Shot 2014-05-21 at 05.5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" y="1844824"/>
            <a:ext cx="8725082" cy="42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Katana Authentication Middleware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pic>
        <p:nvPicPr>
          <p:cNvPr id="6" name="Picture 5" descr="Screen Shot 2014-05-21 at 06.0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564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MessageHandler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API, global or per-route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pic>
        <p:nvPicPr>
          <p:cNvPr id="5" name="Picture 4" descr="Screen Shot 2014-05-21 at 06.0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6933353" cy="27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10148</TotalTime>
  <Words>581</Words>
  <Application>Microsoft Macintosh PowerPoint</Application>
  <PresentationFormat>On-screen Show (4:3)</PresentationFormat>
  <Paragraphs>133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Technic</vt:lpstr>
      <vt:lpstr>Asp.net Web-API</vt:lpstr>
      <vt:lpstr>Transport security</vt:lpstr>
      <vt:lpstr>Security Architecture</vt:lpstr>
      <vt:lpstr>WEB-API Overview</vt:lpstr>
      <vt:lpstr>Security pipeline</vt:lpstr>
      <vt:lpstr>OWIN system.web hosting</vt:lpstr>
      <vt:lpstr>OWIN Middleware</vt:lpstr>
      <vt:lpstr>Katana Authentication Middleware</vt:lpstr>
      <vt:lpstr>MessageHandler</vt:lpstr>
      <vt:lpstr>Authentication Filter</vt:lpstr>
      <vt:lpstr>Authorization Filter</vt:lpstr>
      <vt:lpstr>Accessing the Client Identity</vt:lpstr>
      <vt:lpstr>Summary</vt:lpstr>
      <vt:lpstr>JS/Browser-based clients</vt:lpstr>
      <vt:lpstr>Same Origin Policy</vt:lpstr>
      <vt:lpstr>Using same-domain for Auth</vt:lpstr>
      <vt:lpstr>CSRF</vt:lpstr>
      <vt:lpstr>CSRF – Web API 2</vt:lpstr>
      <vt:lpstr>Web API 2 – demo - FIDDLER</vt:lpstr>
      <vt:lpstr>Web API 2 – Register user</vt:lpstr>
      <vt:lpstr>Web API 2 – Authenticate</vt:lpstr>
      <vt:lpstr>Web API 2 – Authenticate</vt:lpstr>
      <vt:lpstr>Web API 2 – Authorized request</vt:lpstr>
      <vt:lpstr>CORS</vt:lpstr>
      <vt:lpstr>PowerPoint Presentation</vt:lpstr>
      <vt:lpstr>THE END</vt:lpstr>
      <vt:lpstr>Classic/Basic authentication</vt:lpstr>
      <vt:lpstr>Basic authentication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mvc</dc:title>
  <dc:creator>user</dc:creator>
  <cp:lastModifiedBy>Andres Kaver</cp:lastModifiedBy>
  <cp:revision>62</cp:revision>
  <dcterms:created xsi:type="dcterms:W3CDTF">2013-04-24T16:34:35Z</dcterms:created>
  <dcterms:modified xsi:type="dcterms:W3CDTF">2015-04-20T10:31:44Z</dcterms:modified>
</cp:coreProperties>
</file>