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73" r:id="rId3"/>
    <p:sldId id="274" r:id="rId4"/>
    <p:sldId id="275" r:id="rId5"/>
    <p:sldId id="290" r:id="rId6"/>
    <p:sldId id="291" r:id="rId7"/>
    <p:sldId id="276" r:id="rId8"/>
    <p:sldId id="277" r:id="rId9"/>
    <p:sldId id="282" r:id="rId10"/>
    <p:sldId id="283" r:id="rId11"/>
    <p:sldId id="284" r:id="rId12"/>
    <p:sldId id="285" r:id="rId13"/>
    <p:sldId id="286" r:id="rId14"/>
    <p:sldId id="287" r:id="rId15"/>
    <p:sldId id="289" r:id="rId16"/>
    <p:sldId id="288" r:id="rId17"/>
    <p:sldId id="292" r:id="rId18"/>
    <p:sldId id="293" r:id="rId19"/>
    <p:sldId id="278" r:id="rId20"/>
    <p:sldId id="279" r:id="rId21"/>
    <p:sldId id="280" r:id="rId22"/>
    <p:sldId id="281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6" r:id="rId35"/>
    <p:sldId id="305" r:id="rId36"/>
    <p:sldId id="307" r:id="rId37"/>
    <p:sldId id="30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C6F-0309-478F-AD32-CFFF24EE62E8}" type="datetimeFigureOut">
              <a:rPr lang="et-EE" smtClean="0"/>
              <a:t>24/04/14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9122-394E-4C92-A323-837BFEDD78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93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259BCF-45DB-4796-B8EF-17C28FB76A06}" type="datetime1">
              <a:rPr lang="en-US" smtClean="0"/>
              <a:t>24/04/14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E77DD9-C925-4983-BA0E-A91B854D7DB5}" type="datetime1">
              <a:rPr lang="en-US" smtClean="0"/>
              <a:t>24/04/14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D1CBB0-B983-4609-B452-408E132D26CC}" type="datetime1">
              <a:rPr lang="en-US" smtClean="0"/>
              <a:t>24/04/14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6B8941-5489-4545-8E24-2D0D77346873}" type="datetime1">
              <a:rPr lang="en-US" smtClean="0"/>
              <a:t>24/04/14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C05E44-94EA-4AA0-B228-7CACF4A63B91}" type="datetime1">
              <a:rPr lang="en-US" smtClean="0"/>
              <a:t>24/04/14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9C8116-A794-44BC-A00D-343B831FE0C5}" type="datetime1">
              <a:rPr lang="en-US" smtClean="0"/>
              <a:t>24/04/14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8B06A6-9462-4387-969E-3876E650B677}" type="datetime1">
              <a:rPr lang="en-US" smtClean="0"/>
              <a:t>24/04/14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19FC38-C84C-4767-B626-10C37B501862}" type="datetime1">
              <a:rPr lang="en-US" smtClean="0"/>
              <a:t>24/04/14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CC5211-591F-4AA9-9244-FEEF067960FF}" type="datetime1">
              <a:rPr lang="en-US" smtClean="0"/>
              <a:t>24/04/14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7F5E8E2-BE9E-4AC5-8591-FCAEC55A2B50}" type="datetime1">
              <a:rPr lang="en-US" smtClean="0"/>
              <a:t>24/04/14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2564A5B4-6C7B-46BA-ACC8-266CB11DC7D6}" type="datetime1">
              <a:rPr lang="en-US" smtClean="0"/>
              <a:t>24/04/14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631A5182-3DE7-43BE-ABB6-A80DA1D2B8D7}" type="datetime1">
              <a:rPr lang="en-US" smtClean="0"/>
              <a:t>24/04/14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endParaRPr lang="et-EE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</a:t>
            </a:r>
            <a:r>
              <a:rPr lang="et-EE" smtClean="0"/>
              <a:t>Kolledž </a:t>
            </a:r>
            <a:r>
              <a:rPr lang="et-EE" smtClean="0"/>
              <a:t>2014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Controller – Action Selectors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260847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ActionName</a:t>
            </a:r>
            <a:br>
              <a:rPr lang="et-EE" dirty="0" smtClean="0"/>
            </a:br>
            <a:r>
              <a:rPr lang="et-EE" dirty="0" smtClean="0"/>
              <a:t>Võimaldab üle kirjutada, millist urli ActionName’i oodatakse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AcceptVerbs</a:t>
            </a:r>
            <a:br>
              <a:rPr lang="et-EE" dirty="0" smtClean="0"/>
            </a:br>
            <a:r>
              <a:rPr lang="et-EE" b="1" dirty="0" smtClean="0"/>
              <a:t>HttpPost, HttpGet (put, delete, jne...)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Sama nimega action meetod erineva httprequesti teenindamiseks (signatuur peab erinema)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-252536" y="4070236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[ActionName("TereMaailm")]</a:t>
            </a:r>
          </a:p>
          <a:p>
            <a:r>
              <a:rPr lang="et-EE" dirty="0"/>
              <a:t>        [HttpGet]</a:t>
            </a:r>
          </a:p>
          <a:p>
            <a:r>
              <a:rPr lang="et-EE" dirty="0"/>
              <a:t>        public ActionResult HelloView()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return View();</a:t>
            </a:r>
          </a:p>
          <a:p>
            <a:r>
              <a:rPr lang="et-EE" dirty="0"/>
              <a:t>        </a:t>
            </a:r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4070236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[ActionName("TereMaailm")]</a:t>
            </a:r>
          </a:p>
          <a:p>
            <a:r>
              <a:rPr lang="et-EE" dirty="0"/>
              <a:t>        [HttpPost]</a:t>
            </a:r>
          </a:p>
          <a:p>
            <a:r>
              <a:rPr lang="et-EE" dirty="0"/>
              <a:t>        public ActionResult HelloView(int Id)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//do something here with post</a:t>
            </a:r>
          </a:p>
          <a:p>
            <a:r>
              <a:rPr lang="et-EE" dirty="0"/>
              <a:t>            return View();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630932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http://localhost/Home/TereMaailm</a:t>
            </a:r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832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Controller – Action </a:t>
            </a:r>
            <a:r>
              <a:rPr lang="et-EE" dirty="0" smtClean="0"/>
              <a:t>Filters</a:t>
            </a:r>
            <a:endParaRPr lang="et-EE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24090"/>
              </p:ext>
            </p:extLst>
          </p:nvPr>
        </p:nvGraphicFramePr>
        <p:xfrm>
          <a:off x="467544" y="1844824"/>
          <a:ext cx="784887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4536504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Nimi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Kirjeldus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OutputCache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Puhverda</a:t>
                      </a:r>
                      <a:r>
                        <a:rPr lang="et-EE" baseline="0" dirty="0" smtClean="0"/>
                        <a:t> kontrolleri väljundit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ValidateInput(false)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Lülita päringute valideerimine välja</a:t>
                      </a:r>
                      <a:r>
                        <a:rPr lang="et-EE" baseline="0" dirty="0" smtClean="0"/>
                        <a:t> ja luba kontrollimatuid sisendeid (xss)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Authorize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Piira kasutust ainult mingitele</a:t>
                      </a:r>
                      <a:r>
                        <a:rPr lang="et-EE" baseline="0" dirty="0" smtClean="0"/>
                        <a:t> kasutajatele või kasutajarollidele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ValidateAntiForgeryToken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CrossSite</a:t>
                      </a:r>
                      <a:r>
                        <a:rPr lang="et-EE" baseline="0" dirty="0" smtClean="0"/>
                        <a:t> võltspäringute vastu võitlemine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HandleError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Renderda see vaade, kui juhtub tulema käsitlemata exception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4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– Action Filters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04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Action/Controller - Authorize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89727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    </a:t>
            </a:r>
            <a:r>
              <a:rPr lang="en-US" dirty="0" smtClean="0"/>
              <a:t>[</a:t>
            </a:r>
            <a:r>
              <a:rPr lang="en-US" dirty="0"/>
              <a:t>Authorize(Roles="Admin")]</a:t>
            </a:r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2492896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    </a:t>
            </a:r>
            <a:r>
              <a:rPr lang="en-US" dirty="0" smtClean="0"/>
              <a:t>[Authorize</a:t>
            </a:r>
            <a:r>
              <a:rPr lang="et-EE" dirty="0" smtClean="0"/>
              <a:t>]</a:t>
            </a:r>
            <a:endParaRPr lang="en-US" dirty="0"/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20153"/>
            <a:ext cx="5786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n-US" dirty="0" smtClean="0"/>
              <a:t>[Authorize(</a:t>
            </a:r>
            <a:r>
              <a:rPr lang="et-EE" dirty="0" smtClean="0"/>
              <a:t>Users</a:t>
            </a:r>
            <a:r>
              <a:rPr lang="en-US" dirty="0" smtClean="0"/>
              <a:t>="</a:t>
            </a:r>
            <a:r>
              <a:rPr lang="et-EE" dirty="0" smtClean="0"/>
              <a:t>akaver,mposka</a:t>
            </a:r>
            <a:r>
              <a:rPr lang="en-US" dirty="0" smtClean="0"/>
              <a:t>")]</a:t>
            </a:r>
            <a:endParaRPr lang="en-US" dirty="0"/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4520153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</a:t>
            </a:r>
            <a:r>
              <a:rPr lang="en-US" dirty="0" smtClean="0"/>
              <a:t>[</a:t>
            </a:r>
            <a:r>
              <a:rPr lang="en-US" dirty="0"/>
              <a:t>Authorize]</a:t>
            </a:r>
          </a:p>
          <a:p>
            <a:r>
              <a:rPr lang="en-US" dirty="0"/>
              <a:t>    public class </a:t>
            </a:r>
            <a:r>
              <a:rPr lang="en-US" dirty="0" err="1"/>
              <a:t>HomeController</a:t>
            </a:r>
            <a:r>
              <a:rPr lang="en-US" dirty="0"/>
              <a:t> : Controller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97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Controller – </a:t>
            </a:r>
            <a:r>
              <a:rPr lang="et-EE" dirty="0" smtClean="0"/>
              <a:t>Global Filters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67667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/App_Start/FilterConfig.cs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Globaalne filter töötab üle kõikide päringute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namespace ContactWeb</a:t>
            </a:r>
          </a:p>
          <a:p>
            <a:r>
              <a:rPr lang="et-EE" sz="1400" dirty="0"/>
              <a:t>{</a:t>
            </a:r>
          </a:p>
          <a:p>
            <a:r>
              <a:rPr lang="et-EE" sz="1400" dirty="0"/>
              <a:t>    public class FilterConfig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public static void RegisterGlobalFilters(GlobalFilterCollection filters)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filters.Add(new HandleErrorAttribute());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  <a:p>
            <a:r>
              <a:rPr lang="et-EE" sz="14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5207" y="4293096"/>
            <a:ext cx="7467600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11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Filter - </a:t>
            </a:r>
            <a:r>
              <a:rPr lang="et-EE" sz="4800" dirty="0"/>
              <a:t>HandleErrorAttribute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11087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Tõrke korral annab kliendile ilusa veateate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636912"/>
            <a:ext cx="52565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public string </a:t>
            </a:r>
            <a:r>
              <a:rPr lang="en-US" sz="1400" dirty="0" err="1"/>
              <a:t>HelloWorld</a:t>
            </a:r>
            <a:r>
              <a:rPr lang="en-US" sz="1400" dirty="0"/>
              <a:t>()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throw new Exception("</a:t>
            </a:r>
            <a:r>
              <a:rPr lang="en-US" sz="1400" dirty="0" err="1"/>
              <a:t>Kohutav</a:t>
            </a:r>
            <a:r>
              <a:rPr lang="en-US" sz="1400" dirty="0"/>
              <a:t> </a:t>
            </a:r>
            <a:r>
              <a:rPr lang="en-US" sz="1400" dirty="0" err="1"/>
              <a:t>viga</a:t>
            </a:r>
            <a:r>
              <a:rPr lang="en-US" sz="1400" dirty="0"/>
              <a:t>!!");</a:t>
            </a:r>
          </a:p>
          <a:p>
            <a:r>
              <a:rPr lang="en-US" sz="1400" dirty="0"/>
              <a:t>            return "Hello, world!";</a:t>
            </a:r>
          </a:p>
          <a:p>
            <a:r>
              <a:rPr lang="en-US" sz="1400" dirty="0"/>
              <a:t>        }</a:t>
            </a:r>
            <a:endParaRPr lang="et-EE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573016"/>
            <a:ext cx="5494020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23731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Yellow Screen of Death!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018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Filter - </a:t>
            </a:r>
            <a:r>
              <a:rPr lang="et-EE" sz="4400" dirty="0"/>
              <a:t>HandleErrorAttribute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469451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Vaikimisi antakse „ilus“ veateade ainult remote kliendile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Vajab natuke seadistamist</a:t>
            </a:r>
            <a:br>
              <a:rPr lang="et-EE" dirty="0" smtClean="0"/>
            </a:br>
            <a:r>
              <a:rPr lang="et-EE" dirty="0" smtClean="0"/>
              <a:t>/Web.config</a:t>
            </a:r>
            <a:br>
              <a:rPr lang="et-EE" dirty="0" smtClean="0"/>
            </a:br>
            <a:r>
              <a:rPr lang="et-EE" dirty="0" smtClean="0"/>
              <a:t>Vaikimisi väärtus on RemoteOnly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\Views\Shared\Error.cshtml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5347" y="436510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&lt;system.web&gt;</a:t>
            </a:r>
          </a:p>
          <a:p>
            <a:r>
              <a:rPr lang="et-EE" dirty="0"/>
              <a:t>    &lt;customErrors mode="On"/&gt;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69652"/>
            <a:ext cx="4386084" cy="25208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19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Filter - Custom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604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\Filters\LogAttribute.cs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8884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namespace ContactWeb.Filters</a:t>
            </a:r>
          </a:p>
          <a:p>
            <a:r>
              <a:rPr lang="et-EE" sz="1200" dirty="0"/>
              <a:t>{</a:t>
            </a:r>
          </a:p>
          <a:p>
            <a:r>
              <a:rPr lang="et-EE" sz="1200" dirty="0"/>
              <a:t>    public class LogAttribute : ActionFilterAttribute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override void OnActionExecuted(ActionExecutedContext filterContext)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base.OnActionExecuted(filterContext);</a:t>
            </a:r>
          </a:p>
          <a:p>
            <a:r>
              <a:rPr lang="et-EE" sz="1200" dirty="0"/>
              <a:t>        }</a:t>
            </a:r>
          </a:p>
          <a:p>
            <a:r>
              <a:rPr lang="et-EE" sz="1200" dirty="0"/>
              <a:t>    }</a:t>
            </a:r>
          </a:p>
          <a:p>
            <a:r>
              <a:rPr lang="et-EE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4365104"/>
            <a:ext cx="39126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using ContactWeb.Filters;</a:t>
            </a:r>
          </a:p>
          <a:p>
            <a:endParaRPr lang="et-EE" sz="1200" dirty="0"/>
          </a:p>
          <a:p>
            <a:r>
              <a:rPr lang="et-EE" sz="1200" dirty="0"/>
              <a:t>namespace ContactWeb.Controllers</a:t>
            </a:r>
          </a:p>
          <a:p>
            <a:r>
              <a:rPr lang="et-EE" sz="1200" dirty="0"/>
              <a:t>{</a:t>
            </a:r>
          </a:p>
          <a:p>
            <a:r>
              <a:rPr lang="et-EE" sz="1200" dirty="0"/>
              <a:t>    [Log]</a:t>
            </a:r>
          </a:p>
          <a:p>
            <a:r>
              <a:rPr lang="et-EE" sz="1200" dirty="0"/>
              <a:t>    public class HomeController : Controller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string HelloWorld()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return "Hello, world!";</a:t>
            </a:r>
          </a:p>
          <a:p>
            <a:r>
              <a:rPr lang="et-EE" sz="1200" dirty="0"/>
              <a:t>    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51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Template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+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Data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=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Generated Output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58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@Model.FirstName</a:t>
            </a:r>
          </a:p>
          <a:p>
            <a:r>
              <a:rPr lang="et-EE" dirty="0" smtClean="0"/>
              <a:t>&lt;/div&gt;</a:t>
            </a:r>
          </a:p>
          <a:p>
            <a:r>
              <a:rPr lang="et-EE" dirty="0" smtClean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@Model.LastName, child of @Model.FatherName</a:t>
            </a:r>
          </a:p>
          <a:p>
            <a:r>
              <a:rPr lang="et-EE" dirty="0" smtClean="0"/>
              <a:t>&lt;/div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56490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var model = new {Name = „John“, LastName = „Doe“, FatherName=„Mike“}</a:t>
            </a:r>
          </a:p>
          <a:p>
            <a:r>
              <a:rPr lang="et-EE" dirty="0" smtClean="0"/>
              <a:t>return View(model);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005064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John</a:t>
            </a:r>
            <a:endParaRPr lang="et-EE" dirty="0"/>
          </a:p>
          <a:p>
            <a:r>
              <a:rPr lang="et-EE" dirty="0"/>
              <a:t>&lt;/div&gt;</a:t>
            </a:r>
          </a:p>
          <a:p>
            <a:r>
              <a:rPr lang="et-EE" dirty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Doe, </a:t>
            </a:r>
            <a:r>
              <a:rPr lang="et-EE" dirty="0"/>
              <a:t>child of </a:t>
            </a:r>
            <a:r>
              <a:rPr lang="et-EE" dirty="0" smtClean="0"/>
              <a:t>Mike</a:t>
            </a:r>
            <a:endParaRPr lang="et-EE" dirty="0"/>
          </a:p>
          <a:p>
            <a:r>
              <a:rPr lang="et-EE" dirty="0"/>
              <a:t>&lt;/div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722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2656"/>
            <a:ext cx="1943100" cy="159258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19256" cy="4637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Vaated asuvad kataloogis </a:t>
            </a:r>
            <a:br>
              <a:rPr lang="et-EE" dirty="0" smtClean="0"/>
            </a:br>
            <a:r>
              <a:rPr lang="et-EE" dirty="0" smtClean="0"/>
              <a:t>/Views/ControllerName/ &lt;ActionName&gt;.cshtml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Vaikimisi valitakse vaade kontrollerinime ja action meetodi nime põhjal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Konkreetse vaate valik:</a:t>
            </a:r>
            <a:br>
              <a:rPr lang="et-EE" dirty="0"/>
            </a:br>
            <a:r>
              <a:rPr lang="et-EE" dirty="0"/>
              <a:t>return </a:t>
            </a:r>
            <a:r>
              <a:rPr lang="et-EE" dirty="0" smtClean="0"/>
              <a:t>View(</a:t>
            </a:r>
            <a:r>
              <a:rPr lang="et-EE" dirty="0"/>
              <a:t>"</a:t>
            </a:r>
            <a:r>
              <a:rPr lang="et-EE" dirty="0" smtClean="0"/>
              <a:t>MySpecialSecretView");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3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Model, View, 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Mudel – kogu äriloogika ja selle püsivus (persistence)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Vaated – šabloon/makett (template) andmete kuvamiseks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Kontroller – suhtlus äriloogika, vaadete ja kasutaja vahel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ViewModel – mudelid, mis käigus ainult veebirakendusesiseselt. Kasutusel komplekssete (tugevalt tüübitud) andmete edastamiseks vaadetele.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509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12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Lisame uue vaate</a:t>
            </a:r>
            <a:br>
              <a:rPr lang="et-EE" dirty="0" smtClean="0"/>
            </a:br>
            <a:r>
              <a:rPr lang="et-EE" dirty="0" smtClean="0"/>
              <a:t>Views\Home kataloogil hiire parem klikk ja Add-&gt;View...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829154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@{</a:t>
            </a:r>
          </a:p>
          <a:p>
            <a:r>
              <a:rPr lang="en-US" dirty="0"/>
              <a:t>    </a:t>
            </a:r>
            <a:r>
              <a:rPr lang="en-US" dirty="0" err="1"/>
              <a:t>ViewBag.Title</a:t>
            </a:r>
            <a:r>
              <a:rPr lang="en-US" dirty="0"/>
              <a:t> = "</a:t>
            </a:r>
            <a:r>
              <a:rPr lang="en-US" dirty="0" err="1"/>
              <a:t>HelloView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&lt;h2&gt;Hello, World!&lt;/h2&gt;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80928"/>
            <a:ext cx="4465320" cy="35737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949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 – kust tuli kogu layout?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32474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Esimesena laetakse sisse</a:t>
            </a:r>
            <a:br>
              <a:rPr lang="et-EE" dirty="0" smtClean="0"/>
            </a:br>
            <a:r>
              <a:rPr lang="et-EE" dirty="0" smtClean="0"/>
              <a:t>\Views\_ViewStart.cshtml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0892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@{</a:t>
            </a:r>
          </a:p>
          <a:p>
            <a:r>
              <a:rPr lang="et-EE" dirty="0"/>
              <a:t>    Layout = "~/Views/Shared/_Layout.cshtml";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6817" y="3789040"/>
            <a:ext cx="7467600" cy="1080119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_Layout.cshtml’is on kogu weebi standardlayout. Konkreetne vaade lisatakse siin: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-324544" y="479715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          </a:t>
            </a:r>
            <a:r>
              <a:rPr lang="et-EE" dirty="0" smtClean="0"/>
              <a:t> </a:t>
            </a:r>
            <a:r>
              <a:rPr lang="et-EE" dirty="0"/>
              <a:t>&lt;section class="content-wrapper main-content clear-fix"&gt;</a:t>
            </a:r>
          </a:p>
          <a:p>
            <a:r>
              <a:rPr lang="et-EE" dirty="0"/>
              <a:t>                @RenderBody()</a:t>
            </a:r>
          </a:p>
          <a:p>
            <a:r>
              <a:rPr lang="et-EE" dirty="0"/>
              <a:t>            &lt;/section&gt;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7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viewengine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Segu staatilisest HTMList ja C#’ist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C# osa algab @ märgiga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Lõpu leiab Razor enamasti ise ja lülitub ümber HTMLi peale tagasi!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Minimaalne kogus C# koodi vaadetes!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Vaikimisi on kogu väljund HTML-kodeeringus (xss kaitse)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045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expressions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@muutuja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@csharpmeetod(parameeter)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Rating: @model.rating / 10</a:t>
            </a:r>
            <a:br>
              <a:rPr lang="et-EE" dirty="0" smtClean="0"/>
            </a:br>
            <a:r>
              <a:rPr lang="et-EE" dirty="0" smtClean="0"/>
              <a:t>Rating: 10 / 10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Rating: </a:t>
            </a:r>
            <a:r>
              <a:rPr lang="et-EE" dirty="0" smtClean="0"/>
              <a:t>@(model.rating </a:t>
            </a:r>
            <a:r>
              <a:rPr lang="et-EE" dirty="0"/>
              <a:t>/ </a:t>
            </a:r>
            <a:r>
              <a:rPr lang="et-EE" dirty="0" smtClean="0"/>
              <a:t>10)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Rating: </a:t>
            </a:r>
            <a:r>
              <a:rPr lang="et-EE" dirty="0" smtClean="0"/>
              <a:t>1</a:t>
            </a: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193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code blocks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@{</a:t>
            </a:r>
          </a:p>
          <a:p>
            <a:r>
              <a:rPr lang="et-EE" dirty="0" smtClean="0"/>
              <a:t>	siia niipalju C# koodi kui vaja;</a:t>
            </a:r>
            <a:endParaRPr lang="et-EE" dirty="0"/>
          </a:p>
          <a:p>
            <a:r>
              <a:rPr lang="et-EE" dirty="0" smtClean="0"/>
              <a:t>	veel koodi;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636912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&lt;tr&gt;</a:t>
            </a:r>
          </a:p>
          <a:p>
            <a:r>
              <a:rPr lang="et-EE" dirty="0"/>
              <a:t>	</a:t>
            </a:r>
            <a:r>
              <a:rPr lang="et-EE" dirty="0" smtClean="0"/>
              <a:t>	&lt;td&gt;</a:t>
            </a:r>
          </a:p>
          <a:p>
            <a:r>
              <a:rPr lang="et-EE" dirty="0"/>
              <a:t>	</a:t>
            </a:r>
            <a:r>
              <a:rPr lang="et-EE" dirty="0" smtClean="0"/>
              <a:t>		@item.FirstName, @item.LastName</a:t>
            </a:r>
          </a:p>
          <a:p>
            <a:r>
              <a:rPr lang="et-EE" dirty="0"/>
              <a:t>	</a:t>
            </a:r>
            <a:r>
              <a:rPr lang="et-EE" dirty="0" smtClean="0"/>
              <a:t>	&lt;/td&gt;</a:t>
            </a:r>
          </a:p>
          <a:p>
            <a:r>
              <a:rPr lang="et-EE" dirty="0"/>
              <a:t>	</a:t>
            </a:r>
            <a:r>
              <a:rPr lang="et-EE" dirty="0" smtClean="0"/>
              <a:t>&lt;/tr&gt;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01317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KalaMaja &lt;- viga, pole C#!</a:t>
            </a:r>
          </a:p>
          <a:p>
            <a:r>
              <a:rPr lang="et-EE" dirty="0"/>
              <a:t>	</a:t>
            </a:r>
            <a:r>
              <a:rPr lang="et-EE" dirty="0" smtClean="0"/>
              <a:t>@:KalaMaja &lt;-väljundtekst </a:t>
            </a:r>
          </a:p>
          <a:p>
            <a:r>
              <a:rPr lang="et-EE" dirty="0"/>
              <a:t>	</a:t>
            </a:r>
            <a:r>
              <a:rPr lang="et-EE" dirty="0" smtClean="0"/>
              <a:t>&lt;text&gt;KalaMaja&lt;/text&gt; &lt;-väljundtekst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191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 Helpers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Teevad standardsete HTML-plokkide genereerimise lihtsaks. 2 versiooni – tugevalt tüübitud (..For) ja mitte.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Inputs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Links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Forms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Validation messages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@Html.LabelFor @Html.EditorFor @Html.ValidationMesageFor @Html.ActionLink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59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Andmete saatmine vaatele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2836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Mittetüübitud vaade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ViewBag (ja TempData) on kasutusel info edastamiseks kontrollerist vaatesse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Intellisense tuge ei paku!</a:t>
            </a:r>
            <a:br>
              <a:rPr lang="et-EE" sz="2000" dirty="0" smtClean="0"/>
            </a:br>
            <a:r>
              <a:rPr lang="et-EE" sz="2000" dirty="0" smtClean="0"/>
              <a:t>Kollektsiooni pandud objekte peate ise peast teadma</a:t>
            </a:r>
          </a:p>
          <a:p>
            <a:pPr>
              <a:buFont typeface="Arial" pitchFamily="34" charset="0"/>
              <a:buChar char="•"/>
            </a:pPr>
            <a:endParaRPr lang="et-EE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20072" y="1628800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</a:t>
            </a:r>
            <a:r>
              <a:rPr lang="et-EE" sz="1400" dirty="0" smtClean="0"/>
              <a:t>       public </a:t>
            </a:r>
            <a:r>
              <a:rPr lang="et-EE" sz="1400" dirty="0"/>
              <a:t>ActionResult HelloView()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ViewBag.FirstName = "John";</a:t>
            </a:r>
          </a:p>
          <a:p>
            <a:r>
              <a:rPr lang="et-EE" sz="1400" dirty="0"/>
              <a:t>            ViewBag.LastName = "Doe";</a:t>
            </a:r>
          </a:p>
          <a:p>
            <a:r>
              <a:rPr lang="et-EE" sz="1400" dirty="0"/>
              <a:t>            return View();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378001"/>
            <a:ext cx="4582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@{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ViewBag.Title</a:t>
            </a:r>
            <a:r>
              <a:rPr lang="en-US" sz="1200" dirty="0"/>
              <a:t> = "</a:t>
            </a:r>
            <a:r>
              <a:rPr lang="en-US" sz="1200" dirty="0" err="1"/>
              <a:t>HelloView</a:t>
            </a:r>
            <a:r>
              <a:rPr lang="en-US" sz="1200" dirty="0"/>
              <a:t>";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  <a:p>
            <a:r>
              <a:rPr lang="en-US" sz="1200" dirty="0"/>
              <a:t>&lt;h2&gt;Hello, @</a:t>
            </a:r>
            <a:r>
              <a:rPr lang="en-US" sz="1200" dirty="0" err="1"/>
              <a:t>ViewBag.FirstName</a:t>
            </a:r>
            <a:r>
              <a:rPr lang="en-US" sz="1200" dirty="0"/>
              <a:t> @</a:t>
            </a:r>
            <a:r>
              <a:rPr lang="en-US" sz="1200" dirty="0" err="1"/>
              <a:t>ViewBag.LastName</a:t>
            </a:r>
            <a:r>
              <a:rPr lang="en-US" sz="1200" dirty="0"/>
              <a:t>&lt;/h2&gt;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91020"/>
            <a:ext cx="3482340" cy="199644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362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et-EE" dirty="0"/>
              <a:t>Andmete saatmine </a:t>
            </a:r>
            <a:r>
              <a:rPr lang="et-EE" dirty="0" smtClean="0"/>
              <a:t>vaatele – tugevalt tüübitud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7467600" cy="33843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Kontrollerist edastatakse vaatele mudel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Vaates defineeritakse, millist mudelit vaade kasutab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78497" y="2640687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public </a:t>
            </a:r>
            <a:r>
              <a:rPr lang="en-US" sz="1200" dirty="0" err="1"/>
              <a:t>ActionResult</a:t>
            </a:r>
            <a:r>
              <a:rPr lang="en-US" sz="1200" dirty="0"/>
              <a:t> </a:t>
            </a:r>
            <a:r>
              <a:rPr lang="en-US" sz="1200" dirty="0" err="1"/>
              <a:t>HelloView</a:t>
            </a:r>
            <a:r>
              <a:rPr lang="en-US" sz="1200" dirty="0"/>
              <a:t>()</a:t>
            </a:r>
          </a:p>
          <a:p>
            <a:r>
              <a:rPr lang="en-US" sz="1200" dirty="0"/>
              <a:t>       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var</a:t>
            </a:r>
            <a:r>
              <a:rPr lang="en-US" sz="1200" dirty="0"/>
              <a:t> model = new Person { </a:t>
            </a:r>
            <a:r>
              <a:rPr lang="en-US" sz="1200" dirty="0" err="1"/>
              <a:t>FirstName</a:t>
            </a:r>
            <a:r>
              <a:rPr lang="en-US" sz="1200" dirty="0"/>
              <a:t> = "John", </a:t>
            </a:r>
            <a:r>
              <a:rPr lang="en-US" sz="1200" dirty="0" err="1"/>
              <a:t>LastName</a:t>
            </a:r>
            <a:r>
              <a:rPr lang="en-US" sz="1200" dirty="0"/>
              <a:t> = "Doe"};</a:t>
            </a:r>
          </a:p>
          <a:p>
            <a:r>
              <a:rPr lang="en-US" sz="1200" dirty="0"/>
              <a:t>            return </a:t>
            </a:r>
            <a:r>
              <a:rPr lang="en-US" sz="1200" dirty="0" smtClean="0"/>
              <a:t>View(</a:t>
            </a:r>
            <a:r>
              <a:rPr lang="et-EE" sz="1200" dirty="0" smtClean="0"/>
              <a:t>model</a:t>
            </a:r>
            <a:r>
              <a:rPr lang="en-US" sz="1200" dirty="0" smtClean="0"/>
              <a:t>);</a:t>
            </a:r>
            <a:endParaRPr lang="en-US" sz="1200" dirty="0"/>
          </a:p>
          <a:p>
            <a:r>
              <a:rPr lang="en-US" sz="1200" dirty="0"/>
              <a:t>       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10748" y="472514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@model </a:t>
            </a:r>
            <a:r>
              <a:rPr lang="en-US" dirty="0" err="1"/>
              <a:t>ContactModels.Person</a:t>
            </a:r>
            <a:endParaRPr lang="en-US" dirty="0"/>
          </a:p>
          <a:p>
            <a:r>
              <a:rPr lang="en-US" dirty="0"/>
              <a:t>@{</a:t>
            </a:r>
          </a:p>
          <a:p>
            <a:r>
              <a:rPr lang="en-US" dirty="0"/>
              <a:t>    </a:t>
            </a:r>
            <a:r>
              <a:rPr lang="en-US" dirty="0" err="1"/>
              <a:t>ViewBag.Title</a:t>
            </a:r>
            <a:r>
              <a:rPr lang="en-US" dirty="0"/>
              <a:t> = "</a:t>
            </a:r>
            <a:r>
              <a:rPr lang="en-US" dirty="0" err="1"/>
              <a:t>HelloView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&lt;h2&gt;Hello, @</a:t>
            </a:r>
            <a:r>
              <a:rPr lang="en-US" dirty="0" err="1"/>
              <a:t>Model.FirstName</a:t>
            </a:r>
            <a:r>
              <a:rPr lang="en-US" dirty="0"/>
              <a:t> @</a:t>
            </a:r>
            <a:r>
              <a:rPr lang="en-US" dirty="0" err="1"/>
              <a:t>Model.LastName</a:t>
            </a:r>
            <a:r>
              <a:rPr lang="en-US" dirty="0"/>
              <a:t>&lt;/h2&gt;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7441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ViewModel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370100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Kasutatakse juhul, kui vaates on vaja kasutada rohkem infot kui äriloogika otsesed objektid pakuvad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Tüüpiline kasutusjuht on kõikvõimalikud drop-down listid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Tugevalt tüübitud vaated on kohustuslikud!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608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Kontrolleri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84502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 klikk Controllers kaustal ja</a:t>
            </a:r>
            <a:br>
              <a:rPr lang="et-EE" dirty="0" smtClean="0"/>
            </a:br>
            <a:r>
              <a:rPr lang="et-EE" dirty="0" smtClean="0"/>
              <a:t>Add-&gt;Controller...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Lisame PersonController’i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Entity Frameworki ei kasuta – kasutame repot!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Template: MVC Controller with empty read/write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850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53265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http://</a:t>
            </a:r>
            <a:r>
              <a:rPr lang="et-EE" dirty="0" smtClean="0"/>
              <a:t>localhost:xxxx/Home/About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7414260" cy="29870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772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 lisamine (Index)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Kontrolleri lähtekoodis parem hiireklikk meetodi sees ja Add View...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 nimi tekib ise meetodi nimest, Intellisense!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Create strongly typed view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Valige sobiv mudel (refereerige eelnevalt oma mudeliprojekti)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Scaffold template: List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131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4824536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100" dirty="0"/>
              <a:t>@model IEnumerable&lt;ContactModels.Person&gt;</a:t>
            </a:r>
          </a:p>
          <a:p>
            <a:endParaRPr lang="et-EE" sz="1100" dirty="0"/>
          </a:p>
          <a:p>
            <a:r>
              <a:rPr lang="et-EE" sz="1100" dirty="0"/>
              <a:t>@{</a:t>
            </a:r>
          </a:p>
          <a:p>
            <a:r>
              <a:rPr lang="et-EE" sz="1100" dirty="0"/>
              <a:t>    ViewBag.Title = "Index";</a:t>
            </a:r>
          </a:p>
          <a:p>
            <a:r>
              <a:rPr lang="et-EE" sz="1100" dirty="0"/>
              <a:t>}</a:t>
            </a:r>
          </a:p>
          <a:p>
            <a:endParaRPr lang="et-EE" sz="1100" dirty="0"/>
          </a:p>
          <a:p>
            <a:r>
              <a:rPr lang="et-EE" sz="1100" dirty="0"/>
              <a:t>&lt;h2&gt;Index&lt;/h2&gt;</a:t>
            </a:r>
          </a:p>
          <a:p>
            <a:endParaRPr lang="et-EE" sz="1100" dirty="0"/>
          </a:p>
          <a:p>
            <a:r>
              <a:rPr lang="et-EE" sz="1100" dirty="0"/>
              <a:t>&lt;p&gt;</a:t>
            </a:r>
          </a:p>
          <a:p>
            <a:r>
              <a:rPr lang="et-EE" sz="1100" dirty="0"/>
              <a:t>    @Html.ActionLink("Create New", "Create")</a:t>
            </a:r>
          </a:p>
          <a:p>
            <a:r>
              <a:rPr lang="et-EE" sz="1100" dirty="0"/>
              <a:t>&lt;/p&gt;</a:t>
            </a:r>
          </a:p>
          <a:p>
            <a:r>
              <a:rPr lang="et-EE" sz="1100" dirty="0"/>
              <a:t>&lt;table&gt;</a:t>
            </a:r>
          </a:p>
          <a:p>
            <a:r>
              <a:rPr lang="et-EE" sz="1100" dirty="0"/>
              <a:t>    &lt;tr&gt;</a:t>
            </a:r>
          </a:p>
          <a:p>
            <a:r>
              <a:rPr lang="et-EE" sz="1100" dirty="0"/>
              <a:t>        &lt;th&gt;</a:t>
            </a:r>
          </a:p>
          <a:p>
            <a:r>
              <a:rPr lang="et-EE" sz="1100" dirty="0"/>
              <a:t>            @Html.DisplayNameFor(model =&gt; model.FirstName)</a:t>
            </a:r>
          </a:p>
          <a:p>
            <a:r>
              <a:rPr lang="et-EE" sz="1100" dirty="0"/>
              <a:t>        &lt;/th&gt;</a:t>
            </a:r>
          </a:p>
          <a:p>
            <a:r>
              <a:rPr lang="et-EE" sz="1100" dirty="0"/>
              <a:t>        &lt;th&gt;</a:t>
            </a:r>
          </a:p>
          <a:p>
            <a:r>
              <a:rPr lang="et-EE" sz="1100" dirty="0"/>
              <a:t>            @Html.DisplayNameFor(model =&gt; model.LastName)</a:t>
            </a:r>
          </a:p>
          <a:p>
            <a:r>
              <a:rPr lang="et-EE" sz="1100" dirty="0"/>
              <a:t>        &lt;/th&gt;</a:t>
            </a:r>
          </a:p>
          <a:p>
            <a:r>
              <a:rPr lang="et-EE" sz="1100" dirty="0"/>
              <a:t>        &lt;th&gt;&lt;/th&gt;</a:t>
            </a:r>
          </a:p>
          <a:p>
            <a:r>
              <a:rPr lang="et-EE" sz="1100" dirty="0"/>
              <a:t>    &lt;/tr&gt;</a:t>
            </a:r>
          </a:p>
          <a:p>
            <a:endParaRPr lang="et-EE" sz="1100" dirty="0"/>
          </a:p>
          <a:p>
            <a:r>
              <a:rPr lang="et-EE" sz="1100" dirty="0"/>
              <a:t>@foreach (var item in Model) {</a:t>
            </a:r>
          </a:p>
          <a:p>
            <a:r>
              <a:rPr lang="et-EE" sz="1100" dirty="0"/>
              <a:t>    &lt;tr&gt;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@Html.DisplayFor(modelItem =&gt; item.FirstName)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@Html.DisplayFor(modelItem =&gt; item.LastName)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@Html.ActionLink("Edit", "Edit", new { id=item.PersonID }) |</a:t>
            </a:r>
          </a:p>
          <a:p>
            <a:r>
              <a:rPr lang="et-EE" sz="1100" dirty="0"/>
              <a:t>            @Html.ActionLink("Details", "Details", new { id=item.PersonID }) |</a:t>
            </a:r>
          </a:p>
          <a:p>
            <a:r>
              <a:rPr lang="et-EE" sz="1100" dirty="0"/>
              <a:t>            @Html.ActionLink("Delete", "Delete", new { id=item.PersonID })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&lt;/tr&gt;</a:t>
            </a:r>
          </a:p>
          <a:p>
            <a:r>
              <a:rPr lang="et-EE" sz="1100" dirty="0"/>
              <a:t>}</a:t>
            </a:r>
          </a:p>
          <a:p>
            <a:endParaRPr lang="et-EE" sz="1100" dirty="0"/>
          </a:p>
          <a:p>
            <a:r>
              <a:rPr lang="et-EE" sz="1100" dirty="0"/>
              <a:t>&lt;/table&gt;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35896" y="116632"/>
            <a:ext cx="5256584" cy="1080120"/>
          </a:xfrm>
        </p:spPr>
        <p:txBody>
          <a:bodyPr>
            <a:noAutofit/>
          </a:bodyPr>
          <a:lstStyle/>
          <a:p>
            <a:pPr algn="r"/>
            <a:r>
              <a:rPr lang="et-EE" sz="2800" dirty="0" smtClean="0"/>
              <a:t>/Views/Person/Index.cshtml</a:t>
            </a:r>
            <a:endParaRPr lang="et-EE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345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Repo kasutamine kontrolleris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39675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Initsialiseerida repo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Pärida andmed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Laadida andmed mudelisse ja edastada vaatele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924944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public class PersonController : Controller</a:t>
            </a:r>
          </a:p>
          <a:p>
            <a:r>
              <a:rPr lang="et-EE" dirty="0"/>
              <a:t>    </a:t>
            </a:r>
            <a:r>
              <a:rPr lang="et-EE" dirty="0" smtClean="0"/>
              <a:t>{</a:t>
            </a:r>
          </a:p>
          <a:p>
            <a:r>
              <a:rPr lang="et-EE" dirty="0"/>
              <a:t> </a:t>
            </a:r>
            <a:r>
              <a:rPr lang="et-EE" dirty="0" smtClean="0"/>
              <a:t>       // Initialize repo on controller creation</a:t>
            </a:r>
          </a:p>
          <a:p>
            <a:r>
              <a:rPr lang="et-EE" dirty="0" smtClean="0"/>
              <a:t>        </a:t>
            </a:r>
            <a:r>
              <a:rPr lang="et-EE" dirty="0"/>
              <a:t>private PersonRepository repo = new PersonRepository();</a:t>
            </a:r>
          </a:p>
          <a:p>
            <a:r>
              <a:rPr lang="et-EE" dirty="0"/>
              <a:t>       </a:t>
            </a:r>
            <a:endParaRPr lang="et-EE" dirty="0" smtClean="0"/>
          </a:p>
          <a:p>
            <a:r>
              <a:rPr lang="et-EE" dirty="0" smtClean="0"/>
              <a:t>        </a:t>
            </a:r>
            <a:r>
              <a:rPr lang="et-EE" dirty="0"/>
              <a:t>//</a:t>
            </a:r>
          </a:p>
          <a:p>
            <a:r>
              <a:rPr lang="et-EE" dirty="0"/>
              <a:t>        // GET: /Person/</a:t>
            </a:r>
          </a:p>
          <a:p>
            <a:endParaRPr lang="et-EE" dirty="0"/>
          </a:p>
          <a:p>
            <a:r>
              <a:rPr lang="et-EE" dirty="0"/>
              <a:t>        public ActionResult Index()</a:t>
            </a:r>
          </a:p>
          <a:p>
            <a:r>
              <a:rPr lang="et-EE" dirty="0"/>
              <a:t>        {</a:t>
            </a:r>
          </a:p>
          <a:p>
            <a:r>
              <a:rPr lang="et-EE" dirty="0" smtClean="0"/>
              <a:t>            return View(repo.All.OrderBy(p =&gt; p.LastName).ToList());</a:t>
            </a:r>
          </a:p>
          <a:p>
            <a:r>
              <a:rPr lang="et-EE" dirty="0" smtClean="0"/>
              <a:t>        </a:t>
            </a:r>
            <a:r>
              <a:rPr lang="et-EE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858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6652260" cy="367284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68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Details meetod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//</a:t>
            </a:r>
          </a:p>
          <a:p>
            <a:r>
              <a:rPr lang="et-EE" dirty="0"/>
              <a:t>        // GET: /Person/Details/5</a:t>
            </a:r>
          </a:p>
          <a:p>
            <a:endParaRPr lang="et-EE" dirty="0"/>
          </a:p>
          <a:p>
            <a:r>
              <a:rPr lang="et-EE" dirty="0"/>
              <a:t>        public ActionResult Details(int id)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</a:t>
            </a:r>
          </a:p>
          <a:p>
            <a:r>
              <a:rPr lang="et-EE" dirty="0"/>
              <a:t>            Person person = repo.Find(id);</a:t>
            </a:r>
          </a:p>
          <a:p>
            <a:r>
              <a:rPr lang="et-EE" dirty="0"/>
              <a:t>            if (person == null)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return HttpNotFound();</a:t>
            </a:r>
          </a:p>
          <a:p>
            <a:r>
              <a:rPr lang="et-EE" dirty="0"/>
              <a:t>            }</a:t>
            </a:r>
          </a:p>
          <a:p>
            <a:r>
              <a:rPr lang="et-EE" dirty="0"/>
              <a:t>            return View(person);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34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Create meetod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 </a:t>
            </a:r>
            <a:r>
              <a:rPr lang="et-EE" sz="1400" dirty="0" smtClean="0"/>
              <a:t>      //</a:t>
            </a:r>
            <a:endParaRPr lang="et-EE" sz="1400" dirty="0"/>
          </a:p>
          <a:p>
            <a:r>
              <a:rPr lang="et-EE" sz="1400" dirty="0"/>
              <a:t>        // GET: /Person/Create</a:t>
            </a:r>
          </a:p>
          <a:p>
            <a:r>
              <a:rPr lang="et-EE" sz="1400" dirty="0" smtClean="0"/>
              <a:t>        </a:t>
            </a:r>
            <a:r>
              <a:rPr lang="et-EE" sz="1400" dirty="0"/>
              <a:t>public ActionResult Create()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return View();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//</a:t>
            </a:r>
          </a:p>
          <a:p>
            <a:r>
              <a:rPr lang="et-EE" sz="1400" dirty="0"/>
              <a:t>        // POST: /Person/Create</a:t>
            </a:r>
          </a:p>
          <a:p>
            <a:r>
              <a:rPr lang="et-EE" sz="1400" dirty="0" smtClean="0"/>
              <a:t>        </a:t>
            </a:r>
            <a:r>
              <a:rPr lang="et-EE" sz="1400" dirty="0"/>
              <a:t>[HttpPost]</a:t>
            </a:r>
          </a:p>
          <a:p>
            <a:r>
              <a:rPr lang="et-EE" sz="1400" dirty="0"/>
              <a:t>        public ActionResult Create(Person person)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if (ModelState.IsValid)</a:t>
            </a:r>
          </a:p>
          <a:p>
            <a:r>
              <a:rPr lang="et-EE" sz="1400" dirty="0"/>
              <a:t>            {</a:t>
            </a:r>
          </a:p>
          <a:p>
            <a:r>
              <a:rPr lang="et-EE" sz="1400" dirty="0" smtClean="0"/>
              <a:t>                repo.InsertOrUpdate(person);</a:t>
            </a:r>
          </a:p>
          <a:p>
            <a:r>
              <a:rPr lang="et-EE" sz="1400" dirty="0" smtClean="0"/>
              <a:t>                </a:t>
            </a:r>
            <a:r>
              <a:rPr lang="et-EE" sz="1400" dirty="0"/>
              <a:t>repo.Save();</a:t>
            </a:r>
          </a:p>
          <a:p>
            <a:r>
              <a:rPr lang="et-EE" sz="1400" dirty="0"/>
              <a:t>                return RedirectToAction("Index");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 smtClean="0"/>
              <a:t>            </a:t>
            </a:r>
            <a:r>
              <a:rPr lang="et-EE" sz="1400" dirty="0"/>
              <a:t>return View(person);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77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Edit meetod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</a:t>
            </a:r>
            <a:r>
              <a:rPr lang="et-EE" sz="1400" dirty="0" smtClean="0"/>
              <a:t>        //</a:t>
            </a:r>
            <a:endParaRPr lang="et-EE" sz="1400" dirty="0"/>
          </a:p>
          <a:p>
            <a:r>
              <a:rPr lang="et-EE" sz="1400" dirty="0"/>
              <a:t>        // GET: /Person/Edit/5</a:t>
            </a:r>
          </a:p>
          <a:p>
            <a:endParaRPr lang="et-EE" sz="1400" dirty="0"/>
          </a:p>
          <a:p>
            <a:r>
              <a:rPr lang="et-EE" sz="1400" dirty="0"/>
              <a:t>        public ActionResult Edit(int id)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Person person = repo.Find(id);</a:t>
            </a:r>
          </a:p>
          <a:p>
            <a:r>
              <a:rPr lang="et-EE" sz="1400" dirty="0"/>
              <a:t>            if (person == null)</a:t>
            </a:r>
          </a:p>
          <a:p>
            <a:r>
              <a:rPr lang="et-EE" sz="1400" dirty="0"/>
              <a:t>            {</a:t>
            </a:r>
          </a:p>
          <a:p>
            <a:r>
              <a:rPr lang="et-EE" sz="1400" dirty="0"/>
              <a:t>                return HttpNotFound();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    return View(person);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//</a:t>
            </a:r>
          </a:p>
          <a:p>
            <a:r>
              <a:rPr lang="et-EE" sz="1400" dirty="0"/>
              <a:t>        // POST: /Person/Edit/5</a:t>
            </a:r>
          </a:p>
          <a:p>
            <a:endParaRPr lang="et-EE" sz="1400" dirty="0"/>
          </a:p>
          <a:p>
            <a:r>
              <a:rPr lang="et-EE" sz="1400" dirty="0"/>
              <a:t>        [HttpPost]</a:t>
            </a:r>
          </a:p>
          <a:p>
            <a:r>
              <a:rPr lang="et-EE" sz="1400" dirty="0"/>
              <a:t>        public ActionResult Edit(Person person)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repo.InsertOrUpdate(person);</a:t>
            </a:r>
          </a:p>
          <a:p>
            <a:r>
              <a:rPr lang="et-EE" sz="1400" dirty="0"/>
              <a:t>            repo.Save();</a:t>
            </a:r>
          </a:p>
          <a:p>
            <a:r>
              <a:rPr lang="et-EE" sz="1400" dirty="0"/>
              <a:t>            return View(person);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3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Delete meetod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</a:t>
            </a:r>
            <a:r>
              <a:rPr lang="et-EE" sz="1400" dirty="0" smtClean="0"/>
              <a:t>       //</a:t>
            </a:r>
            <a:endParaRPr lang="et-EE" sz="1400" dirty="0"/>
          </a:p>
          <a:p>
            <a:r>
              <a:rPr lang="et-EE" sz="1400" dirty="0"/>
              <a:t>        // GET: /Person/Delete/5</a:t>
            </a:r>
          </a:p>
          <a:p>
            <a:endParaRPr lang="et-EE" sz="1400" dirty="0"/>
          </a:p>
          <a:p>
            <a:r>
              <a:rPr lang="et-EE" sz="1400" dirty="0"/>
              <a:t>        public ActionResult Delete(int id)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Person person = repo.Find(id);</a:t>
            </a:r>
          </a:p>
          <a:p>
            <a:r>
              <a:rPr lang="et-EE" sz="1400" dirty="0"/>
              <a:t>            if (person == null)</a:t>
            </a:r>
          </a:p>
          <a:p>
            <a:r>
              <a:rPr lang="et-EE" sz="1400" dirty="0"/>
              <a:t>            {</a:t>
            </a:r>
          </a:p>
          <a:p>
            <a:r>
              <a:rPr lang="et-EE" sz="1400" dirty="0"/>
              <a:t>                return HttpNotFound();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    return View(person);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//</a:t>
            </a:r>
          </a:p>
          <a:p>
            <a:r>
              <a:rPr lang="et-EE" sz="1400" dirty="0"/>
              <a:t>        // POST: /Person/Delete/5</a:t>
            </a:r>
          </a:p>
          <a:p>
            <a:endParaRPr lang="et-EE" sz="1400" dirty="0"/>
          </a:p>
          <a:p>
            <a:r>
              <a:rPr lang="et-EE" sz="1400" dirty="0"/>
              <a:t>        [HttpPost, ActionName("Delete")]</a:t>
            </a:r>
          </a:p>
          <a:p>
            <a:r>
              <a:rPr lang="et-EE" sz="1400" dirty="0"/>
              <a:t>        public ActionResult DeleteConfirmed(int id)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repo.Delete(id);</a:t>
            </a:r>
          </a:p>
          <a:p>
            <a:r>
              <a:rPr lang="et-EE" sz="1400" dirty="0"/>
              <a:t>            repo.Save();</a:t>
            </a:r>
          </a:p>
          <a:p>
            <a:r>
              <a:rPr lang="et-EE" sz="1400" dirty="0"/>
              <a:t>            return RedirectToAction("Index");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878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172819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Routing määrab, milline kontroller ja milline meetod sellest kontrollerist välja kutsutakse http päringu peale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Routing defineeritakse failis App_Start\RouteConfig.cs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Standard: kontrollerinimi/meetodinimi/id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.com/Clients/Edit/789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406" y="4077072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namespace ContactWeb.Controllers</a:t>
            </a:r>
          </a:p>
          <a:p>
            <a:r>
              <a:rPr lang="et-EE" dirty="0"/>
              <a:t>{</a:t>
            </a:r>
          </a:p>
          <a:p>
            <a:r>
              <a:rPr lang="et-EE" dirty="0"/>
              <a:t>    public class HomeController : Controller</a:t>
            </a:r>
          </a:p>
          <a:p>
            <a:r>
              <a:rPr lang="et-EE" dirty="0"/>
              <a:t>    {</a:t>
            </a:r>
          </a:p>
          <a:p>
            <a:r>
              <a:rPr lang="et-EE" dirty="0"/>
              <a:t> </a:t>
            </a:r>
            <a:r>
              <a:rPr lang="et-EE" dirty="0" smtClean="0"/>
              <a:t>       public </a:t>
            </a:r>
            <a:r>
              <a:rPr lang="et-EE" dirty="0"/>
              <a:t>ActionResult About()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ViewBag.Message = "Your app description page.";</a:t>
            </a:r>
          </a:p>
          <a:p>
            <a:r>
              <a:rPr lang="et-EE" dirty="0" smtClean="0"/>
              <a:t>            return View();</a:t>
            </a:r>
          </a:p>
          <a:p>
            <a:r>
              <a:rPr lang="et-EE" dirty="0" smtClean="0"/>
              <a:t>        </a:t>
            </a:r>
            <a:r>
              <a:rPr lang="et-EE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721" y="2780928"/>
            <a:ext cx="75899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routes.MapRoute(</a:t>
            </a:r>
          </a:p>
          <a:p>
            <a:r>
              <a:rPr lang="et-EE" sz="1400" dirty="0"/>
              <a:t>                name: "Default",</a:t>
            </a:r>
          </a:p>
          <a:p>
            <a:r>
              <a:rPr lang="et-EE" sz="1400" dirty="0"/>
              <a:t>                url: "{controller}/{action}/{id}",</a:t>
            </a:r>
          </a:p>
          <a:p>
            <a:r>
              <a:rPr lang="et-EE" sz="1400" dirty="0"/>
              <a:t>                defaults: new { controller = "Home", action = "Index", id = UrlParameter.Optional }</a:t>
            </a:r>
          </a:p>
          <a:p>
            <a:r>
              <a:rPr lang="et-EE" sz="1400" dirty="0"/>
              <a:t>            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827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– custom route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 public static void RegisterRoutes(RouteCollection routes)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 smtClean="0"/>
              <a:t>...</a:t>
            </a:r>
            <a:endParaRPr lang="et-EE" sz="1200" dirty="0"/>
          </a:p>
          <a:p>
            <a:r>
              <a:rPr lang="et-EE" sz="1200" dirty="0"/>
              <a:t>            routes.MapRoute(</a:t>
            </a:r>
          </a:p>
          <a:p>
            <a:r>
              <a:rPr lang="et-EE" sz="1200" dirty="0"/>
              <a:t>                "Test",</a:t>
            </a:r>
          </a:p>
          <a:p>
            <a:r>
              <a:rPr lang="et-EE" sz="1200" dirty="0"/>
              <a:t>                "Test/{name}",</a:t>
            </a:r>
          </a:p>
          <a:p>
            <a:r>
              <a:rPr lang="et-EE" sz="1200" dirty="0"/>
              <a:t>                new { controller = "Home", action = "TestAction", name = "DefaultName" });</a:t>
            </a:r>
          </a:p>
          <a:p>
            <a:endParaRPr lang="et-EE" sz="1200" dirty="0"/>
          </a:p>
          <a:p>
            <a:r>
              <a:rPr lang="et-EE" sz="1200" dirty="0"/>
              <a:t>            routes.MapRoute(</a:t>
            </a:r>
          </a:p>
          <a:p>
            <a:r>
              <a:rPr lang="et-EE" sz="1200" dirty="0"/>
              <a:t>                name: "Default</a:t>
            </a:r>
            <a:r>
              <a:rPr lang="et-EE" sz="1200" dirty="0" smtClean="0"/>
              <a:t>",</a:t>
            </a:r>
          </a:p>
          <a:p>
            <a:r>
              <a:rPr lang="et-EE" sz="1200" dirty="0" smtClean="0"/>
              <a:t>...</a:t>
            </a:r>
            <a:endParaRPr lang="et-EE" sz="1200" dirty="0"/>
          </a:p>
          <a:p>
            <a:r>
              <a:rPr lang="et-EE" sz="1200" dirty="0" smtClean="0"/>
              <a:t>}</a:t>
            </a:r>
            <a:endParaRPr lang="et-E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340768"/>
            <a:ext cx="2491740" cy="1013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068960"/>
            <a:ext cx="2819400" cy="1036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450912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public class </a:t>
            </a:r>
            <a:r>
              <a:rPr lang="en-US" dirty="0" err="1"/>
              <a:t>HomeController</a:t>
            </a:r>
            <a:r>
              <a:rPr lang="en-US" dirty="0"/>
              <a:t> : Controller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public </a:t>
            </a:r>
            <a:r>
              <a:rPr lang="en-US" dirty="0" err="1"/>
              <a:t>ActionResult</a:t>
            </a:r>
            <a:r>
              <a:rPr lang="en-US" dirty="0"/>
              <a:t> </a:t>
            </a:r>
            <a:r>
              <a:rPr lang="en-US" dirty="0" err="1"/>
              <a:t>TestAction</a:t>
            </a:r>
            <a:r>
              <a:rPr lang="en-US" dirty="0"/>
              <a:t>(String name)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Content(name);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645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- parameetrid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3691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Meetodi signatuuris kirjeldada parameetrid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Asp.net MVC raamistik üritab need väärtustada igal võimalikul viisil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Routing infost, get ja post parameetritest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22108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public </a:t>
            </a:r>
            <a:r>
              <a:rPr lang="en-US" sz="1400" dirty="0" err="1"/>
              <a:t>ActionResult</a:t>
            </a:r>
            <a:r>
              <a:rPr lang="en-US" sz="1400" dirty="0"/>
              <a:t> </a:t>
            </a:r>
            <a:r>
              <a:rPr lang="en-US" sz="1400" dirty="0" err="1"/>
              <a:t>TestAction</a:t>
            </a:r>
            <a:r>
              <a:rPr lang="en-US" sz="1400" dirty="0"/>
              <a:t>(String name, String </a:t>
            </a:r>
            <a:r>
              <a:rPr lang="en-US" sz="1400" dirty="0" err="1"/>
              <a:t>secondName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return Content(name+"::"+</a:t>
            </a:r>
            <a:r>
              <a:rPr lang="en-US" sz="1400" dirty="0" err="1"/>
              <a:t>secondName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}</a:t>
            </a:r>
            <a:endParaRPr lang="et-EE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05264"/>
            <a:ext cx="4381500" cy="5562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038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Controller – info tagastamine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53265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Kõige lihtsam HelloWorld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80928"/>
            <a:ext cx="3566160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2420888"/>
            <a:ext cx="475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using System;</a:t>
            </a:r>
          </a:p>
          <a:p>
            <a:r>
              <a:rPr lang="et-EE" dirty="0"/>
              <a:t>using System.Collections.Generic;</a:t>
            </a:r>
          </a:p>
          <a:p>
            <a:r>
              <a:rPr lang="et-EE" dirty="0"/>
              <a:t>using System.Linq;</a:t>
            </a:r>
          </a:p>
          <a:p>
            <a:r>
              <a:rPr lang="et-EE" dirty="0"/>
              <a:t>using System.Web;</a:t>
            </a:r>
          </a:p>
          <a:p>
            <a:r>
              <a:rPr lang="et-EE" dirty="0"/>
              <a:t>using System.Web.Mvc;</a:t>
            </a:r>
          </a:p>
          <a:p>
            <a:endParaRPr lang="et-EE" dirty="0"/>
          </a:p>
          <a:p>
            <a:r>
              <a:rPr lang="et-EE" dirty="0"/>
              <a:t>namespace ContactWeb.Controllers</a:t>
            </a:r>
          </a:p>
          <a:p>
            <a:r>
              <a:rPr lang="et-EE" dirty="0"/>
              <a:t>{</a:t>
            </a:r>
          </a:p>
          <a:p>
            <a:r>
              <a:rPr lang="et-EE" dirty="0"/>
              <a:t>    public class HomeController : Controller</a:t>
            </a:r>
          </a:p>
          <a:p>
            <a:r>
              <a:rPr lang="et-EE" dirty="0"/>
              <a:t>    {</a:t>
            </a:r>
          </a:p>
          <a:p>
            <a:r>
              <a:rPr lang="et-EE" dirty="0"/>
              <a:t>        public string HelloWorld()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return "Hello, world!";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303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 – view (vaate) tagastamine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public </a:t>
            </a:r>
            <a:r>
              <a:rPr lang="en-US" dirty="0" err="1"/>
              <a:t>ActionResult</a:t>
            </a:r>
            <a:r>
              <a:rPr lang="en-US" dirty="0"/>
              <a:t> </a:t>
            </a:r>
            <a:r>
              <a:rPr lang="en-US" dirty="0" err="1"/>
              <a:t>HelloView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View();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08920"/>
            <a:ext cx="7650480" cy="1257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4221088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~/Views/Home/HelloView.aspx</a:t>
            </a:r>
          </a:p>
          <a:p>
            <a:r>
              <a:rPr lang="et-EE" dirty="0"/>
              <a:t>~/Views/Home/HelloView.ascx</a:t>
            </a:r>
          </a:p>
          <a:p>
            <a:r>
              <a:rPr lang="et-EE" dirty="0"/>
              <a:t>~/Views/Shared/HelloView.aspx</a:t>
            </a:r>
          </a:p>
          <a:p>
            <a:r>
              <a:rPr lang="et-EE" dirty="0"/>
              <a:t>~/Views/Shared/HelloView.ascx</a:t>
            </a:r>
          </a:p>
          <a:p>
            <a:r>
              <a:rPr lang="et-EE" dirty="0"/>
              <a:t>~/Views/Home/HelloView.cshtml</a:t>
            </a:r>
          </a:p>
          <a:p>
            <a:r>
              <a:rPr lang="et-EE" dirty="0"/>
              <a:t>~/Views/Home/HelloView.vbhtml</a:t>
            </a:r>
          </a:p>
          <a:p>
            <a:r>
              <a:rPr lang="et-EE" dirty="0"/>
              <a:t>~/Views/Shared/HelloView.cshtml</a:t>
            </a:r>
          </a:p>
          <a:p>
            <a:r>
              <a:rPr lang="et-EE" dirty="0"/>
              <a:t>~/Views/Shared/HelloView.vbhtml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4468396" y="4878452"/>
            <a:ext cx="395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Vaikimisi vaate võimalikud nimed!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203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 - ActionResult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97988"/>
              </p:ext>
            </p:extLst>
          </p:nvPr>
        </p:nvGraphicFramePr>
        <p:xfrm>
          <a:off x="395536" y="1124744"/>
          <a:ext cx="8424936" cy="537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168352"/>
                <a:gridCol w="2592288"/>
              </a:tblGrid>
              <a:tr h="408279">
                <a:tc>
                  <a:txBody>
                    <a:bodyPr/>
                    <a:lstStyle/>
                    <a:p>
                      <a:r>
                        <a:rPr lang="et-EE" dirty="0" smtClean="0"/>
                        <a:t>Nimi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Raamistiku käitumine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Meetod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ContentResult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Tagastab</a:t>
                      </a:r>
                      <a:r>
                        <a:rPr lang="et-EE" baseline="0" dirty="0" smtClean="0"/>
                        <a:t> sõne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Content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EmptyResult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Ei tagasta midagi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FileContentResult</a:t>
                      </a:r>
                      <a:r>
                        <a:rPr lang="et-EE" baseline="0" dirty="0" smtClean="0"/>
                        <a:t> </a:t>
                      </a:r>
                      <a:r>
                        <a:rPr lang="et-EE" dirty="0" smtClean="0"/>
                        <a:t>FilePathResult FileStreamResult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Faili sisu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File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HttpUnauthorizedResult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HTTP 403 staatus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JavaScriptResult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Script käivitamiseks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JavaScript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JSON</a:t>
                      </a:r>
                      <a:r>
                        <a:rPr lang="et-EE" baseline="0" dirty="0" smtClean="0"/>
                        <a:t> formaadis data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Json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Ümbersuunamine</a:t>
                      </a:r>
                      <a:r>
                        <a:rPr lang="et-EE" baseline="0" dirty="0" smtClean="0"/>
                        <a:t> uuele URLile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RedirectToRouteResult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Ümbersuunamine</a:t>
                      </a:r>
                      <a:r>
                        <a:rPr lang="et-EE" baseline="0" dirty="0" smtClean="0"/>
                        <a:t> teisele meetodile või kontroller/meetodile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RedirectToRoute</a:t>
                      </a:r>
                    </a:p>
                    <a:p>
                      <a:r>
                        <a:rPr lang="et-EE" dirty="0" smtClean="0"/>
                        <a:t>RedirectToAction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ViewResult</a:t>
                      </a:r>
                    </a:p>
                    <a:p>
                      <a:r>
                        <a:rPr lang="et-EE" dirty="0" smtClean="0"/>
                        <a:t>PartialViewResult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Tagastuse eest hoolitseb ViewEngine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View / PartialView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251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1801</TotalTime>
  <Words>2207</Words>
  <Application>Microsoft Macintosh PowerPoint</Application>
  <PresentationFormat>On-screen Show (4:3)</PresentationFormat>
  <Paragraphs>516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Technic</vt:lpstr>
      <vt:lpstr>Asp.net mvc</vt:lpstr>
      <vt:lpstr>Model, View, Controller</vt:lpstr>
      <vt:lpstr>Controller</vt:lpstr>
      <vt:lpstr>Controller</vt:lpstr>
      <vt:lpstr>Controller – custom route</vt:lpstr>
      <vt:lpstr>Controller - parameetrid</vt:lpstr>
      <vt:lpstr>Controller – info tagastamine</vt:lpstr>
      <vt:lpstr>Controller – view (vaate) tagastamine</vt:lpstr>
      <vt:lpstr>Controller - ActionResult</vt:lpstr>
      <vt:lpstr>Controller – Action Selectors</vt:lpstr>
      <vt:lpstr>Controller – Action Filters</vt:lpstr>
      <vt:lpstr>Controller – Action Filters</vt:lpstr>
      <vt:lpstr>Controller – Global Filters</vt:lpstr>
      <vt:lpstr>Filter - HandleErrorAttribute</vt:lpstr>
      <vt:lpstr>Filter - HandleErrorAttribute</vt:lpstr>
      <vt:lpstr>Filter - Custom</vt:lpstr>
      <vt:lpstr>VIEW</vt:lpstr>
      <vt:lpstr>PowerPoint Presentation</vt:lpstr>
      <vt:lpstr>View</vt:lpstr>
      <vt:lpstr>View</vt:lpstr>
      <vt:lpstr>View – kust tuli kogu layout?</vt:lpstr>
      <vt:lpstr>Razor viewengine</vt:lpstr>
      <vt:lpstr>Razor expressions</vt:lpstr>
      <vt:lpstr>Razor code blocks</vt:lpstr>
      <vt:lpstr>HTML Helpers</vt:lpstr>
      <vt:lpstr>Andmete saatmine vaatele</vt:lpstr>
      <vt:lpstr>Andmete saatmine vaatele – tugevalt tüübitud</vt:lpstr>
      <vt:lpstr>ViewModel</vt:lpstr>
      <vt:lpstr>Kontrolleri lisamine</vt:lpstr>
      <vt:lpstr>Vaate lisamine (Index)</vt:lpstr>
      <vt:lpstr>/Views/Person/Index.cshtml</vt:lpstr>
      <vt:lpstr>Repo kasutamine kontrolleris</vt:lpstr>
      <vt:lpstr>PowerPoint Presentation</vt:lpstr>
      <vt:lpstr>Details meetod</vt:lpstr>
      <vt:lpstr>Create meetod</vt:lpstr>
      <vt:lpstr>Edit meetod</vt:lpstr>
      <vt:lpstr>Delete meetod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69</cp:revision>
  <dcterms:created xsi:type="dcterms:W3CDTF">2013-03-22T18:29:38Z</dcterms:created>
  <dcterms:modified xsi:type="dcterms:W3CDTF">2014-04-24T04:39:55Z</dcterms:modified>
</cp:coreProperties>
</file>