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2" r:id="rId6"/>
    <p:sldId id="263" r:id="rId7"/>
    <p:sldId id="265" r:id="rId8"/>
    <p:sldId id="267" r:id="rId9"/>
    <p:sldId id="276" r:id="rId10"/>
    <p:sldId id="268" r:id="rId11"/>
    <p:sldId id="266" r:id="rId12"/>
    <p:sldId id="269" r:id="rId13"/>
    <p:sldId id="270" r:id="rId14"/>
    <p:sldId id="271" r:id="rId15"/>
    <p:sldId id="272" r:id="rId16"/>
    <p:sldId id="277" r:id="rId17"/>
    <p:sldId id="274" r:id="rId18"/>
    <p:sldId id="273" r:id="rId19"/>
    <p:sldId id="275" r:id="rId20"/>
    <p:sldId id="283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60" r:id="rId35"/>
    <p:sldId id="261" r:id="rId36"/>
    <p:sldId id="264" r:id="rId37"/>
    <p:sldId id="299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E43E-4971-1E4B-B23E-4309F7A038AE}" type="datetimeFigureOut">
              <a:rPr lang="en-US" smtClean="0"/>
              <a:t>6/29/16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69A18-AF49-DE44-A470-325481EF6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4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69A18-AF49-DE44-A470-325481EF6E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5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3B5-ECEE-A041-9EB4-C426776A14BC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BD97A-42C7-F944-A30B-D79D518D28D1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9B8E-7DB7-EF42-91B1-793D3AC62EE0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13FC-5E8A-5942-84DC-CFDB165056F4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8D1C-5EC7-DD49-AB78-9F033C4F47D2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ADDD6-86C4-C949-A128-F99BD3B4C57E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361BC-E27B-2F45-9065-592EC61164B7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439E-2859-114D-A770-5E4FFFEE7AFA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3E92C-6D30-5748-92DE-892B3E235996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CCBD-1E6B-9E42-8A16-7DDB936927E9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981C1-A63E-1243-9DF8-E8F20EE4EF44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2F80-FF63-FF46-B63E-1FB5662E0A7E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5FCAD-4D83-1B49-9FB2-BDFC3D36DF0D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3DBAB-F49C-CA48-8690-8FC042A8EE2F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4FF4-A842-AE43-834C-8F5CE8F687B5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06D21-6DD4-FE48-9ECD-246DDEE53A52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8978-321E-D14B-9BC6-05A40DEE97DC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F658208-0924-1049-BDF5-1848C81D8D05}" type="datetime1">
              <a:rPr lang="en-US" smtClean="0"/>
              <a:t>6/29/16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ss-tricks.com/snippets/css/a-guide-to-flexbox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ntacts.akaver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facebook/flux/tree/master/examples/flux-todomvc/" TargetMode="External"/><Relationship Id="rId3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React Native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State of the Art in Mobile </a:t>
            </a:r>
            <a:r>
              <a:rPr lang="en-US" dirty="0" smtClean="0"/>
              <a:t>Development - </a:t>
            </a:r>
            <a:r>
              <a:rPr lang="en-US" dirty="0" err="1" smtClean="0"/>
              <a:t>AndRES</a:t>
            </a:r>
            <a:r>
              <a:rPr lang="en-US" dirty="0" smtClean="0"/>
              <a:t> </a:t>
            </a:r>
            <a:r>
              <a:rPr lang="en-US" dirty="0" err="1" smtClean="0"/>
              <a:t>Käver</a:t>
            </a:r>
            <a:r>
              <a:rPr lang="en-US" dirty="0" smtClean="0"/>
              <a:t>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6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</a:t>
            </a:r>
            <a:r>
              <a:rPr lang="en-US" dirty="0" err="1" smtClean="0"/>
              <a:t>VSCode</a:t>
            </a:r>
            <a:r>
              <a:rPr lang="en-US" dirty="0" smtClean="0"/>
              <a:t> custom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VSCode</a:t>
            </a:r>
            <a:r>
              <a:rPr lang="en-US" dirty="0" smtClean="0"/>
              <a:t> &gt; Code &gt; Preferences &gt; User Settings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6111" y="2865388"/>
            <a:ext cx="11352300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62626"/>
                </a:solidFill>
                <a:latin typeface="Courier" charset="0"/>
              </a:rPr>
              <a:t>// Place your settings in this file to overwrite the default settings</a:t>
            </a:r>
          </a:p>
          <a:p>
            <a:r>
              <a:rPr lang="en-US" dirty="0">
                <a:solidFill>
                  <a:srgbClr val="262626"/>
                </a:solidFill>
                <a:latin typeface="Courier" charset="0"/>
              </a:rPr>
              <a:t>{</a:t>
            </a:r>
          </a:p>
          <a:p>
            <a:r>
              <a:rPr lang="en-US" dirty="0">
                <a:solidFill>
                  <a:srgbClr val="262626"/>
                </a:solidFill>
                <a:latin typeface="Courier" charset="0"/>
              </a:rPr>
              <a:t>    // When opening a file, `</a:t>
            </a:r>
            <a:r>
              <a:rPr lang="en-US" dirty="0" err="1">
                <a:solidFill>
                  <a:srgbClr val="262626"/>
                </a:solidFill>
                <a:latin typeface="Courier" charset="0"/>
              </a:rPr>
              <a:t>editor.tabSize</a:t>
            </a:r>
            <a:r>
              <a:rPr lang="en-US" dirty="0">
                <a:solidFill>
                  <a:srgbClr val="262626"/>
                </a:solidFill>
                <a:latin typeface="Courier" charset="0"/>
              </a:rPr>
              <a:t>` and `</a:t>
            </a:r>
            <a:r>
              <a:rPr lang="en-US" dirty="0" err="1">
                <a:solidFill>
                  <a:srgbClr val="262626"/>
                </a:solidFill>
                <a:latin typeface="Courier" charset="0"/>
              </a:rPr>
              <a:t>editor.insertSpaces</a:t>
            </a:r>
            <a:r>
              <a:rPr lang="en-US" dirty="0">
                <a:solidFill>
                  <a:srgbClr val="262626"/>
                </a:solidFill>
                <a:latin typeface="Courier" charset="0"/>
              </a:rPr>
              <a:t>` will be detected based on the file contents.</a:t>
            </a:r>
          </a:p>
          <a:p>
            <a:r>
              <a:rPr lang="en-US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b="1" dirty="0" err="1">
                <a:solidFill>
                  <a:srgbClr val="0F7001"/>
                </a:solidFill>
                <a:latin typeface="Courier-Bold" charset="0"/>
              </a:rPr>
              <a:t>editor.detectIndentation</a:t>
            </a:r>
            <a:r>
              <a:rPr lang="en-US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b="1" dirty="0">
                <a:solidFill>
                  <a:srgbClr val="0F7001"/>
                </a:solidFill>
                <a:latin typeface="Courier-Bold" charset="0"/>
              </a:rPr>
              <a:t>false</a:t>
            </a:r>
            <a:endParaRPr lang="en-US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dirty="0">
                <a:solidFill>
                  <a:srgbClr val="262626"/>
                </a:solidFill>
                <a:latin typeface="Courier" charset="0"/>
              </a:rPr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9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initial view – login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flexbox is used for element positions and scaling</a:t>
            </a:r>
          </a:p>
          <a:p>
            <a:pPr lvl="1"/>
            <a:r>
              <a:rPr lang="en-US" dirty="0">
                <a:hlinkClick r:id="rId2"/>
              </a:rPr>
              <a:t>https://css-tricks.com/snippets/css/a-guide-to-flexbox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Typical elements</a:t>
            </a:r>
          </a:p>
          <a:p>
            <a:pPr lvl="1"/>
            <a:r>
              <a:rPr lang="en-US" dirty="0" smtClean="0"/>
              <a:t>View</a:t>
            </a:r>
          </a:p>
          <a:p>
            <a:pPr lvl="1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Image</a:t>
            </a:r>
          </a:p>
          <a:p>
            <a:pPr lvl="1"/>
            <a:r>
              <a:rPr lang="en-US" dirty="0" err="1" smtClean="0"/>
              <a:t>TextInput</a:t>
            </a:r>
            <a:endParaRPr lang="en-US" dirty="0" smtClean="0"/>
          </a:p>
          <a:p>
            <a:pPr lvl="1"/>
            <a:r>
              <a:rPr lang="en-US" dirty="0" err="1" smtClean="0"/>
              <a:t>TouchableHighlight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82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initial view – login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new react component</a:t>
            </a:r>
          </a:p>
          <a:p>
            <a:r>
              <a:rPr lang="en-US" dirty="0" smtClean="0"/>
              <a:t>Keep app code in new directory - app</a:t>
            </a:r>
          </a:p>
          <a:p>
            <a:r>
              <a:rPr lang="en-US" dirty="0" smtClean="0"/>
              <a:t>Add new file – </a:t>
            </a:r>
            <a:r>
              <a:rPr lang="en-US" dirty="0" err="1" smtClean="0"/>
              <a:t>Login.js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565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initial view – login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ES6 classes</a:t>
            </a:r>
          </a:p>
          <a:p>
            <a:r>
              <a:rPr lang="en-US" dirty="0" smtClean="0"/>
              <a:t>Import</a:t>
            </a:r>
          </a:p>
          <a:p>
            <a:r>
              <a:rPr lang="en-US" dirty="0" smtClean="0"/>
              <a:t>Styles - flexbox</a:t>
            </a:r>
          </a:p>
          <a:p>
            <a:r>
              <a:rPr lang="en-US" dirty="0" smtClean="0"/>
              <a:t>define class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onstructor(props)</a:t>
            </a:r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his.state</a:t>
            </a:r>
            <a:r>
              <a:rPr lang="en-US" dirty="0" smtClean="0"/>
              <a:t> for initial state management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ender() – mandatory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eturn (..JSX.. markup); - only one root element</a:t>
            </a:r>
          </a:p>
          <a:p>
            <a:r>
              <a:rPr lang="en-US" dirty="0" smtClean="0"/>
              <a:t>Export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95148" y="-61785"/>
            <a:ext cx="5096852" cy="692497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1200" b="1" smtClean="0">
              <a:solidFill>
                <a:srgbClr val="0F7001"/>
              </a:solidFill>
              <a:latin typeface="Courier-Bold" charset="0"/>
            </a:endParaRPr>
          </a:p>
          <a:p>
            <a:r>
              <a:rPr lang="en-US" sz="1200" b="1" dirty="0" smtClean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 smtClean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React, { Component } from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'react'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StyleSheet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Text,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View,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from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react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-native'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styles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StyleSheet.create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container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flex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justifyContent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center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alignItems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center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});</a:t>
            </a:r>
          </a:p>
          <a:p>
            <a:endParaRPr lang="it-IT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it-IT" sz="1200" b="1" dirty="0" err="1">
                <a:solidFill>
                  <a:srgbClr val="0F7001"/>
                </a:solidFill>
                <a:latin typeface="Courier-Bold" charset="0"/>
              </a:rPr>
              <a:t>class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Login </a:t>
            </a:r>
            <a:r>
              <a:rPr lang="it-IT" sz="1200" b="1" dirty="0" err="1">
                <a:solidFill>
                  <a:srgbClr val="0F7001"/>
                </a:solidFill>
                <a:latin typeface="Courier-Bold" charset="0"/>
              </a:rPr>
              <a:t>extends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Component {</a:t>
            </a:r>
          </a:p>
          <a:p>
            <a:endParaRPr lang="it-IT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it-IT" sz="1200" dirty="0" err="1">
                <a:solidFill>
                  <a:srgbClr val="262626"/>
                </a:solidFill>
                <a:latin typeface="Courier" charset="0"/>
              </a:rPr>
              <a:t>constructor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it-IT" sz="1200" dirty="0" err="1">
                <a:solidFill>
                  <a:srgbClr val="262626"/>
                </a:solidFill>
                <a:latin typeface="Courier" charset="0"/>
              </a:rPr>
              <a:t>props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super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props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hu-HU" sz="1200" dirty="0" err="1">
                <a:solidFill>
                  <a:srgbClr val="262626"/>
                </a:solidFill>
                <a:latin typeface="Courier" charset="0"/>
              </a:rPr>
              <a:t>render</a:t>
            </a:r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styles.container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Text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Login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view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/Text&gt;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/View&gt;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module.exports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Login;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5647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initial view – index.*.</a:t>
            </a:r>
            <a:r>
              <a:rPr lang="en-US" dirty="0" err="1" smtClean="0"/>
              <a:t>js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 created module</a:t>
            </a:r>
          </a:p>
          <a:p>
            <a:endParaRPr lang="en-US" dirty="0" smtClean="0"/>
          </a:p>
          <a:p>
            <a:r>
              <a:rPr lang="en-US" dirty="0" smtClean="0"/>
              <a:t>Use it in view</a:t>
            </a:r>
          </a:p>
          <a:p>
            <a:pPr lvl="1"/>
            <a:r>
              <a:rPr lang="en-US" dirty="0"/>
              <a:t>import Login from './app/Login</a:t>
            </a:r>
            <a:r>
              <a:rPr lang="en-US" dirty="0" smtClean="0"/>
              <a:t>';</a:t>
            </a:r>
          </a:p>
          <a:p>
            <a:pPr lvl="1"/>
            <a:r>
              <a:rPr lang="en-US" dirty="0"/>
              <a:t>&lt;Login/&gt;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0" y="1397165"/>
            <a:ext cx="6096000" cy="544764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React, { Component } from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'react'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AppRegistry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StyleSheet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View,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from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react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-native'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Login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from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'./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app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/Login'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styles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StyleSheet.create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container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flex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justifyContent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center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alignItems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center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backgroundColor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'#F5FCFF'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});</a:t>
            </a:r>
          </a:p>
          <a:p>
            <a:endParaRPr lang="it-IT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it-IT" sz="1200" b="1" dirty="0" err="1">
                <a:solidFill>
                  <a:srgbClr val="0F7001"/>
                </a:solidFill>
                <a:latin typeface="Courier-Bold" charset="0"/>
              </a:rPr>
              <a:t>class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it-IT" sz="1200" dirty="0" err="1">
                <a:solidFill>
                  <a:srgbClr val="262626"/>
                </a:solidFill>
                <a:latin typeface="Courier" charset="0"/>
              </a:rPr>
              <a:t>ContactRN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it-IT" sz="1200" b="1" dirty="0" err="1">
                <a:solidFill>
                  <a:srgbClr val="0F7001"/>
                </a:solidFill>
                <a:latin typeface="Courier-Bold" charset="0"/>
              </a:rPr>
              <a:t>extends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Component {</a:t>
            </a:r>
          </a:p>
          <a:p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hu-HU" sz="1200" dirty="0" err="1">
                <a:solidFill>
                  <a:srgbClr val="262626"/>
                </a:solidFill>
                <a:latin typeface="Courier" charset="0"/>
              </a:rPr>
              <a:t>render</a:t>
            </a:r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styles.container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Login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/&gt;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/View&gt;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AppRegistry.registerComponent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ContactRN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 ()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ContactRN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);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7973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emulators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901174" cy="4195481"/>
          </a:xfrm>
        </p:spPr>
        <p:txBody>
          <a:bodyPr/>
          <a:lstStyle/>
          <a:p>
            <a:r>
              <a:rPr lang="en-US" dirty="0" smtClean="0"/>
              <a:t>iOS</a:t>
            </a:r>
          </a:p>
          <a:p>
            <a:pPr lvl="1"/>
            <a:r>
              <a:rPr lang="en-US" dirty="0" err="1"/>
              <a:t>cmd+r</a:t>
            </a:r>
            <a:r>
              <a:rPr lang="en-US" dirty="0"/>
              <a:t> for </a:t>
            </a:r>
            <a:r>
              <a:rPr lang="en-US" dirty="0" smtClean="0"/>
              <a:t>reload</a:t>
            </a:r>
          </a:p>
          <a:p>
            <a:pPr lvl="1"/>
            <a:r>
              <a:rPr lang="en-US" dirty="0" err="1" smtClean="0"/>
              <a:t>cmd+d</a:t>
            </a:r>
            <a:r>
              <a:rPr lang="en-US" dirty="0" smtClean="0"/>
              <a:t> </a:t>
            </a:r>
            <a:r>
              <a:rPr lang="en-US" dirty="0"/>
              <a:t>for dev </a:t>
            </a:r>
            <a:r>
              <a:rPr lang="en-US" dirty="0" smtClean="0"/>
              <a:t>menu</a:t>
            </a:r>
          </a:p>
          <a:p>
            <a:pPr lvl="1"/>
            <a:r>
              <a:rPr lang="en-US" dirty="0" smtClean="0"/>
              <a:t>Enable reload</a:t>
            </a:r>
          </a:p>
          <a:p>
            <a:r>
              <a:rPr lang="en-US" dirty="0" smtClean="0"/>
              <a:t>Android</a:t>
            </a:r>
          </a:p>
          <a:p>
            <a:pPr lvl="1"/>
            <a:r>
              <a:rPr lang="en-US" dirty="0" err="1" smtClean="0"/>
              <a:t>cmd+m</a:t>
            </a:r>
            <a:r>
              <a:rPr lang="en-US" dirty="0" smtClean="0"/>
              <a:t> for dev menu</a:t>
            </a:r>
          </a:p>
          <a:p>
            <a:pPr lvl="1"/>
            <a:r>
              <a:rPr lang="en-US" dirty="0" smtClean="0"/>
              <a:t>Enable reload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29" y="1302037"/>
            <a:ext cx="2986216" cy="5308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65" y="1287339"/>
            <a:ext cx="2992986" cy="53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10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design view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579" y="2052638"/>
            <a:ext cx="2580362" cy="45873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72" y="2052638"/>
            <a:ext cx="2577412" cy="458435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03312" y="2052918"/>
            <a:ext cx="537713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i</a:t>
            </a:r>
            <a:r>
              <a:rPr lang="en-US" dirty="0" smtClean="0"/>
              <a:t>mages folder, </a:t>
            </a:r>
            <a:r>
              <a:rPr lang="en-US" dirty="0" err="1" smtClean="0"/>
              <a:t>logo.png</a:t>
            </a:r>
            <a:endParaRPr lang="en-US" dirty="0" smtClean="0"/>
          </a:p>
          <a:p>
            <a:r>
              <a:rPr lang="en-US" dirty="0" err="1"/>
              <a:t>const</a:t>
            </a:r>
            <a:r>
              <a:rPr lang="en-US" dirty="0"/>
              <a:t> logo = require('../images/</a:t>
            </a:r>
            <a:r>
              <a:rPr lang="en-US" dirty="0" err="1"/>
              <a:t>logo.png</a:t>
            </a:r>
            <a:r>
              <a:rPr lang="en-US" dirty="0" smtClean="0"/>
              <a:t>');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2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design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3563423" cy="4195481"/>
          </a:xfrm>
        </p:spPr>
        <p:txBody>
          <a:bodyPr/>
          <a:lstStyle/>
          <a:p>
            <a:r>
              <a:rPr lang="en-US" dirty="0" smtClean="0"/>
              <a:t>Elements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his.setState</a:t>
            </a:r>
            <a:r>
              <a:rPr lang="en-US" dirty="0" smtClean="0"/>
              <a:t> for updating state info</a:t>
            </a:r>
          </a:p>
          <a:p>
            <a:r>
              <a:rPr lang="en-US" dirty="0" smtClean="0"/>
              <a:t>{} – for </a:t>
            </a:r>
            <a:r>
              <a:rPr lang="en-US" dirty="0" err="1" smtClean="0"/>
              <a:t>js</a:t>
            </a:r>
            <a:r>
              <a:rPr lang="en-US" dirty="0" smtClean="0"/>
              <a:t> code</a:t>
            </a:r>
          </a:p>
          <a:p>
            <a:r>
              <a:rPr lang="en-US" dirty="0" smtClean="0"/>
              <a:t>{{}} - for </a:t>
            </a:r>
            <a:r>
              <a:rPr lang="en-US" dirty="0" err="1" smtClean="0"/>
              <a:t>js</a:t>
            </a:r>
            <a:r>
              <a:rPr lang="en-US" dirty="0" smtClean="0"/>
              <a:t>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66735" y="2333685"/>
            <a:ext cx="7525265" cy="45243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smtClean="0">
                <a:solidFill>
                  <a:srgbClr val="262626"/>
                </a:solidFill>
                <a:latin typeface="Courier" charset="0"/>
              </a:rPr>
              <a:t>		</a:t>
            </a:r>
            <a:r>
              <a:rPr lang="en-US" sz="1200" dirty="0" smtClean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styles.container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Image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source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{logo}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styles.logo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/&gt;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Text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styles.heading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ContactBase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Client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/Text&gt;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TextInput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onChangeText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{(text)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.setState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({ username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text }) 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placeholder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"username"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pl-PL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pl-PL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pl-PL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pl-PL" sz="1200" dirty="0" err="1">
                <a:solidFill>
                  <a:srgbClr val="262626"/>
                </a:solidFill>
                <a:latin typeface="Courier" charset="0"/>
              </a:rPr>
              <a:t>styles.input</a:t>
            </a:r>
            <a:r>
              <a:rPr lang="pl-PL" sz="1200" dirty="0">
                <a:solidFill>
                  <a:srgbClr val="262626"/>
                </a:solidFill>
                <a:latin typeface="Courier" charset="0"/>
              </a:rPr>
              <a:t>} </a:t>
            </a:r>
            <a:r>
              <a:rPr lang="pl-PL" sz="1200" dirty="0">
                <a:solidFill>
                  <a:srgbClr val="535353"/>
                </a:solidFill>
                <a:latin typeface="Courier" charset="0"/>
              </a:rPr>
              <a:t>/&gt;</a:t>
            </a:r>
            <a:endParaRPr lang="pl-PL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TextInput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onChangeText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{(text)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.setState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({ password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text }) 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placeholder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"password"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secureTextEntry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pl-PL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pl-PL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pl-PL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pl-PL" sz="1200" dirty="0" err="1">
                <a:solidFill>
                  <a:srgbClr val="262626"/>
                </a:solidFill>
                <a:latin typeface="Courier" charset="0"/>
              </a:rPr>
              <a:t>styles.input</a:t>
            </a:r>
            <a:r>
              <a:rPr lang="pl-PL" sz="1200" dirty="0">
                <a:solidFill>
                  <a:srgbClr val="262626"/>
                </a:solidFill>
                <a:latin typeface="Courier" charset="0"/>
              </a:rPr>
              <a:t>} </a:t>
            </a:r>
            <a:r>
              <a:rPr lang="pl-PL" sz="1200" dirty="0">
                <a:solidFill>
                  <a:srgbClr val="535353"/>
                </a:solidFill>
                <a:latin typeface="Courier" charset="0"/>
              </a:rPr>
              <a:t>/&gt;</a:t>
            </a:r>
            <a:endParaRPr lang="pl-PL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styles.button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Text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styles.buttonText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    Log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in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/Text&gt;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/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/View&gt;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5706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design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25762" y="0"/>
            <a:ext cx="6866238" cy="65248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styles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StyleSheet.create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({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container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backgroundColor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A90E1A"/>
                </a:solidFill>
                <a:latin typeface="Courier" charset="0"/>
              </a:rPr>
              <a:t>'#F5FCFF'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100" dirty="0" err="1">
                <a:solidFill>
                  <a:srgbClr val="262626"/>
                </a:solidFill>
                <a:latin typeface="Courier" charset="0"/>
              </a:rPr>
              <a:t>flex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paddingTop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60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alignItems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A90E1A"/>
                </a:solidFill>
                <a:latin typeface="Courier" charset="0"/>
              </a:rPr>
              <a:t>'center'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padding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10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logo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100" dirty="0" err="1">
                <a:solidFill>
                  <a:srgbClr val="262626"/>
                </a:solidFill>
                <a:latin typeface="Courier" charset="0"/>
              </a:rPr>
              <a:t>width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194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height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65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heading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hu-HU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hu-HU" sz="1100" dirty="0" err="1">
                <a:solidFill>
                  <a:srgbClr val="262626"/>
                </a:solidFill>
                <a:latin typeface="Courier" charset="0"/>
              </a:rPr>
              <a:t>fontSize</a:t>
            </a:r>
            <a:r>
              <a:rPr lang="hu-HU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hu-HU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hu-HU" sz="1100" dirty="0">
                <a:solidFill>
                  <a:srgbClr val="535353"/>
                </a:solidFill>
                <a:latin typeface="Courier" charset="0"/>
              </a:rPr>
              <a:t>30</a:t>
            </a:r>
            <a:r>
              <a:rPr lang="hu-HU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100" dirty="0" err="1">
                <a:solidFill>
                  <a:srgbClr val="262626"/>
                </a:solidFill>
                <a:latin typeface="Courier" charset="0"/>
              </a:rPr>
              <a:t>marginTop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20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100" dirty="0" err="1">
                <a:solidFill>
                  <a:srgbClr val="262626"/>
                </a:solidFill>
                <a:latin typeface="Courier" charset="0"/>
              </a:rPr>
              <a:t>input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100" dirty="0" err="1">
                <a:solidFill>
                  <a:srgbClr val="262626"/>
                </a:solidFill>
                <a:latin typeface="Courier" charset="0"/>
              </a:rPr>
              <a:t>alignSelf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1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100" dirty="0" err="1">
                <a:solidFill>
                  <a:srgbClr val="A90E1A"/>
                </a:solidFill>
                <a:latin typeface="Courier" charset="0"/>
              </a:rPr>
              <a:t>stretch</a:t>
            </a:r>
            <a:r>
              <a:rPr lang="de-DE" sz="11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height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50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100" dirty="0" err="1">
                <a:solidFill>
                  <a:srgbClr val="262626"/>
                </a:solidFill>
                <a:latin typeface="Courier" charset="0"/>
              </a:rPr>
              <a:t>marginTop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10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padding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4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hu-HU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hu-HU" sz="1100" dirty="0" err="1">
                <a:solidFill>
                  <a:srgbClr val="262626"/>
                </a:solidFill>
                <a:latin typeface="Courier" charset="0"/>
              </a:rPr>
              <a:t>fontSize</a:t>
            </a:r>
            <a:r>
              <a:rPr lang="hu-HU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hu-HU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hu-HU" sz="1100" dirty="0">
                <a:solidFill>
                  <a:srgbClr val="535353"/>
                </a:solidFill>
                <a:latin typeface="Courier" charset="0"/>
              </a:rPr>
              <a:t>18</a:t>
            </a:r>
            <a:r>
              <a:rPr lang="hu-HU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sk-SK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sk-SK" sz="1100" dirty="0" err="1">
                <a:solidFill>
                  <a:srgbClr val="262626"/>
                </a:solidFill>
                <a:latin typeface="Courier" charset="0"/>
              </a:rPr>
              <a:t>borderWidth</a:t>
            </a:r>
            <a:r>
              <a:rPr lang="sk-SK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sk-SK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sk-SK" sz="11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sk-SK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borderColor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A90E1A"/>
                </a:solidFill>
                <a:latin typeface="Courier" charset="0"/>
              </a:rPr>
              <a:t>'#48bbec'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it-IT" sz="11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it-IT" sz="1100" dirty="0" err="1">
                <a:solidFill>
                  <a:srgbClr val="262626"/>
                </a:solidFill>
                <a:latin typeface="Courier" charset="0"/>
              </a:rPr>
              <a:t>button</a:t>
            </a:r>
            <a:r>
              <a:rPr lang="it-IT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it-IT" sz="11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height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50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backgroundColor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A90E1A"/>
                </a:solidFill>
                <a:latin typeface="Courier" charset="0"/>
              </a:rPr>
              <a:t>'#48BBEC'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100" dirty="0" err="1">
                <a:solidFill>
                  <a:srgbClr val="262626"/>
                </a:solidFill>
                <a:latin typeface="Courier" charset="0"/>
              </a:rPr>
              <a:t>alignSelf</a:t>
            </a:r>
            <a:r>
              <a:rPr lang="en-US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100" dirty="0">
                <a:solidFill>
                  <a:srgbClr val="A90E1A"/>
                </a:solidFill>
                <a:latin typeface="Courier" charset="0"/>
              </a:rPr>
              <a:t>'stretch'</a:t>
            </a:r>
            <a:r>
              <a:rPr lang="en-US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100" dirty="0" err="1">
                <a:solidFill>
                  <a:srgbClr val="262626"/>
                </a:solidFill>
                <a:latin typeface="Courier" charset="0"/>
              </a:rPr>
              <a:t>marginTop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10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100" dirty="0" err="1">
                <a:solidFill>
                  <a:srgbClr val="262626"/>
                </a:solidFill>
                <a:latin typeface="Courier" charset="0"/>
              </a:rPr>
              <a:t>justifyContent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1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ro-RO" sz="1100" dirty="0" err="1">
                <a:solidFill>
                  <a:srgbClr val="A90E1A"/>
                </a:solidFill>
                <a:latin typeface="Courier" charset="0"/>
              </a:rPr>
              <a:t>center</a:t>
            </a:r>
            <a:r>
              <a:rPr lang="ro-RO" sz="11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100" dirty="0" err="1">
                <a:solidFill>
                  <a:srgbClr val="262626"/>
                </a:solidFill>
                <a:latin typeface="Courier" charset="0"/>
              </a:rPr>
              <a:t>buttonText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100" dirty="0" err="1">
                <a:solidFill>
                  <a:srgbClr val="262626"/>
                </a:solidFill>
                <a:latin typeface="Courier" charset="0"/>
              </a:rPr>
              <a:t>fontSize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100" dirty="0">
                <a:solidFill>
                  <a:srgbClr val="535353"/>
                </a:solidFill>
                <a:latin typeface="Courier" charset="0"/>
              </a:rPr>
              <a:t>22</a:t>
            </a:r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    color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100" dirty="0">
                <a:solidFill>
                  <a:srgbClr val="A90E1A"/>
                </a:solidFill>
                <a:latin typeface="Courier" charset="0"/>
              </a:rPr>
              <a:t>'#FFF'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100" dirty="0" err="1">
                <a:solidFill>
                  <a:srgbClr val="262626"/>
                </a:solidFill>
                <a:latin typeface="Courier" charset="0"/>
              </a:rPr>
              <a:t>alignSelf</a:t>
            </a:r>
            <a:r>
              <a:rPr lang="ro-RO" sz="11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1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ro-RO" sz="1100" dirty="0" err="1">
                <a:solidFill>
                  <a:srgbClr val="A90E1A"/>
                </a:solidFill>
                <a:latin typeface="Courier" charset="0"/>
              </a:rPr>
              <a:t>center</a:t>
            </a:r>
            <a:r>
              <a:rPr lang="ro-RO" sz="11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ro-RO" sz="11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1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it-IT" sz="1100" dirty="0">
                <a:solidFill>
                  <a:srgbClr val="262626"/>
                </a:solidFill>
                <a:latin typeface="Courier" charset="0"/>
              </a:rPr>
              <a:t>});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14186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es6 and “this”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”this” is scoped differently in various JS code parts</a:t>
            </a:r>
          </a:p>
          <a:p>
            <a:r>
              <a:rPr lang="en-US" dirty="0" smtClean="0"/>
              <a:t>In arrow functions – surrounding class</a:t>
            </a:r>
          </a:p>
          <a:p>
            <a:r>
              <a:rPr lang="en-US" dirty="0" smtClean="0"/>
              <a:t>Class functions – function </a:t>
            </a:r>
            <a:r>
              <a:rPr lang="en-US" dirty="0" err="1" smtClean="0"/>
              <a:t>itsself</a:t>
            </a:r>
            <a:endParaRPr lang="en-US" dirty="0" smtClean="0"/>
          </a:p>
          <a:p>
            <a:r>
              <a:rPr lang="en-US" dirty="0" smtClean="0"/>
              <a:t>Bind class scope “this” to function scope in class constructor</a:t>
            </a:r>
          </a:p>
          <a:p>
            <a:pPr lvl="1"/>
            <a:r>
              <a:rPr lang="en-US" dirty="0"/>
              <a:t> </a:t>
            </a:r>
            <a:r>
              <a:rPr lang="en-US" dirty="0" err="1" smtClean="0"/>
              <a:t>this.someFunction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this.someFunction.bind</a:t>
            </a:r>
            <a:r>
              <a:rPr lang="en-US" dirty="0" smtClean="0"/>
              <a:t>(this</a:t>
            </a:r>
            <a:r>
              <a:rPr lang="en-US" dirty="0"/>
              <a:t>);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basic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79" y="2052917"/>
            <a:ext cx="6992468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78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</a:t>
            </a:r>
            <a:r>
              <a:rPr lang="en-US" dirty="0" err="1" smtClean="0"/>
              <a:t>onPress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8238" y="1284201"/>
            <a:ext cx="8373762" cy="54476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class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Login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extends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Component {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constructor(props)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super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props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.onLoginPressed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.onLoginPressed.bind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onLoginPressed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console.log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(`Log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in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-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user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.state.username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 pass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.state.password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}`);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console.log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hu-HU" sz="1200" dirty="0" err="1">
                <a:solidFill>
                  <a:srgbClr val="262626"/>
                </a:solidFill>
                <a:latin typeface="Courier" charset="0"/>
              </a:rPr>
              <a:t>render</a:t>
            </a:r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styles.container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 smtClean="0">
                <a:solidFill>
                  <a:srgbClr val="535353"/>
                </a:solidFill>
                <a:latin typeface="Courier" charset="0"/>
              </a:rPr>
              <a:t>			&lt;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onPress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.onLoginPressed.bind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) 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styles.button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Text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styles.buttonText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    Log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in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/Text&gt;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/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/View&gt;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  <a:endParaRPr lang="en-US" sz="1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5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debugging in Chrome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6111" y="2151772"/>
            <a:ext cx="3361038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Dev menu</a:t>
            </a:r>
          </a:p>
          <a:p>
            <a:pPr lvl="1"/>
            <a:r>
              <a:rPr lang="en-US" dirty="0" smtClean="0"/>
              <a:t>Debug JS Remotely</a:t>
            </a:r>
          </a:p>
          <a:p>
            <a:pPr lvl="1"/>
            <a:r>
              <a:rPr lang="en-US" dirty="0" smtClean="0"/>
              <a:t>Open dev console in Chrome</a:t>
            </a:r>
          </a:p>
          <a:p>
            <a:pPr lvl="1"/>
            <a:r>
              <a:rPr lang="en-US" dirty="0" smtClean="0"/>
              <a:t>Monitor console</a:t>
            </a:r>
          </a:p>
          <a:p>
            <a:r>
              <a:rPr lang="en-US" dirty="0" smtClean="0"/>
              <a:t>Source code in </a:t>
            </a:r>
            <a:r>
              <a:rPr lang="en-US" dirty="0" err="1" smtClean="0"/>
              <a:t>debuggerWorker.js</a:t>
            </a:r>
            <a:r>
              <a:rPr lang="en-US" dirty="0" smtClean="0"/>
              <a:t> tree</a:t>
            </a:r>
          </a:p>
          <a:p>
            <a:pPr lvl="1"/>
            <a:r>
              <a:rPr lang="en-US" dirty="0" smtClean="0"/>
              <a:t>Breakpoints!!!!!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49" y="2151772"/>
            <a:ext cx="7975784" cy="42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25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state, </a:t>
            </a:r>
            <a:r>
              <a:rPr lang="en-US" dirty="0" err="1" smtClean="0"/>
              <a:t>ActivityIndicator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variable to state – to display </a:t>
            </a:r>
            <a:r>
              <a:rPr lang="en-US" dirty="0" err="1" smtClean="0"/>
              <a:t>ActivityIndicator</a:t>
            </a:r>
            <a:r>
              <a:rPr lang="en-US" dirty="0" smtClean="0"/>
              <a:t> after button touch</a:t>
            </a:r>
          </a:p>
          <a:p>
            <a:r>
              <a:rPr lang="en-US" dirty="0" smtClean="0"/>
              <a:t>Update state in press handler</a:t>
            </a:r>
          </a:p>
          <a:p>
            <a:r>
              <a:rPr lang="en-US" dirty="0" smtClean="0"/>
              <a:t>RN monitors state (it is special object) and redraws screen on updates</a:t>
            </a:r>
          </a:p>
          <a:p>
            <a:r>
              <a:rPr lang="en-US" dirty="0" smtClean="0"/>
              <a:t>Add </a:t>
            </a:r>
            <a:r>
              <a:rPr lang="en-US" dirty="0" err="1" smtClean="0"/>
              <a:t>ActivityIndicator</a:t>
            </a:r>
            <a:r>
              <a:rPr lang="en-US" dirty="0" smtClean="0"/>
              <a:t> to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43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state, </a:t>
            </a:r>
            <a:r>
              <a:rPr lang="en-US" dirty="0" err="1" smtClean="0"/>
              <a:t>ActivityIndicator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3650" y="1410355"/>
            <a:ext cx="8388350" cy="54476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class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Login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extends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Component {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constructor(props)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super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props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.onLoginPressed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.onLoginPressed.bind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showProgress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false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onLoginPressed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console.log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(`Log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in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-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user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.state.username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 pass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.state.password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}`);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.setState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({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showProgress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});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hu-HU" sz="1200" dirty="0" err="1">
                <a:solidFill>
                  <a:srgbClr val="262626"/>
                </a:solidFill>
                <a:latin typeface="Courier" charset="0"/>
              </a:rPr>
              <a:t>render</a:t>
            </a:r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styles.container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t-EE" sz="1200" dirty="0" smtClean="0">
                <a:solidFill>
                  <a:srgbClr val="262626"/>
                </a:solidFill>
                <a:latin typeface="Courier" charset="0"/>
              </a:rPr>
              <a:t>...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ActivityIndicator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animating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.state.showProgress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hidesWhenStopped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size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"large"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styles.loader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/&gt;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/View&gt;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15900" y="1399522"/>
            <a:ext cx="3587750" cy="21236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React, { Component } from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'react'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ActivityIndicator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Image,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StyleSheet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Text,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TextInput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View,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from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react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-native'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;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017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Rest request (Web API)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 server is at: </a:t>
            </a:r>
            <a:r>
              <a:rPr lang="en-US" dirty="0" smtClean="0">
                <a:hlinkClick r:id="rId2"/>
              </a:rPr>
              <a:t>https://contacts.akaver.com</a:t>
            </a:r>
            <a:endParaRPr lang="en-US" dirty="0" smtClean="0"/>
          </a:p>
          <a:p>
            <a:r>
              <a:rPr lang="en-US" dirty="0" smtClean="0"/>
              <a:t>RN is running on very limited JS engine</a:t>
            </a:r>
          </a:p>
          <a:p>
            <a:r>
              <a:rPr lang="en-US" dirty="0" smtClean="0"/>
              <a:t>Use Fetch for http requests – promise based</a:t>
            </a:r>
          </a:p>
          <a:p>
            <a:pPr lvl="1"/>
            <a:r>
              <a:rPr lang="en-US" dirty="0"/>
              <a:t>Note: Errors thrown by rejected Promises need to be caught, or they will be swallowed silently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49912" y="4150658"/>
            <a:ext cx="6096000" cy="2308324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fetch(</a:t>
            </a:r>
            <a:r>
              <a:rPr lang="en-US" dirty="0">
                <a:solidFill>
                  <a:srgbClr val="298E0B"/>
                </a:solidFill>
                <a:latin typeface="SourceCodePro-Regular" charset="0"/>
              </a:rPr>
              <a:t>'https://</a:t>
            </a:r>
            <a:r>
              <a:rPr lang="en-US" dirty="0" err="1">
                <a:solidFill>
                  <a:srgbClr val="298E0B"/>
                </a:solidFill>
                <a:latin typeface="SourceCodePro-Regular" charset="0"/>
              </a:rPr>
              <a:t>mywebsite.com</a:t>
            </a:r>
            <a:r>
              <a:rPr lang="en-US" dirty="0">
                <a:solidFill>
                  <a:srgbClr val="298E0B"/>
                </a:solidFill>
                <a:latin typeface="SourceCodePro-Regular" charset="0"/>
              </a:rPr>
              <a:t>/</a:t>
            </a:r>
            <a:r>
              <a:rPr lang="en-US" dirty="0" err="1">
                <a:solidFill>
                  <a:srgbClr val="298E0B"/>
                </a:solidFill>
                <a:latin typeface="SourceCodePro-Regular" charset="0"/>
              </a:rPr>
              <a:t>endpoint.php</a:t>
            </a:r>
            <a:r>
              <a:rPr lang="en-US" dirty="0">
                <a:solidFill>
                  <a:srgbClr val="298E0B"/>
                </a:solidFill>
                <a:latin typeface="SourceCodePro-Regular" charset="0"/>
              </a:rPr>
              <a:t>'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)</a:t>
            </a:r>
          </a:p>
          <a:p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.then((response) =&gt; </a:t>
            </a:r>
            <a:r>
              <a:rPr lang="en-US" dirty="0" err="1">
                <a:solidFill>
                  <a:srgbClr val="383838"/>
                </a:solidFill>
                <a:latin typeface="SourceCodePro-Regular" charset="0"/>
              </a:rPr>
              <a:t>response.text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())</a:t>
            </a:r>
          </a:p>
          <a:p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.then((</a:t>
            </a:r>
            <a:r>
              <a:rPr lang="en-US" dirty="0" err="1">
                <a:solidFill>
                  <a:srgbClr val="383838"/>
                </a:solidFill>
                <a:latin typeface="SourceCodePro-Regular" charset="0"/>
              </a:rPr>
              <a:t>responseText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) =&gt; {</a:t>
            </a:r>
          </a:p>
          <a:p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  </a:t>
            </a:r>
            <a:r>
              <a:rPr lang="en-US" dirty="0" err="1">
                <a:solidFill>
                  <a:srgbClr val="383838"/>
                </a:solidFill>
                <a:latin typeface="SourceCodePro-Regular" charset="0"/>
              </a:rPr>
              <a:t>console.log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(</a:t>
            </a:r>
            <a:r>
              <a:rPr lang="en-US" dirty="0" err="1">
                <a:solidFill>
                  <a:srgbClr val="383838"/>
                </a:solidFill>
                <a:latin typeface="SourceCodePro-Regular" charset="0"/>
              </a:rPr>
              <a:t>responseText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);</a:t>
            </a:r>
          </a:p>
          <a:p>
            <a:r>
              <a:rPr lang="is-IS" dirty="0">
                <a:solidFill>
                  <a:srgbClr val="383838"/>
                </a:solidFill>
                <a:latin typeface="SourceCodePro-Regular" charset="0"/>
              </a:rPr>
              <a:t>})</a:t>
            </a:r>
          </a:p>
          <a:p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.</a:t>
            </a:r>
            <a:r>
              <a:rPr lang="en-US" dirty="0">
                <a:solidFill>
                  <a:srgbClr val="1A7DA9"/>
                </a:solidFill>
                <a:latin typeface="SourceCodePro-Regular" charset="0"/>
              </a:rPr>
              <a:t>catch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((error) =&gt; {</a:t>
            </a:r>
          </a:p>
          <a:p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  </a:t>
            </a:r>
            <a:r>
              <a:rPr lang="en-US" dirty="0" err="1">
                <a:solidFill>
                  <a:srgbClr val="383838"/>
                </a:solidFill>
                <a:latin typeface="SourceCodePro-Regular" charset="0"/>
              </a:rPr>
              <a:t>console.warn</a:t>
            </a:r>
            <a:r>
              <a:rPr lang="en-US" dirty="0">
                <a:solidFill>
                  <a:srgbClr val="383838"/>
                </a:solidFill>
                <a:latin typeface="SourceCodePro-Regular" charset="0"/>
              </a:rPr>
              <a:t>(error);</a:t>
            </a:r>
          </a:p>
          <a:p>
            <a:r>
              <a:rPr lang="it-IT" dirty="0">
                <a:solidFill>
                  <a:srgbClr val="383838"/>
                </a:solidFill>
                <a:latin typeface="SourceCodePro-Regular" charset="0"/>
              </a:rPr>
              <a:t>});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15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</a:t>
            </a:r>
            <a:r>
              <a:rPr lang="en-US" dirty="0" err="1" smtClean="0"/>
              <a:t>AuthService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OAuth2 Web API token</a:t>
            </a:r>
          </a:p>
          <a:p>
            <a:endParaRPr lang="en-US" dirty="0" smtClean="0"/>
          </a:p>
          <a:p>
            <a:pPr lvl="1"/>
            <a:r>
              <a:rPr lang="en-US" dirty="0"/>
              <a:t>Post</a:t>
            </a:r>
          </a:p>
          <a:p>
            <a:pPr lvl="2"/>
            <a:r>
              <a:rPr lang="en-US" dirty="0" smtClean="0"/>
              <a:t>https://</a:t>
            </a:r>
            <a:r>
              <a:rPr lang="en-US" dirty="0" err="1" smtClean="0"/>
              <a:t>servername</a:t>
            </a:r>
            <a:r>
              <a:rPr lang="en-US" dirty="0" smtClean="0"/>
              <a:t>/Token</a:t>
            </a:r>
            <a:endParaRPr lang="en-US" dirty="0"/>
          </a:p>
          <a:p>
            <a:pPr lvl="1"/>
            <a:r>
              <a:rPr lang="en-US" dirty="0"/>
              <a:t>Request headers</a:t>
            </a:r>
          </a:p>
          <a:p>
            <a:pPr lvl="2"/>
            <a:r>
              <a:rPr lang="en-US" dirty="0"/>
              <a:t>Content-Type: application/x-www-form-</a:t>
            </a:r>
            <a:r>
              <a:rPr lang="en-US" dirty="0" err="1"/>
              <a:t>urlencoded</a:t>
            </a:r>
            <a:endParaRPr lang="en-US" dirty="0"/>
          </a:p>
          <a:p>
            <a:pPr lvl="1"/>
            <a:r>
              <a:rPr lang="en-US" dirty="0"/>
              <a:t>Request </a:t>
            </a:r>
            <a:r>
              <a:rPr lang="en-US" dirty="0" smtClean="0"/>
              <a:t>body (</a:t>
            </a:r>
            <a:r>
              <a:rPr lang="en-US" dirty="0" err="1" smtClean="0"/>
              <a:t>urlencoded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 err="1" smtClean="0"/>
              <a:t>grant_type</a:t>
            </a:r>
            <a:r>
              <a:rPr lang="en-US" dirty="0" smtClean="0"/>
              <a:t>=</a:t>
            </a:r>
            <a:r>
              <a:rPr lang="en-US" dirty="0" err="1" smtClean="0"/>
              <a:t>password&amp;username</a:t>
            </a:r>
            <a:r>
              <a:rPr lang="en-US" dirty="0" smtClean="0"/>
              <a:t>=</a:t>
            </a:r>
            <a:r>
              <a:rPr lang="en-US" dirty="0" err="1" smtClean="0"/>
              <a:t>user@akaver.com&amp;password</a:t>
            </a:r>
            <a:r>
              <a:rPr lang="en-US" dirty="0" smtClean="0"/>
              <a:t>=</a:t>
            </a:r>
            <a:r>
              <a:rPr lang="en-US" dirty="0" err="1" smtClean="0"/>
              <a:t>parool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49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 - </a:t>
            </a:r>
            <a:r>
              <a:rPr lang="en-US" dirty="0" err="1"/>
              <a:t>AuthService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322638" cy="4195481"/>
          </a:xfrm>
        </p:spPr>
        <p:txBody>
          <a:bodyPr/>
          <a:lstStyle/>
          <a:p>
            <a:r>
              <a:rPr lang="en-US" dirty="0" smtClean="0"/>
              <a:t>Set up info for request</a:t>
            </a:r>
          </a:p>
          <a:p>
            <a:r>
              <a:rPr lang="en-US" dirty="0" smtClean="0"/>
              <a:t>Encode </a:t>
            </a:r>
            <a:r>
              <a:rPr lang="en-US" dirty="0" err="1" smtClean="0"/>
              <a:t>formbody</a:t>
            </a:r>
            <a:endParaRPr lang="en-US" dirty="0" smtClean="0"/>
          </a:p>
          <a:p>
            <a:r>
              <a:rPr lang="en-US" dirty="0" smtClean="0"/>
              <a:t>Callback – callback function to send info back to on various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83100" y="2518350"/>
            <a:ext cx="7708900" cy="43396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class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AuthService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loginOAuth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(credentials, callback)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loginDetails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grant_type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'password'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username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credentials.username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password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credentials.password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let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formBody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[];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dirty="0" err="1">
                <a:solidFill>
                  <a:srgbClr val="0F7001"/>
                </a:solidFill>
                <a:latin typeface="Courier" charset="0"/>
              </a:rPr>
              <a:t>Object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.keys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loginDetails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).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forEach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((property, index)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({}.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hasOwnProperty.call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loginDetails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 property))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encodedKey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0F7001"/>
                </a:solidFill>
                <a:latin typeface="Courier" charset="0"/>
              </a:rPr>
              <a:t>encodeURIComponent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(property);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encodedValue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0F7001"/>
                </a:solidFill>
                <a:latin typeface="Courier" charset="0"/>
              </a:rPr>
              <a:t>encodeURIComponent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loginDetails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[property]);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formBody.push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(`${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encodedKey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encodedValue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}`);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});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formBody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formBody.join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'&amp;'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uri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'https://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contacts.akaver.com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/Token'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r>
              <a:rPr lang="et-EE" sz="1200" dirty="0" smtClean="0">
                <a:solidFill>
                  <a:srgbClr val="262626"/>
                </a:solidFill>
                <a:latin typeface="Courier" charset="0"/>
              </a:rPr>
              <a:t>...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7986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 - </a:t>
            </a:r>
            <a:r>
              <a:rPr lang="en-US" dirty="0" err="1"/>
              <a:t>AuthService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344988" cy="4195481"/>
          </a:xfrm>
        </p:spPr>
        <p:txBody>
          <a:bodyPr/>
          <a:lstStyle/>
          <a:p>
            <a:r>
              <a:rPr lang="en-US" dirty="0" smtClean="0"/>
              <a:t>Fetch</a:t>
            </a:r>
          </a:p>
          <a:p>
            <a:r>
              <a:rPr lang="en-US" dirty="0" smtClean="0"/>
              <a:t>Keep track of promises</a:t>
            </a:r>
          </a:p>
          <a:p>
            <a:r>
              <a:rPr lang="en-US" dirty="0" smtClean="0"/>
              <a:t>return response; - it gives data over to next method in 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48300" y="1410355"/>
            <a:ext cx="6743700" cy="54476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t-EE" sz="1200" b="1" dirty="0" smtClean="0">
                <a:solidFill>
                  <a:srgbClr val="0F7001"/>
                </a:solidFill>
                <a:latin typeface="Courier-Bold" charset="0"/>
              </a:rPr>
              <a:t>...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 smtClean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fetch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(uri,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method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'POST'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headers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Accept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'application/</a:t>
            </a:r>
            <a:r>
              <a:rPr lang="en-US" sz="1200" dirty="0" err="1">
                <a:solidFill>
                  <a:srgbClr val="A90E1A"/>
                </a:solidFill>
                <a:latin typeface="Courier" charset="0"/>
              </a:rPr>
              <a:t>json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'Content-Type'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'application/x-www-form-</a:t>
            </a:r>
            <a:r>
              <a:rPr lang="en-US" sz="1200" dirty="0" err="1">
                <a:solidFill>
                  <a:srgbClr val="A90E1A"/>
                </a:solidFill>
                <a:latin typeface="Courier" charset="0"/>
              </a:rPr>
              <a:t>urlencoded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body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formBody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})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.then((response)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response.status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200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&amp;&amp;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response.status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299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response;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}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console.log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response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throw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{ </a:t>
            </a:r>
            <a:r>
              <a:rPr lang="ro-RO" sz="1200" i="1" dirty="0">
                <a:solidFill>
                  <a:srgbClr val="336E6D"/>
                </a:solidFill>
                <a:latin typeface="Courier-Oblique" charset="0"/>
              </a:rPr>
              <a:t>// </a:t>
            </a:r>
            <a:r>
              <a:rPr lang="ro-RO" sz="1200" i="1" dirty="0" err="1">
                <a:solidFill>
                  <a:srgbClr val="336E6D"/>
                </a:solidFill>
                <a:latin typeface="Courier-Oblique" charset="0"/>
              </a:rPr>
              <a:t>should</a:t>
            </a:r>
            <a:r>
              <a:rPr lang="ro-RO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ro-RO" sz="1200" i="1" dirty="0" err="1">
                <a:solidFill>
                  <a:srgbClr val="336E6D"/>
                </a:solidFill>
                <a:latin typeface="Courier-Oblique" charset="0"/>
              </a:rPr>
              <a:t>be</a:t>
            </a:r>
            <a:r>
              <a:rPr lang="ro-RO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ro-RO" sz="1200" i="1" dirty="0" err="1">
                <a:solidFill>
                  <a:srgbClr val="336E6D"/>
                </a:solidFill>
                <a:latin typeface="Courier-Oblique" charset="0"/>
              </a:rPr>
              <a:t>Error</a:t>
            </a:r>
            <a:r>
              <a:rPr lang="ro-RO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ro-RO" sz="1200" i="1" dirty="0" err="1">
                <a:solidFill>
                  <a:srgbClr val="336E6D"/>
                </a:solidFill>
                <a:latin typeface="Courier-Oblique" charset="0"/>
              </a:rPr>
              <a:t>object</a:t>
            </a:r>
            <a:r>
              <a:rPr lang="ro-RO" sz="1200" i="1" dirty="0">
                <a:solidFill>
                  <a:srgbClr val="336E6D"/>
                </a:solidFill>
                <a:latin typeface="Courier-Oblique" charset="0"/>
              </a:rPr>
              <a:t> or </a:t>
            </a:r>
            <a:r>
              <a:rPr lang="ro-RO" sz="1200" i="1" dirty="0" err="1">
                <a:solidFill>
                  <a:srgbClr val="336E6D"/>
                </a:solidFill>
                <a:latin typeface="Courier-Oblique" charset="0"/>
              </a:rPr>
              <a:t>its</a:t>
            </a:r>
            <a:r>
              <a:rPr lang="ro-RO" sz="1200" i="1" dirty="0">
                <a:solidFill>
                  <a:srgbClr val="336E6D"/>
                </a:solidFill>
                <a:latin typeface="Courier-Oblique" charset="0"/>
              </a:rPr>
              <a:t> derivative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badCredentials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response.status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===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400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unknownError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response.status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!==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400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statusCode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response.status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};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})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.then((response)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response.json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())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.then((results)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callback({ success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}))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.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catch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((error)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callback(error));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//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new</a:t>
            </a:r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it</a:t>
            </a:r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up</a:t>
            </a:r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immediately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module.exports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new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AuthService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();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910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using </a:t>
            </a:r>
            <a:r>
              <a:rPr lang="en-US" dirty="0" err="1" smtClean="0"/>
              <a:t>AuthService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7" y="1853248"/>
            <a:ext cx="5761038" cy="4195481"/>
          </a:xfrm>
        </p:spPr>
        <p:txBody>
          <a:bodyPr/>
          <a:lstStyle/>
          <a:p>
            <a:r>
              <a:rPr lang="en-US" dirty="0" smtClean="0"/>
              <a:t>Import class</a:t>
            </a:r>
          </a:p>
          <a:p>
            <a:pPr lvl="1"/>
            <a:r>
              <a:rPr lang="en-US" dirty="0"/>
              <a:t>import </a:t>
            </a:r>
            <a:r>
              <a:rPr lang="en-US" dirty="0" err="1"/>
              <a:t>authService</a:t>
            </a:r>
            <a:r>
              <a:rPr lang="en-US" dirty="0"/>
              <a:t> from './</a:t>
            </a:r>
            <a:r>
              <a:rPr lang="en-US" dirty="0" err="1"/>
              <a:t>AuthService</a:t>
            </a:r>
            <a:r>
              <a:rPr lang="en-US" dirty="0" smtClean="0"/>
              <a:t>';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3995678"/>
            <a:ext cx="6096000" cy="286232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onLoginPressed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console.log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(`Log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-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user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.state.username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 pass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${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.state.password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}`);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.setState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({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showProgress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});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authService.loginOAuth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username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.state.username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password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.state.password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}, (results)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.setState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i="1" dirty="0">
                <a:solidFill>
                  <a:srgbClr val="336E6D"/>
                </a:solidFill>
                <a:latin typeface="Courier-Oblique" charset="0"/>
              </a:rPr>
              <a:t>// merge objects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 err="1">
                <a:solidFill>
                  <a:srgbClr val="0F7001"/>
                </a:solidFill>
                <a:latin typeface="Courier" charset="0"/>
              </a:rPr>
              <a:t>Object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.assign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({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showProgress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false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}, results)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6096000" y="1410355"/>
            <a:ext cx="6096000" cy="544764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hu-HU" sz="1200" dirty="0" err="1">
                <a:solidFill>
                  <a:srgbClr val="262626"/>
                </a:solidFill>
                <a:latin typeface="Courier" charset="0"/>
              </a:rPr>
              <a:t>render</a:t>
            </a:r>
            <a:r>
              <a:rPr lang="hu-HU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let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errorCtrl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/&gt;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!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.state.success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&amp;&amp;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.state.badCredentials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errorCtrl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Text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styles.error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Bad username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/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password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!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/Text&gt;);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!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.state.success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&amp;&amp;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.state.unknownError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errorCtrl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Text style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styles.error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&gt;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Unknown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error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({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.state.statusCode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})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!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/Text&gt;);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View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styles.container</a:t>
            </a:r>
            <a:r>
              <a:rPr lang="en-US" sz="1200" dirty="0" smtClean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 smtClean="0">
                <a:solidFill>
                  <a:srgbClr val="535353"/>
                </a:solidFill>
                <a:latin typeface="Courier" charset="0"/>
              </a:rPr>
              <a:t>&gt;</a:t>
            </a:r>
          </a:p>
          <a:p>
            <a:r>
              <a:rPr lang="is-IS" sz="1200" dirty="0" smtClean="0">
                <a:solidFill>
                  <a:srgbClr val="535353"/>
                </a:solidFill>
                <a:latin typeface="Courier" charset="0"/>
              </a:rPr>
              <a:t>...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 smtClean="0">
                <a:solidFill>
                  <a:srgbClr val="535353"/>
                </a:solidFill>
                <a:latin typeface="Courier" charset="0"/>
              </a:rPr>
              <a:t>			&lt;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t-EE" sz="1200" dirty="0" smtClean="0">
                <a:solidFill>
                  <a:srgbClr val="262626"/>
                </a:solidFill>
                <a:latin typeface="Courier" charset="0"/>
              </a:rPr>
              <a:t>...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/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TouchableHighlight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&gt;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{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errorCtrl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ActivityIndicator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animating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this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.state.showProgress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hidesWhenStopped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size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"large"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style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styles.loader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}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/&gt;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&lt;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/View&gt;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7145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navigation in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successful login:</a:t>
            </a:r>
          </a:p>
          <a:p>
            <a:pPr lvl="1"/>
            <a:r>
              <a:rPr lang="en-US" dirty="0" smtClean="0"/>
              <a:t>save </a:t>
            </a:r>
            <a:r>
              <a:rPr lang="en-US" dirty="0" err="1" smtClean="0"/>
              <a:t>auth</a:t>
            </a:r>
            <a:r>
              <a:rPr lang="en-US" dirty="0" smtClean="0"/>
              <a:t> info (token has to be used on every following request)</a:t>
            </a:r>
          </a:p>
          <a:p>
            <a:pPr lvl="1"/>
            <a:r>
              <a:rPr lang="en-US" dirty="0" smtClean="0"/>
              <a:t>navigate to real app content</a:t>
            </a:r>
          </a:p>
          <a:p>
            <a:endParaRPr lang="en-US" dirty="0" smtClean="0"/>
          </a:p>
          <a:p>
            <a:r>
              <a:rPr lang="en-US" dirty="0" smtClean="0"/>
              <a:t>Tabbed layout</a:t>
            </a:r>
          </a:p>
          <a:p>
            <a:r>
              <a:rPr lang="en-US" dirty="0" smtClean="0"/>
              <a:t>Multiple screens within one Tab</a:t>
            </a:r>
          </a:p>
          <a:p>
            <a:r>
              <a:rPr lang="en-US" dirty="0" smtClean="0"/>
              <a:t>Provide callbacks for login and logout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2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architecture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13" y="1657463"/>
            <a:ext cx="6485095" cy="48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13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</a:t>
            </a:r>
            <a:r>
              <a:rPr lang="en-US" dirty="0" err="1" smtClean="0"/>
              <a:t>AuthService</a:t>
            </a:r>
            <a:r>
              <a:rPr lang="en-US" dirty="0" smtClean="0"/>
              <a:t> – save token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AsyncStorage</a:t>
            </a:r>
            <a:endParaRPr lang="en-US" dirty="0" smtClean="0"/>
          </a:p>
          <a:p>
            <a:pPr lvl="1"/>
            <a:r>
              <a:rPr lang="en-US" dirty="0" err="1"/>
              <a:t>AsyncStorage</a:t>
            </a:r>
            <a:r>
              <a:rPr lang="en-US" dirty="0"/>
              <a:t> is a simple, asynchronous, persistent, key-value storage system that is global to the app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/>
              <a:t>multiSet</a:t>
            </a:r>
            <a:r>
              <a:rPr lang="en-US" dirty="0"/>
              <a:t> </a:t>
            </a:r>
            <a:r>
              <a:rPr lang="en-US" dirty="0" smtClean="0"/>
              <a:t>takes </a:t>
            </a:r>
            <a:r>
              <a:rPr lang="en-US" dirty="0"/>
              <a:t>arrays of key-value </a:t>
            </a:r>
            <a:r>
              <a:rPr lang="en-US" dirty="0" smtClean="0"/>
              <a:t>array, returns </a:t>
            </a:r>
            <a:r>
              <a:rPr lang="en-US" dirty="0"/>
              <a:t>a Promise </a:t>
            </a:r>
            <a:r>
              <a:rPr lang="en-US" dirty="0" smtClean="0"/>
              <a:t>object</a:t>
            </a:r>
          </a:p>
          <a:p>
            <a:pPr lvl="2"/>
            <a:r>
              <a:rPr lang="tr-TR" dirty="0" err="1"/>
              <a:t>multiSet</a:t>
            </a:r>
            <a:r>
              <a:rPr lang="tr-TR" dirty="0"/>
              <a:t>([['k1', 'val1'], ['k2', 'val2']], </a:t>
            </a:r>
            <a:r>
              <a:rPr lang="en-US" dirty="0"/>
              <a:t>(err) =&gt; {</a:t>
            </a:r>
            <a:r>
              <a:rPr lang="it-IT" dirty="0"/>
              <a:t>}</a:t>
            </a:r>
            <a:r>
              <a:rPr lang="tr-TR" dirty="0" smtClean="0"/>
              <a:t>);</a:t>
            </a:r>
          </a:p>
          <a:p>
            <a:pPr lvl="1"/>
            <a:r>
              <a:rPr lang="tr-TR" dirty="0" err="1" smtClean="0"/>
              <a:t>multiRemove</a:t>
            </a:r>
            <a:r>
              <a:rPr lang="tr-TR" dirty="0" smtClean="0"/>
              <a:t> - </a:t>
            </a:r>
            <a:r>
              <a:rPr lang="en-US" dirty="0"/>
              <a:t>Delete all the keys in the keys array. Returns a Promise object</a:t>
            </a:r>
            <a:r>
              <a:rPr lang="en-US" dirty="0" smtClean="0"/>
              <a:t>.</a:t>
            </a:r>
          </a:p>
          <a:p>
            <a:pPr lvl="2"/>
            <a:r>
              <a:rPr lang="en-US" dirty="0" err="1"/>
              <a:t>AsyncStorage.multiRemove</a:t>
            </a:r>
            <a:r>
              <a:rPr lang="en-US" dirty="0" smtClean="0"/>
              <a:t>([</a:t>
            </a:r>
            <a:r>
              <a:rPr lang="tr-TR" dirty="0" smtClean="0"/>
              <a:t>'k1’,</a:t>
            </a:r>
            <a:r>
              <a:rPr lang="tr-TR" dirty="0"/>
              <a:t> </a:t>
            </a:r>
            <a:r>
              <a:rPr lang="tr-TR" dirty="0" smtClean="0"/>
              <a:t>'k2'</a:t>
            </a:r>
            <a:r>
              <a:rPr lang="en-US" dirty="0" smtClean="0"/>
              <a:t>], </a:t>
            </a:r>
            <a:r>
              <a:rPr lang="en-US" dirty="0"/>
              <a:t>(err) =&gt; </a:t>
            </a:r>
            <a:r>
              <a:rPr lang="en-US" dirty="0" smtClean="0"/>
              <a:t>{</a:t>
            </a:r>
            <a:r>
              <a:rPr lang="it-IT" dirty="0" smtClean="0"/>
              <a:t>});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87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 – </a:t>
            </a:r>
            <a:r>
              <a:rPr lang="en-US" dirty="0" err="1"/>
              <a:t>AuthService</a:t>
            </a:r>
            <a:r>
              <a:rPr lang="en-US" dirty="0"/>
              <a:t> – </a:t>
            </a:r>
            <a:r>
              <a:rPr lang="en-US" dirty="0" smtClean="0"/>
              <a:t>save/del </a:t>
            </a:r>
            <a:r>
              <a:rPr lang="en-US" dirty="0"/>
              <a:t>token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59551" y="1410355"/>
            <a:ext cx="5562599" cy="39703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loginOAuth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credentials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callback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de-DE" sz="1200" dirty="0" smtClean="0">
                <a:solidFill>
                  <a:srgbClr val="262626"/>
                </a:solidFill>
                <a:latin typeface="Courier" charset="0"/>
              </a:rPr>
              <a:t>...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 smtClean="0">
                <a:solidFill>
                  <a:srgbClr val="262626"/>
                </a:solidFill>
                <a:latin typeface="Courier" charset="0"/>
              </a:rPr>
              <a:t>		  .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then((response)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response.json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())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.then((results)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AsyncStorage.multiSet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([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[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tokenKey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results.access_token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[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userKey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results.userName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], (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err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err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throw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err;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    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callback({ success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});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});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})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.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catch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((error)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callback(error));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//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new</a:t>
            </a:r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it</a:t>
            </a:r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up</a:t>
            </a:r>
            <a:r>
              <a:rPr lang="de-DE" sz="1200" i="1" dirty="0">
                <a:solidFill>
                  <a:srgbClr val="336E6D"/>
                </a:solidFill>
                <a:latin typeface="Courier-Oblique" charset="0"/>
              </a:rPr>
              <a:t> </a:t>
            </a:r>
            <a:r>
              <a:rPr lang="de-DE" sz="1200" i="1" dirty="0" err="1">
                <a:solidFill>
                  <a:srgbClr val="336E6D"/>
                </a:solidFill>
                <a:latin typeface="Courier-Oblique" charset="0"/>
              </a:rPr>
              <a:t>immediately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module.exports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new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AuthService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();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96851" y="1410355"/>
            <a:ext cx="6273800" cy="54476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import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AsyncStorage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} from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'react-native'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tokenKey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'token'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userKey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'user'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;</a:t>
            </a:r>
          </a:p>
          <a:p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class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AuthService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getAuthInfo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(callback)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AsyncStorage.multiGet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([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tokenKey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userKey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], (err,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val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)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=&gt;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(err)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callback(err);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if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(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!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val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)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callback();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const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authInfo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=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header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Authorization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`Bearer ${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val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[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0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][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]}`,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},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username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: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en-US" sz="1200" dirty="0" err="1">
                <a:solidFill>
                  <a:srgbClr val="262626"/>
                </a:solidFill>
                <a:latin typeface="Courier" charset="0"/>
              </a:rPr>
              <a:t>val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[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][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],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};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return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callback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(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null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 </a:t>
            </a:r>
            <a:r>
              <a:rPr lang="de-DE" sz="1200" dirty="0" err="1">
                <a:solidFill>
                  <a:srgbClr val="262626"/>
                </a:solidFill>
                <a:latin typeface="Courier" charset="0"/>
              </a:rPr>
              <a:t>authInfo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logout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()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AsyncStorage.multiRemove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([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tokenKey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 </a:t>
            </a:r>
            <a:r>
              <a:rPr lang="ro-RO" sz="1200" dirty="0" err="1">
                <a:solidFill>
                  <a:srgbClr val="262626"/>
                </a:solidFill>
                <a:latin typeface="Courier" charset="0"/>
              </a:rPr>
              <a:t>userKey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]);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dirty="0" smtClean="0">
                <a:solidFill>
                  <a:srgbClr val="262626"/>
                </a:solidFill>
                <a:latin typeface="Courier" charset="0"/>
              </a:rPr>
              <a:t>}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03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view </a:t>
            </a:r>
          </a:p>
          <a:p>
            <a:pPr lvl="1"/>
            <a:r>
              <a:rPr lang="en-US" dirty="0" smtClean="0"/>
              <a:t>IOS</a:t>
            </a:r>
          </a:p>
          <a:p>
            <a:pPr lvl="2"/>
            <a:r>
              <a:rPr lang="en-US" dirty="0" err="1" smtClean="0"/>
              <a:t>TabBarIOS</a:t>
            </a:r>
            <a:r>
              <a:rPr lang="en-US" dirty="0" smtClean="0"/>
              <a:t> and </a:t>
            </a:r>
            <a:r>
              <a:rPr lang="en-US" dirty="0" err="1" smtClean="0"/>
              <a:t>NavigatorIOS</a:t>
            </a:r>
            <a:endParaRPr lang="en-US" dirty="0" smtClean="0"/>
          </a:p>
          <a:p>
            <a:pPr lvl="1"/>
            <a:r>
              <a:rPr lang="en-US" dirty="0" smtClean="0"/>
              <a:t>Android</a:t>
            </a:r>
          </a:p>
          <a:p>
            <a:pPr lvl="2"/>
            <a:r>
              <a:rPr lang="en-US" dirty="0" err="1" smtClean="0"/>
              <a:t>DrawerLayoutAndroid</a:t>
            </a:r>
            <a:endParaRPr lang="en-US" dirty="0" smtClean="0"/>
          </a:p>
          <a:p>
            <a:r>
              <a:rPr lang="en-US" dirty="0" smtClean="0"/>
              <a:t>Platform detection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26869" y="2662519"/>
            <a:ext cx="646513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File extension</a:t>
            </a:r>
          </a:p>
          <a:p>
            <a:pPr lvl="1"/>
            <a:r>
              <a:rPr lang="en-US" dirty="0" err="1"/>
              <a:t>BigButton.ios.js</a:t>
            </a:r>
            <a:endParaRPr lang="en-US" dirty="0"/>
          </a:p>
          <a:p>
            <a:pPr lvl="1"/>
            <a:r>
              <a:rPr lang="en-US" dirty="0" err="1" smtClean="0"/>
              <a:t>BigButton.android.js</a:t>
            </a:r>
            <a:endParaRPr lang="en-US" dirty="0" smtClean="0"/>
          </a:p>
          <a:p>
            <a:pPr lvl="1"/>
            <a:r>
              <a:rPr lang="en-US" dirty="0"/>
              <a:t>import </a:t>
            </a:r>
            <a:r>
              <a:rPr lang="en-US" dirty="0" err="1"/>
              <a:t>BigButton</a:t>
            </a:r>
            <a:r>
              <a:rPr lang="en-US" dirty="0"/>
              <a:t> from './components/</a:t>
            </a:r>
            <a:r>
              <a:rPr lang="en-US" dirty="0" err="1"/>
              <a:t>BigButton</a:t>
            </a:r>
            <a:r>
              <a:rPr lang="en-US" dirty="0" smtClean="0"/>
              <a:t>';</a:t>
            </a:r>
          </a:p>
          <a:p>
            <a:r>
              <a:rPr lang="en-US" dirty="0"/>
              <a:t>Platform </a:t>
            </a:r>
            <a:r>
              <a:rPr lang="en-US" dirty="0" smtClean="0"/>
              <a:t>module</a:t>
            </a:r>
          </a:p>
          <a:p>
            <a:pPr lvl="1"/>
            <a:r>
              <a:rPr lang="en-US" dirty="0" err="1"/>
              <a:t>var</a:t>
            </a:r>
            <a:r>
              <a:rPr lang="en-US" dirty="0"/>
              <a:t> { Platform } = </a:t>
            </a:r>
            <a:r>
              <a:rPr lang="en-US" dirty="0" err="1"/>
              <a:t>ReactNative</a:t>
            </a:r>
            <a:r>
              <a:rPr lang="en-US" dirty="0" smtClean="0"/>
              <a:t>;</a:t>
            </a:r>
          </a:p>
          <a:p>
            <a:pPr lvl="1"/>
            <a:r>
              <a:rPr lang="en-US" dirty="0" err="1"/>
              <a:t>Platform.OS</a:t>
            </a:r>
            <a:r>
              <a:rPr lang="en-US" dirty="0"/>
              <a:t> === </a:t>
            </a:r>
            <a:r>
              <a:rPr lang="en-US" dirty="0" smtClean="0"/>
              <a:t>'</a:t>
            </a:r>
            <a:r>
              <a:rPr lang="en-US" dirty="0" err="1" smtClean="0"/>
              <a:t>ios</a:t>
            </a:r>
            <a:r>
              <a:rPr lang="en-US" dirty="0"/>
              <a:t>'</a:t>
            </a:r>
            <a:r>
              <a:rPr lang="en-US" dirty="0" smtClean="0"/>
              <a:t> ( or 'android')</a:t>
            </a:r>
          </a:p>
          <a:p>
            <a:pPr lvl="1"/>
            <a:r>
              <a:rPr lang="en-US" dirty="0" err="1"/>
              <a:t>var</a:t>
            </a:r>
            <a:r>
              <a:rPr lang="en-US" dirty="0"/>
              <a:t> Component = </a:t>
            </a:r>
            <a:r>
              <a:rPr lang="en-US" dirty="0" err="1"/>
              <a:t>Platform.select</a:t>
            </a:r>
            <a:r>
              <a:rPr lang="en-US" dirty="0" smtClean="0"/>
              <a:t>({</a:t>
            </a:r>
            <a:br>
              <a:rPr lang="en-US" dirty="0" smtClean="0"/>
            </a:br>
            <a:r>
              <a:rPr lang="en-US" dirty="0" smtClean="0"/>
              <a:t>     </a:t>
            </a:r>
            <a:r>
              <a:rPr lang="en-US" dirty="0" err="1" smtClean="0"/>
              <a:t>ios</a:t>
            </a:r>
            <a:r>
              <a:rPr lang="en-US" dirty="0"/>
              <a:t>: () =&gt; require('</a:t>
            </a:r>
            <a:r>
              <a:rPr lang="en-US" dirty="0" err="1"/>
              <a:t>ComponentIOS</a:t>
            </a:r>
            <a:r>
              <a:rPr lang="en-US" dirty="0" smtClean="0"/>
              <a:t>'),</a:t>
            </a:r>
            <a:br>
              <a:rPr lang="en-US" dirty="0" smtClean="0"/>
            </a:br>
            <a:r>
              <a:rPr lang="en-US" dirty="0" smtClean="0"/>
              <a:t>     android</a:t>
            </a:r>
            <a:r>
              <a:rPr lang="en-US" dirty="0"/>
              <a:t>: () =&gt; require('</a:t>
            </a:r>
            <a:r>
              <a:rPr lang="en-US" dirty="0" err="1"/>
              <a:t>ComponentAndroid</a:t>
            </a:r>
            <a:r>
              <a:rPr lang="en-US" dirty="0" smtClean="0"/>
              <a:t>'),</a:t>
            </a:r>
            <a:br>
              <a:rPr lang="en-US" dirty="0" smtClean="0"/>
            </a:br>
            <a:r>
              <a:rPr lang="en-US" dirty="0" smtClean="0"/>
              <a:t>})();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0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all logic out of index.*.</a:t>
            </a:r>
            <a:r>
              <a:rPr lang="en-US" dirty="0" err="1" smtClean="0"/>
              <a:t>js</a:t>
            </a:r>
            <a:endParaRPr lang="en-US" dirty="0" smtClean="0"/>
          </a:p>
          <a:p>
            <a:pPr lvl="1"/>
            <a:r>
              <a:rPr lang="en-US" dirty="0" err="1" smtClean="0"/>
              <a:t>App.js</a:t>
            </a:r>
            <a:r>
              <a:rPr lang="en-US" dirty="0" smtClean="0"/>
              <a:t> – analog to </a:t>
            </a:r>
            <a:r>
              <a:rPr lang="en-US" dirty="0" err="1" smtClean="0"/>
              <a:t>Login.js</a:t>
            </a:r>
            <a:endParaRPr lang="en-US" dirty="0" smtClean="0"/>
          </a:p>
          <a:p>
            <a:r>
              <a:rPr lang="en-US" dirty="0" err="1" smtClean="0"/>
              <a:t>App.js</a:t>
            </a:r>
            <a:endParaRPr lang="en-US" dirty="0" smtClean="0"/>
          </a:p>
          <a:p>
            <a:pPr lvl="1"/>
            <a:r>
              <a:rPr lang="en-US" dirty="0" smtClean="0"/>
              <a:t>Add state – </a:t>
            </a:r>
            <a:r>
              <a:rPr lang="en-US" dirty="0" err="1" smtClean="0"/>
              <a:t>isLoggedIn</a:t>
            </a:r>
            <a:endParaRPr lang="en-US" dirty="0" smtClean="0"/>
          </a:p>
          <a:p>
            <a:pPr lvl="1"/>
            <a:r>
              <a:rPr lang="en-US" dirty="0" smtClean="0"/>
              <a:t>Add callback to Login for successful login</a:t>
            </a:r>
          </a:p>
          <a:p>
            <a:pPr lvl="2"/>
            <a:r>
              <a:rPr lang="en-US" dirty="0"/>
              <a:t> &lt;Login </a:t>
            </a:r>
            <a:r>
              <a:rPr lang="en-US" dirty="0" err="1"/>
              <a:t>onLogin</a:t>
            </a:r>
            <a:r>
              <a:rPr lang="en-US" dirty="0"/>
              <a:t>={</a:t>
            </a:r>
            <a:r>
              <a:rPr lang="en-US" dirty="0" err="1"/>
              <a:t>this.onLogin.bind</a:t>
            </a:r>
            <a:r>
              <a:rPr lang="en-US" dirty="0"/>
              <a:t>(this) } </a:t>
            </a:r>
            <a:r>
              <a:rPr lang="en-US" dirty="0" smtClean="0"/>
              <a:t>/&gt;</a:t>
            </a:r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onLogin</a:t>
            </a:r>
            <a:r>
              <a:rPr lang="en-US" dirty="0" smtClean="0"/>
              <a:t> method to App</a:t>
            </a:r>
          </a:p>
          <a:p>
            <a:pPr lvl="2"/>
            <a:r>
              <a:rPr lang="en-US" dirty="0" err="1"/>
              <a:t>onLogin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dirty="0" err="1"/>
              <a:t>this.setState</a:t>
            </a:r>
            <a:r>
              <a:rPr lang="en-US" dirty="0"/>
              <a:t>({ </a:t>
            </a:r>
            <a:r>
              <a:rPr lang="en-US" dirty="0" err="1"/>
              <a:t>isLoggedIn</a:t>
            </a:r>
            <a:r>
              <a:rPr lang="en-US" dirty="0"/>
              <a:t>: true });  </a:t>
            </a:r>
            <a:r>
              <a:rPr lang="en-US" dirty="0" smtClean="0"/>
              <a:t>}</a:t>
            </a:r>
          </a:p>
          <a:p>
            <a:pPr lvl="1"/>
            <a:r>
              <a:rPr lang="en-US" dirty="0" smtClean="0"/>
              <a:t>In render, check for state and select correct component</a:t>
            </a:r>
          </a:p>
          <a:p>
            <a:pPr lvl="1"/>
            <a:r>
              <a:rPr lang="en-US" dirty="0" smtClean="0"/>
              <a:t>Add callback to </a:t>
            </a:r>
            <a:r>
              <a:rPr lang="en-US" dirty="0" err="1" smtClean="0"/>
              <a:t>AppContainer</a:t>
            </a:r>
            <a:r>
              <a:rPr lang="en-US" dirty="0" smtClean="0"/>
              <a:t> for logout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3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data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Unidirectional data flow – data flows in one direction – from parent to child</a:t>
            </a:r>
          </a:p>
          <a:p>
            <a:r>
              <a:rPr lang="en-US" dirty="0" smtClean="0"/>
              <a:t>It's </a:t>
            </a:r>
            <a:r>
              <a:rPr lang="en-US" dirty="0"/>
              <a:t>not obvious how two non parent-child components would </a:t>
            </a:r>
            <a:r>
              <a:rPr lang="en-US" dirty="0" smtClean="0"/>
              <a:t>communicate</a:t>
            </a:r>
          </a:p>
          <a:p>
            <a:r>
              <a:rPr lang="en-US" dirty="0" smtClean="0"/>
              <a:t>From React docs:</a:t>
            </a:r>
          </a:p>
          <a:p>
            <a:pPr lvl="1"/>
            <a:r>
              <a:rPr lang="en-US" dirty="0"/>
              <a:t>For communication between two components that don't have a parent-child relationship, you can set up your own global event system. ... Flux pattern is one of the possible ways to arrange this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87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data flow - Redux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61" y="2245134"/>
            <a:ext cx="6713220" cy="41957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103313" y="2052918"/>
            <a:ext cx="404464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Single source of truth</a:t>
            </a:r>
          </a:p>
          <a:p>
            <a:r>
              <a:rPr lang="en-US" dirty="0" smtClean="0"/>
              <a:t>State is read only</a:t>
            </a:r>
          </a:p>
          <a:p>
            <a:pPr lvl="1"/>
            <a:r>
              <a:rPr lang="en-US" i="1" dirty="0"/>
              <a:t>"The only way to mutate the state is to emit an action, an object describing what happened</a:t>
            </a:r>
            <a:r>
              <a:rPr lang="en-US" i="1" dirty="0" smtClean="0"/>
              <a:t>.”</a:t>
            </a:r>
          </a:p>
          <a:p>
            <a:r>
              <a:rPr lang="en-US" i="1" dirty="0"/>
              <a:t>Changes are made with Pure </a:t>
            </a:r>
            <a:r>
              <a:rPr lang="en-US" i="1" dirty="0" smtClean="0"/>
              <a:t>Functions – called reducers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0567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Flux/Redux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3576638" cy="419548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https://github.com/facebook/flux/tree/master/examples/flux-todomvc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/>
              <a:t>https://</a:t>
            </a:r>
            <a:r>
              <a:rPr lang="en-US" dirty="0" err="1"/>
              <a:t>facebook.github.io</a:t>
            </a:r>
            <a:r>
              <a:rPr lang="en-US" dirty="0"/>
              <a:t>/flux/docs/</a:t>
            </a:r>
            <a:r>
              <a:rPr lang="en-US" dirty="0" err="1"/>
              <a:t>overview.html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2959100"/>
            <a:ext cx="7126546" cy="35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374" y="2184400"/>
            <a:ext cx="7949876" cy="43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React Native is a JavaScript </a:t>
            </a:r>
            <a:r>
              <a:rPr lang="en-US" dirty="0" smtClean="0"/>
              <a:t>framework/library </a:t>
            </a:r>
            <a:r>
              <a:rPr lang="en-US" dirty="0"/>
              <a:t>for writing real, natively rendering </a:t>
            </a:r>
            <a:r>
              <a:rPr lang="en-US" dirty="0" smtClean="0"/>
              <a:t>iOS, Android and UWP applications.</a:t>
            </a:r>
          </a:p>
          <a:p>
            <a:r>
              <a:rPr lang="en-US" dirty="0" smtClean="0"/>
              <a:t>Mostly just V part of the application architecture (MVC) paradigm.</a:t>
            </a:r>
          </a:p>
          <a:p>
            <a:r>
              <a:rPr lang="en-US" dirty="0" smtClean="0"/>
              <a:t>Learn once, write anywhere (not write once, run anywhere)</a:t>
            </a:r>
          </a:p>
          <a:p>
            <a:r>
              <a:rPr lang="en-US" dirty="0" err="1" smtClean="0"/>
              <a:t>FlexBox</a:t>
            </a:r>
            <a:r>
              <a:rPr lang="en-US" dirty="0" smtClean="0"/>
              <a:t> layout</a:t>
            </a:r>
          </a:p>
          <a:p>
            <a:r>
              <a:rPr lang="en-US" dirty="0" smtClean="0"/>
              <a:t>Reuse almost all non-UI code, most UI code among different platforms</a:t>
            </a:r>
          </a:p>
          <a:p>
            <a:r>
              <a:rPr lang="en-US" dirty="0" smtClean="0"/>
              <a:t>ES6</a:t>
            </a:r>
          </a:p>
          <a:p>
            <a:r>
              <a:rPr lang="en-US" dirty="0" smtClean="0"/>
              <a:t>Over the wire updates (</a:t>
            </a:r>
            <a:r>
              <a:rPr lang="en-US" dirty="0" err="1" smtClean="0"/>
              <a:t>AppHub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React isn’t framework, it’s a (view)library – state management, routing, </a:t>
            </a:r>
            <a:r>
              <a:rPr lang="is-IS" dirty="0" smtClean="0"/>
              <a:t>… - up to developer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0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components - lets get started!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25" y="1294985"/>
            <a:ext cx="5190314" cy="38016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1" y="1294985"/>
            <a:ext cx="5001017" cy="3801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1" y="5218155"/>
            <a:ext cx="4406917" cy="15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6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</a:t>
            </a:r>
            <a:r>
              <a:rPr lang="en-US" dirty="0" err="1" smtClean="0"/>
              <a:t>js</a:t>
            </a:r>
            <a:r>
              <a:rPr lang="en-US" dirty="0" smtClean="0"/>
              <a:t> dev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Visual Studio Code (or Atom,</a:t>
            </a:r>
            <a:r>
              <a:rPr lang="is-IS" dirty="0" smtClean="0"/>
              <a:t>….)</a:t>
            </a:r>
          </a:p>
          <a:p>
            <a:r>
              <a:rPr lang="en-US" dirty="0"/>
              <a:t>Node and NPM</a:t>
            </a:r>
          </a:p>
          <a:p>
            <a:r>
              <a:rPr lang="en-US" dirty="0" err="1" smtClean="0"/>
              <a:t>npm</a:t>
            </a:r>
            <a:r>
              <a:rPr lang="en-US" dirty="0" smtClean="0"/>
              <a:t> </a:t>
            </a:r>
            <a:r>
              <a:rPr lang="en-US" dirty="0"/>
              <a:t>install -g </a:t>
            </a:r>
            <a:r>
              <a:rPr lang="en-US" dirty="0" smtClean="0"/>
              <a:t>react-native-cli</a:t>
            </a:r>
          </a:p>
          <a:p>
            <a:r>
              <a:rPr lang="is-IS" dirty="0" smtClean="0"/>
              <a:t>XCode</a:t>
            </a:r>
          </a:p>
          <a:p>
            <a:r>
              <a:rPr lang="is-IS" dirty="0" smtClean="0"/>
              <a:t>Android Studio</a:t>
            </a:r>
          </a:p>
          <a:p>
            <a:endParaRPr lang="en-US" dirty="0" smtClean="0"/>
          </a:p>
          <a:p>
            <a:r>
              <a:rPr lang="en-US" dirty="0" smtClean="0"/>
              <a:t>Dev </a:t>
            </a:r>
            <a:r>
              <a:rPr lang="en-US" dirty="0" err="1" smtClean="0"/>
              <a:t>npm</a:t>
            </a:r>
            <a:r>
              <a:rPr lang="en-US" dirty="0" smtClean="0"/>
              <a:t> packages</a:t>
            </a:r>
          </a:p>
          <a:p>
            <a:pPr lvl="1"/>
            <a:r>
              <a:rPr lang="en-US" dirty="0" err="1"/>
              <a:t>npm</a:t>
            </a:r>
            <a:r>
              <a:rPr lang="en-US" dirty="0"/>
              <a:t> install </a:t>
            </a:r>
            <a:r>
              <a:rPr lang="en-US" dirty="0" err="1" smtClean="0"/>
              <a:t>eslint</a:t>
            </a:r>
            <a:r>
              <a:rPr lang="en-US" dirty="0" smtClean="0"/>
              <a:t> </a:t>
            </a:r>
            <a:r>
              <a:rPr lang="en-US" dirty="0" err="1"/>
              <a:t>eslint</a:t>
            </a:r>
            <a:r>
              <a:rPr lang="en-US" dirty="0"/>
              <a:t>-plugin-import eslint-plugin-jsx-a11y babel-</a:t>
            </a:r>
            <a:r>
              <a:rPr lang="en-US" dirty="0" err="1"/>
              <a:t>eslint</a:t>
            </a:r>
            <a:r>
              <a:rPr lang="en-US" dirty="0"/>
              <a:t> </a:t>
            </a:r>
            <a:r>
              <a:rPr lang="en-US" dirty="0" err="1"/>
              <a:t>eslint-config-airbnb</a:t>
            </a:r>
            <a:r>
              <a:rPr lang="en-US" dirty="0"/>
              <a:t> </a:t>
            </a:r>
            <a:r>
              <a:rPr lang="en-US" dirty="0" err="1" smtClean="0"/>
              <a:t>eslint</a:t>
            </a:r>
            <a:r>
              <a:rPr lang="en-US" dirty="0" smtClean="0"/>
              <a:t>-plugin-react </a:t>
            </a:r>
            <a:r>
              <a:rPr lang="en-US" dirty="0" err="1" smtClean="0"/>
              <a:t>eslint</a:t>
            </a:r>
            <a:r>
              <a:rPr lang="en-US" dirty="0" smtClean="0"/>
              <a:t>-plugin-react-native --save</a:t>
            </a:r>
          </a:p>
          <a:p>
            <a:r>
              <a:rPr lang="en-US" dirty="0" smtClean="0"/>
              <a:t>VS Code plugins – F1 - </a:t>
            </a:r>
            <a:r>
              <a:rPr lang="en-US" dirty="0" err="1" smtClean="0"/>
              <a:t>ext</a:t>
            </a:r>
            <a:r>
              <a:rPr lang="en-US" dirty="0" smtClean="0"/>
              <a:t> install </a:t>
            </a:r>
          </a:p>
          <a:p>
            <a:pPr lvl="1"/>
            <a:r>
              <a:rPr lang="en-US" dirty="0" smtClean="0"/>
              <a:t>react-native</a:t>
            </a:r>
          </a:p>
          <a:p>
            <a:pPr lvl="1"/>
            <a:r>
              <a:rPr lang="en-US" dirty="0" err="1" smtClean="0"/>
              <a:t>eslint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8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create new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RN project</a:t>
            </a:r>
          </a:p>
          <a:p>
            <a:pPr lvl="1"/>
            <a:r>
              <a:rPr lang="en-US" dirty="0" smtClean="0"/>
              <a:t>react-native </a:t>
            </a:r>
            <a:r>
              <a:rPr lang="en-US" dirty="0" err="1" smtClean="0"/>
              <a:t>init</a:t>
            </a:r>
            <a:r>
              <a:rPr lang="en-US" dirty="0" smtClean="0"/>
              <a:t> </a:t>
            </a:r>
            <a:r>
              <a:rPr lang="en-US" dirty="0" err="1" smtClean="0"/>
              <a:t>ContactRN</a:t>
            </a:r>
            <a:endParaRPr lang="en-US" dirty="0" smtClean="0"/>
          </a:p>
          <a:p>
            <a:pPr lvl="1"/>
            <a:r>
              <a:rPr lang="en-US" dirty="0" smtClean="0"/>
              <a:t>cd </a:t>
            </a:r>
            <a:r>
              <a:rPr lang="en-US" dirty="0" err="1" smtClean="0"/>
              <a:t>ContactRN</a:t>
            </a:r>
            <a:endParaRPr lang="en-US" dirty="0"/>
          </a:p>
          <a:p>
            <a:r>
              <a:rPr lang="en-US" dirty="0" smtClean="0"/>
              <a:t>Prelaunch </a:t>
            </a:r>
            <a:r>
              <a:rPr lang="en-US" dirty="0"/>
              <a:t>android emulator from Android Studio</a:t>
            </a:r>
          </a:p>
          <a:p>
            <a:r>
              <a:rPr lang="en-US" dirty="0"/>
              <a:t>Close Android Studio, just emulator is needed</a:t>
            </a:r>
          </a:p>
          <a:p>
            <a:pPr lvl="1"/>
            <a:r>
              <a:rPr lang="en-US" dirty="0" smtClean="0"/>
              <a:t>react-native run-</a:t>
            </a:r>
            <a:r>
              <a:rPr lang="en-US" dirty="0" err="1" smtClean="0"/>
              <a:t>ios</a:t>
            </a:r>
            <a:endParaRPr lang="en-US" dirty="0" smtClean="0"/>
          </a:p>
          <a:p>
            <a:pPr lvl="1"/>
            <a:r>
              <a:rPr lang="en-US" dirty="0" smtClean="0"/>
              <a:t>react-native run-android</a:t>
            </a:r>
          </a:p>
          <a:p>
            <a:pPr marL="342900" lvl="1" indent="-342900"/>
            <a:r>
              <a:rPr lang="en-US" dirty="0"/>
              <a:t>Launch Visual Studio Code</a:t>
            </a:r>
          </a:p>
          <a:p>
            <a:pPr lvl="1"/>
            <a:r>
              <a:rPr lang="en-US" dirty="0" smtClean="0"/>
              <a:t>code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8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– packages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package.json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063788" y="2477751"/>
            <a:ext cx="7576275" cy="39703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"name"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en-US" sz="1200" dirty="0" err="1">
                <a:solidFill>
                  <a:srgbClr val="A90E1A"/>
                </a:solidFill>
                <a:latin typeface="Courier" charset="0"/>
              </a:rPr>
              <a:t>ContactRN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 </a:t>
            </a:r>
            <a:r>
              <a:rPr lang="it-IT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it-IT" sz="1200" b="1" dirty="0" err="1">
                <a:solidFill>
                  <a:srgbClr val="0F7001"/>
                </a:solidFill>
                <a:latin typeface="Courier-Bold" charset="0"/>
              </a:rPr>
              <a:t>version</a:t>
            </a:r>
            <a:r>
              <a:rPr lang="it-IT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it-IT" sz="1200" dirty="0">
                <a:solidFill>
                  <a:srgbClr val="A90E1A"/>
                </a:solidFill>
                <a:latin typeface="Courier" charset="0"/>
              </a:rPr>
              <a:t>"0.0.1"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  </a:t>
            </a:r>
            <a:r>
              <a:rPr lang="it-IT" sz="1200" b="1" dirty="0">
                <a:solidFill>
                  <a:srgbClr val="0F7001"/>
                </a:solidFill>
                <a:latin typeface="Courier-Bold" charset="0"/>
              </a:rPr>
              <a:t>"private"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it-IT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it-IT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scripts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"start"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ro-RO" sz="1200" dirty="0" err="1">
                <a:solidFill>
                  <a:srgbClr val="A90E1A"/>
                </a:solidFill>
                <a:latin typeface="Courier" charset="0"/>
              </a:rPr>
              <a:t>node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 </a:t>
            </a:r>
            <a:r>
              <a:rPr lang="ro-RO" sz="1200" dirty="0" err="1">
                <a:solidFill>
                  <a:srgbClr val="A90E1A"/>
                </a:solidFill>
                <a:latin typeface="Courier" charset="0"/>
              </a:rPr>
              <a:t>node_modules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/</a:t>
            </a:r>
            <a:r>
              <a:rPr lang="ro-RO" sz="1200" dirty="0" err="1">
                <a:solidFill>
                  <a:srgbClr val="A90E1A"/>
                </a:solidFill>
                <a:latin typeface="Courier" charset="0"/>
              </a:rPr>
              <a:t>react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-native/local-cli/</a:t>
            </a:r>
            <a:r>
              <a:rPr lang="ro-RO" sz="1200" dirty="0" err="1">
                <a:solidFill>
                  <a:srgbClr val="A90E1A"/>
                </a:solidFill>
                <a:latin typeface="Courier" charset="0"/>
              </a:rPr>
              <a:t>cli.js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 start"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},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dependencies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"^15.1.0"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-native"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"^0.28.0"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},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devDependencies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babel-eslint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"^6.1.0"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eslint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"^2.13.1"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eslint-config-airbnb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"^9.0.1"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eslint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plugin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-import"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"^1.9.2"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"eslint-plugin-jsx-a11y"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"^1.5.3"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eslint-plugin-react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"^5.2.2"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eslint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plugin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-native"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"^1.1.0"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889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 - </a:t>
            </a:r>
            <a:r>
              <a:rPr lang="en-US" dirty="0" err="1" smtClean="0"/>
              <a:t>eslint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r>
              <a:rPr lang="en-US" dirty="0" err="1" smtClean="0"/>
              <a:t>eslintrc.json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9399" y="-3186885"/>
            <a:ext cx="5280454" cy="1449627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env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"es6"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node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jasmine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extends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airbnb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/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base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installedESLint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parserOptions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ecmaFeatures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experimentalObjectRestSpread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true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true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},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sourceType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module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"plugins"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[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ro-RO" sz="1200" dirty="0" err="1">
                <a:solidFill>
                  <a:srgbClr val="A90E1A"/>
                </a:solidFill>
                <a:latin typeface="Courier" charset="0"/>
              </a:rPr>
              <a:t>react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ro-RO" sz="1200" dirty="0" err="1">
                <a:solidFill>
                  <a:srgbClr val="A90E1A"/>
                </a:solidFill>
                <a:latin typeface="Courier" charset="0"/>
              </a:rPr>
              <a:t>react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-native"</a:t>
            </a:r>
            <a:endParaRPr lang="ro-RO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],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"rules"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"indent"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[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4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],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no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-console"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0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"no-unused-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vars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[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{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vars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A90E1A"/>
                </a:solidFill>
                <a:latin typeface="Courier" charset="0"/>
              </a:rPr>
              <a:t>"local"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args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none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],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forbid-prop-types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jsx-boolean-value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-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closing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-bracket-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location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[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selfClosing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"after-props"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nonEmpty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"after-props"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],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jsx-curly-spacing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[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de-DE" sz="1200" dirty="0" err="1">
                <a:solidFill>
                  <a:srgbClr val="A90E1A"/>
                </a:solidFill>
                <a:latin typeface="Courier" charset="0"/>
              </a:rPr>
              <a:t>never</a:t>
            </a:r>
            <a:r>
              <a:rPr lang="de-DE" sz="1200" dirty="0">
                <a:solidFill>
                  <a:srgbClr val="A90E1A"/>
                </a:solidFill>
                <a:latin typeface="Courier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{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spacing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{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    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objectLiterals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A90E1A"/>
                </a:solidFill>
                <a:latin typeface="Courier" charset="0"/>
              </a:rPr>
              <a:t>"always"</a:t>
            </a:r>
            <a:endParaRPr lang="en-US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],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jsx-indent-props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-key"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-max-props-per-line"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-no-duplicate-props"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jsx-no-undef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-quotes"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0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-sort-prop-types"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-sort-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props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jsx-uses-react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jsx-uses-vars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"react/no-danger"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"react/no-did-mount-set-state"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"react/no-did-update-set-state"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"react/no-direct-mutation-state"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no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multi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-comp"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"react/no-set-state"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"react/no-unknown-property"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"react/prefer-es6-class"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"react/prop-types"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"react/react-in-</a:t>
            </a:r>
            <a:r>
              <a:rPr lang="en-US" sz="1200" b="1" dirty="0" err="1">
                <a:solidFill>
                  <a:srgbClr val="0F7001"/>
                </a:solidFill>
                <a:latin typeface="Courier-Bold" charset="0"/>
              </a:rPr>
              <a:t>jsx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-scope"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"react/require-extension"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"react/self-closing-comp"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/sort-comp"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react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/</a:t>
            </a:r>
            <a:r>
              <a:rPr lang="ro-RO" sz="1200" b="1" dirty="0" err="1">
                <a:solidFill>
                  <a:srgbClr val="0F7001"/>
                </a:solidFill>
                <a:latin typeface="Courier-Bold" charset="0"/>
              </a:rPr>
              <a:t>wrap-multilines</a:t>
            </a:r>
            <a:r>
              <a:rPr lang="ro-RO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ro-RO" sz="1200" dirty="0">
                <a:solidFill>
                  <a:srgbClr val="535353"/>
                </a:solidFill>
                <a:latin typeface="Courier" charset="0"/>
              </a:rPr>
              <a:t>1</a:t>
            </a:r>
            <a:r>
              <a:rPr lang="ro-RO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en-US" sz="1200" b="1" dirty="0">
                <a:solidFill>
                  <a:srgbClr val="0F7001"/>
                </a:solidFill>
                <a:latin typeface="Courier-Bold" charset="0"/>
              </a:rPr>
              <a:t>"id-length"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en-US" sz="1200" dirty="0">
                <a:solidFill>
                  <a:srgbClr val="535353"/>
                </a:solidFill>
                <a:latin typeface="Courier" charset="0"/>
              </a:rPr>
              <a:t>0</a:t>
            </a:r>
            <a:r>
              <a:rPr lang="en-US" sz="1200" dirty="0">
                <a:solidFill>
                  <a:srgbClr val="262626"/>
                </a:solidFill>
                <a:latin typeface="Courier" charset="0"/>
              </a:rPr>
              <a:t>,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    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b="1" dirty="0" err="1">
                <a:solidFill>
                  <a:srgbClr val="0F7001"/>
                </a:solidFill>
                <a:latin typeface="Courier-Bold" charset="0"/>
              </a:rPr>
              <a:t>jsx-quotes</a:t>
            </a:r>
            <a:r>
              <a:rPr lang="de-DE" sz="1200" b="1" dirty="0">
                <a:solidFill>
                  <a:srgbClr val="0F7001"/>
                </a:solidFill>
                <a:latin typeface="Courier-Bold" charset="0"/>
              </a:rPr>
              <a:t>"</a:t>
            </a:r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: </a:t>
            </a:r>
            <a:r>
              <a:rPr lang="de-DE" sz="1200" dirty="0">
                <a:solidFill>
                  <a:srgbClr val="535353"/>
                </a:solidFill>
                <a:latin typeface="Courier" charset="0"/>
              </a:rPr>
              <a:t>1</a:t>
            </a:r>
            <a:endParaRPr lang="de-DE" sz="1200" dirty="0">
              <a:solidFill>
                <a:srgbClr val="262626"/>
              </a:solidFill>
              <a:latin typeface="Courier" charset="0"/>
            </a:endParaRP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    }</a:t>
            </a:r>
          </a:p>
          <a:p>
            <a:r>
              <a:rPr lang="de-DE" sz="1200" dirty="0">
                <a:solidFill>
                  <a:srgbClr val="262626"/>
                </a:solidFill>
                <a:latin typeface="Courier" charset="0"/>
              </a:rPr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50813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5813</TotalTime>
  <Words>2681</Words>
  <Application>Microsoft Macintosh PowerPoint</Application>
  <PresentationFormat>Widescreen</PresentationFormat>
  <Paragraphs>677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Century Gothic</vt:lpstr>
      <vt:lpstr>Courier</vt:lpstr>
      <vt:lpstr>Courier-Bold</vt:lpstr>
      <vt:lpstr>Courier-Oblique</vt:lpstr>
      <vt:lpstr>SourceCodePro-Regular</vt:lpstr>
      <vt:lpstr>Wingdings 3</vt:lpstr>
      <vt:lpstr>Ion</vt:lpstr>
      <vt:lpstr>React Native</vt:lpstr>
      <vt:lpstr>RN – basic principle</vt:lpstr>
      <vt:lpstr>RN - architecture </vt:lpstr>
      <vt:lpstr>RN – key points</vt:lpstr>
      <vt:lpstr>RN – components - lets get started! </vt:lpstr>
      <vt:lpstr>RN – js dev environment</vt:lpstr>
      <vt:lpstr>RN – create new project</vt:lpstr>
      <vt:lpstr>RN – packages</vt:lpstr>
      <vt:lpstr>RN - eslint</vt:lpstr>
      <vt:lpstr>RN – VSCode custom settings</vt:lpstr>
      <vt:lpstr>RN – initial view – login screen</vt:lpstr>
      <vt:lpstr>RN – initial view – login screen</vt:lpstr>
      <vt:lpstr>RN – initial view – login</vt:lpstr>
      <vt:lpstr>RN – initial view – index.*.js</vt:lpstr>
      <vt:lpstr>RN - emulators</vt:lpstr>
      <vt:lpstr>RN – design view</vt:lpstr>
      <vt:lpstr>RN – design view</vt:lpstr>
      <vt:lpstr>RN – design view</vt:lpstr>
      <vt:lpstr>RN – es6 and “this”</vt:lpstr>
      <vt:lpstr>RN - onPress</vt:lpstr>
      <vt:lpstr>RN – debugging in Chrome</vt:lpstr>
      <vt:lpstr>RN – state, ActivityIndicator</vt:lpstr>
      <vt:lpstr>RN – state, ActivityIndicator</vt:lpstr>
      <vt:lpstr>RN – Rest request (Web API)</vt:lpstr>
      <vt:lpstr>RN - AuthService</vt:lpstr>
      <vt:lpstr>RN - AuthService</vt:lpstr>
      <vt:lpstr>RN - AuthService</vt:lpstr>
      <vt:lpstr>RN – using AuthService</vt:lpstr>
      <vt:lpstr>RN – navigation in app</vt:lpstr>
      <vt:lpstr>RN – AuthService – save token</vt:lpstr>
      <vt:lpstr>RN – AuthService – save/del token</vt:lpstr>
      <vt:lpstr>RN - navigation</vt:lpstr>
      <vt:lpstr>RN - Navigation</vt:lpstr>
      <vt:lpstr>RN – data flow</vt:lpstr>
      <vt:lpstr>RN – data flow - Redux</vt:lpstr>
      <vt:lpstr>RN – Flux/Redux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React Native</dc:title>
  <dc:creator>andres käver</dc:creator>
  <cp:lastModifiedBy>andres käver</cp:lastModifiedBy>
  <cp:revision>49</cp:revision>
  <dcterms:created xsi:type="dcterms:W3CDTF">2016-06-22T18:31:15Z</dcterms:created>
  <dcterms:modified xsi:type="dcterms:W3CDTF">2016-06-29T10:05:54Z</dcterms:modified>
</cp:coreProperties>
</file>