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05"/>
    <p:restoredTop sz="94751"/>
  </p:normalViewPr>
  <p:slideViewPr>
    <p:cSldViewPr snapToGrid="0" snapToObjects="1">
      <p:cViewPr varScale="1">
        <p:scale>
          <a:sx n="103" d="100"/>
          <a:sy n="103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70802-F5D1-5E4A-B1EF-42D27C1C3748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B750-FAE6-3240-8A67-008694912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0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0B750-FAE6-3240-8A67-0086949122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8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E216-4350-F64C-889C-8CB1085C7315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1A2-5187-2F43-86EA-4817664FB939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86D0-4571-A94D-821D-3D0079D54C8E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FB04-4B9B-DD4A-86E9-DAC8FDF4D841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A29D-62E1-0547-A3D3-F0A15AC20F97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944E-BCE8-4241-A599-1B071D46E17A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F88-981E-5443-87CD-D7A26DC7072C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EEDF-C1C1-D343-9052-0470E938C2EB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6108-0B48-AC40-8281-C1986D87E60A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FBC-A031-FD40-8F0F-0840DB48E553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2C7F-D581-0B48-BD44-C772C8E9C7AC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00A-8F85-2649-9555-86122BF449A2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118F-D69B-4A41-B6D8-B7ED5BE32A1C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480B-10DE-AA41-B6E4-6FAF1B19FC66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3E16-D3E7-734E-AE5E-C4A3FF0E32B5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AE72-A0D0-924E-8617-16411FB9F16B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B251-8E6F-9E4F-B65D-237B41B72341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AD78DC-BB6E-604F-802C-A00443540C3F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State of the Art in Mobile Development - </a:t>
            </a:r>
            <a:r>
              <a:rPr lang="en-US" dirty="0" err="1"/>
              <a:t>AndRES</a:t>
            </a:r>
            <a:r>
              <a:rPr lang="en-US" dirty="0"/>
              <a:t> </a:t>
            </a:r>
            <a:r>
              <a:rPr lang="en-US" dirty="0" err="1"/>
              <a:t>Käver</a:t>
            </a:r>
            <a:r>
              <a:rPr lang="en-US" dirty="0"/>
              <a:t>,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1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- MVVM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Data</a:t>
            </a:r>
          </a:p>
          <a:p>
            <a:r>
              <a:rPr lang="en-US" dirty="0" smtClean="0"/>
              <a:t>View</a:t>
            </a:r>
          </a:p>
          <a:p>
            <a:pPr lvl="1"/>
            <a:r>
              <a:rPr lang="en-US" dirty="0" smtClean="0"/>
              <a:t>UI</a:t>
            </a:r>
          </a:p>
          <a:p>
            <a:r>
              <a:rPr lang="en-US" dirty="0" err="1" smtClean="0"/>
              <a:t>ViewModel</a:t>
            </a:r>
            <a:endParaRPr lang="en-US" dirty="0" smtClean="0"/>
          </a:p>
          <a:p>
            <a:pPr lvl="1"/>
            <a:r>
              <a:rPr lang="en-US" dirty="0" smtClean="0"/>
              <a:t>Logic</a:t>
            </a:r>
          </a:p>
          <a:p>
            <a:pPr lvl="1"/>
            <a:endParaRPr lang="en-US" dirty="0"/>
          </a:p>
          <a:p>
            <a:r>
              <a:rPr lang="en-US" dirty="0" smtClean="0"/>
              <a:t>View -&gt; View Model -&gt; Model</a:t>
            </a:r>
          </a:p>
          <a:p>
            <a:pPr lvl="1"/>
            <a:r>
              <a:rPr lang="en-US" dirty="0" smtClean="0"/>
              <a:t>Never look up!!!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66" y="1853248"/>
            <a:ext cx="2641362" cy="38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- Layouts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052918"/>
            <a:ext cx="9770447" cy="32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1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-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6" y="1935677"/>
            <a:ext cx="10433463" cy="34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3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Login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MVVM folders</a:t>
            </a:r>
          </a:p>
          <a:p>
            <a:pPr lvl="1"/>
            <a:r>
              <a:rPr lang="en-US" dirty="0" smtClean="0"/>
              <a:t>Model, View, </a:t>
            </a:r>
            <a:r>
              <a:rPr lang="en-US" dirty="0" err="1" smtClean="0"/>
              <a:t>ViewModel</a:t>
            </a:r>
            <a:endParaRPr lang="en-US" dirty="0" smtClean="0"/>
          </a:p>
          <a:p>
            <a:r>
              <a:rPr lang="en-US" dirty="0" smtClean="0"/>
              <a:t>Add Images to platform projects</a:t>
            </a:r>
          </a:p>
          <a:p>
            <a:pPr lvl="1"/>
            <a:r>
              <a:rPr lang="en-US" dirty="0"/>
              <a:t>iOS - Place images in the Resources folder with </a:t>
            </a:r>
            <a:endParaRPr lang="en-US" dirty="0" smtClean="0"/>
          </a:p>
          <a:p>
            <a:pPr lvl="2"/>
            <a:r>
              <a:rPr lang="en-US" dirty="0" smtClean="0"/>
              <a:t>Build </a:t>
            </a:r>
            <a:r>
              <a:rPr lang="en-US" dirty="0"/>
              <a:t>Action: </a:t>
            </a:r>
            <a:r>
              <a:rPr lang="en-US" dirty="0" err="1" smtClean="0"/>
              <a:t>BundleResource</a:t>
            </a:r>
            <a:endParaRPr lang="en-US" dirty="0" smtClean="0"/>
          </a:p>
          <a:p>
            <a:pPr lvl="1"/>
            <a:r>
              <a:rPr lang="en-US" dirty="0"/>
              <a:t>Place images in the Resources/</a:t>
            </a:r>
            <a:r>
              <a:rPr lang="en-US" dirty="0" err="1"/>
              <a:t>drawable</a:t>
            </a:r>
            <a:r>
              <a:rPr lang="en-US" dirty="0"/>
              <a:t> directory with </a:t>
            </a:r>
            <a:endParaRPr lang="en-US" dirty="0" smtClean="0"/>
          </a:p>
          <a:p>
            <a:pPr lvl="2"/>
            <a:r>
              <a:rPr lang="en-US" dirty="0" smtClean="0"/>
              <a:t>Build </a:t>
            </a:r>
            <a:r>
              <a:rPr lang="en-US" dirty="0"/>
              <a:t>Action: </a:t>
            </a:r>
            <a:r>
              <a:rPr lang="en-US" dirty="0" err="1"/>
              <a:t>AndroidResource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Filename - only </a:t>
            </a:r>
            <a:r>
              <a:rPr lang="en-US" dirty="0"/>
              <a:t>lowercase letters, numerals, the underscore, and the period are </a:t>
            </a:r>
            <a:r>
              <a:rPr lang="en-US" dirty="0" smtClean="0"/>
              <a:t>allowed. Hi-Res images with @2x, @3x suffixes on iOS, Android uses </a:t>
            </a:r>
            <a:r>
              <a:rPr lang="en-US" dirty="0" err="1" smtClean="0"/>
              <a:t>xxxhdpi</a:t>
            </a:r>
            <a:r>
              <a:rPr lang="en-US" dirty="0" smtClean="0"/>
              <a:t> folders.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5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Login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new </a:t>
            </a:r>
            <a:r>
              <a:rPr lang="en-US" dirty="0" err="1" smtClean="0"/>
              <a:t>ContentPage</a:t>
            </a:r>
            <a:r>
              <a:rPr lang="en-US" dirty="0" smtClean="0"/>
              <a:t> to View folder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Xaml</a:t>
            </a:r>
            <a:r>
              <a:rPr lang="en-US" dirty="0" smtClean="0"/>
              <a:t>, add </a:t>
            </a:r>
            <a:r>
              <a:rPr lang="en-US" dirty="0" err="1" smtClean="0"/>
              <a:t>StackLayout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Define controls inside </a:t>
            </a:r>
            <a:r>
              <a:rPr lang="en-US" dirty="0" err="1"/>
              <a:t>StackLayout</a:t>
            </a:r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Image</a:t>
            </a:r>
          </a:p>
          <a:p>
            <a:pPr lvl="1"/>
            <a:r>
              <a:rPr lang="en-US" dirty="0" smtClean="0"/>
              <a:t>Label</a:t>
            </a:r>
          </a:p>
          <a:p>
            <a:pPr lvl="1"/>
            <a:r>
              <a:rPr lang="en-US" dirty="0" smtClean="0"/>
              <a:t>Entry</a:t>
            </a:r>
          </a:p>
          <a:p>
            <a:pPr lvl="1"/>
            <a:r>
              <a:rPr lang="en-US" dirty="0" smtClean="0"/>
              <a:t>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5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Login View – XAML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111" y="2052918"/>
            <a:ext cx="11116398" cy="35394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9695"/>
                </a:solidFill>
                <a:latin typeface="Menlo" charset="0"/>
              </a:rPr>
              <a:t>&lt;?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xml version=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"1.0"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encoding=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"UTF-8"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?&gt;</a:t>
            </a:r>
            <a:br>
              <a:rPr lang="en-US" sz="1400" dirty="0">
                <a:solidFill>
                  <a:srgbClr val="009695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xmlns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xamarin.com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/schemas/2014/forms"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xmlns:x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schemas.microsoft.com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winfx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/2009/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xaml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"xapp1.LoginPage"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Padding=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"40"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Spacing=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"15"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loginLayout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BackgroundColor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"#F5FCFF"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Image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Source=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logo.png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Aspect=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AspectFit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Label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Text=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ContactBase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 Client"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FontSize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"20"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HorizontalTextAlignment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"Center"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Entry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UserName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Placeholder=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"username"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WidthRequest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"150"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Entry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"Password"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Placeholder=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"password"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WidthRequest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"150"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IsPassword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"true"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Button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LoginButton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Text=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"Login"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BackgroundColor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"#48BBEC"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TextColor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"White"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WidthRequest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Clicked=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OnLogin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Label 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Text=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FontSize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HorizontalTextAlignment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"Center"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TextColor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"Red"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ErrorLabel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 smtClean="0">
                <a:solidFill>
                  <a:srgbClr val="222222"/>
                </a:solidFill>
                <a:latin typeface="Menlo" charset="0"/>
              </a:rPr>
              <a:t>&gt;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7573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Login View -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854636" cy="4195481"/>
          </a:xfrm>
        </p:spPr>
        <p:txBody>
          <a:bodyPr/>
          <a:lstStyle/>
          <a:p>
            <a:r>
              <a:rPr lang="en-US" dirty="0" smtClean="0"/>
              <a:t>Updates to </a:t>
            </a:r>
            <a:r>
              <a:rPr lang="en-US" dirty="0" err="1" smtClean="0"/>
              <a:t>xaml</a:t>
            </a:r>
            <a:r>
              <a:rPr lang="en-US" dirty="0" smtClean="0"/>
              <a:t> elements are automatic</a:t>
            </a:r>
          </a:p>
          <a:p>
            <a:r>
              <a:rPr lang="en-US" dirty="0" smtClean="0"/>
              <a:t>Navigation</a:t>
            </a:r>
          </a:p>
          <a:p>
            <a:pPr lvl="1"/>
            <a:r>
              <a:rPr lang="en-US" dirty="0" smtClean="0"/>
              <a:t>Push and Pop</a:t>
            </a:r>
          </a:p>
          <a:p>
            <a:pPr lvl="1"/>
            <a:r>
              <a:rPr lang="en-US" dirty="0" smtClean="0"/>
              <a:t>Modal or not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37018" y="1323293"/>
            <a:ext cx="6816436" cy="31085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partial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LoginPage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: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LoginPage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InitializeComponent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void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OnLogin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object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o,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EventArgs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e)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Debug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.WriteLine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"user: 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+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UserName.Text</a:t>
            </a:r>
            <a:r>
              <a:rPr lang="en-US" sz="1400" dirty="0" smtClean="0">
                <a:solidFill>
                  <a:srgbClr val="222222"/>
                </a:solidFill>
                <a:latin typeface="Menlo" charset="0"/>
              </a:rPr>
              <a:t>+</a:t>
            </a:r>
          </a:p>
          <a:p>
            <a:r>
              <a:rPr lang="en-US" sz="1400" dirty="0">
                <a:solidFill>
                  <a:srgbClr val="222222"/>
                </a:solidFill>
                <a:latin typeface="Menlo" charset="0"/>
              </a:rPr>
              <a:t>	</a:t>
            </a:r>
            <a:r>
              <a:rPr lang="en-US" sz="1400" dirty="0" smtClean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400" dirty="0" smtClean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 pass:"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+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Password.Text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);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ErrorLabel.Text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= 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"not implemented yet!"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Navigation.PushModalAsync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new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AppContainerPage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());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}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3100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</a:t>
            </a:r>
            <a:r>
              <a:rPr lang="en-US" dirty="0" err="1" smtClean="0"/>
              <a:t>AppContainer</a:t>
            </a:r>
            <a:r>
              <a:rPr lang="en-US" dirty="0" smtClean="0"/>
              <a:t> - </a:t>
            </a:r>
            <a:r>
              <a:rPr lang="en-US" dirty="0" err="1" smtClean="0"/>
              <a:t>TabbedView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3312" y="1589780"/>
            <a:ext cx="10772013" cy="28623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9695"/>
                </a:solidFill>
                <a:latin typeface="Menlo" charset="0"/>
              </a:rPr>
              <a:t>&lt;?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xml version=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"1.0"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 encoding=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"UTF-8"</a:t>
            </a:r>
            <a:r>
              <a:rPr lang="en-US" dirty="0">
                <a:solidFill>
                  <a:srgbClr val="009695"/>
                </a:solidFill>
                <a:latin typeface="Menlo" charset="0"/>
              </a:rPr>
              <a:t>?&gt;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dirty="0" err="1">
                <a:solidFill>
                  <a:srgbClr val="3364A4"/>
                </a:solidFill>
                <a:latin typeface="Menlo" charset="0"/>
              </a:rPr>
              <a:t>TabbedPage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dirty="0" err="1">
                <a:solidFill>
                  <a:srgbClr val="222222"/>
                </a:solidFill>
                <a:latin typeface="Menlo" charset="0"/>
              </a:rPr>
              <a:t>xmlns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xamarin.com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/schemas/2014/forms"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dirty="0" err="1">
                <a:solidFill>
                  <a:srgbClr val="222222"/>
                </a:solidFill>
                <a:latin typeface="Menlo" charset="0"/>
              </a:rPr>
              <a:t>xmlns:x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schemas.microsoft.com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/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winfx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/2009/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xaml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dirty="0" err="1">
                <a:solidFill>
                  <a:srgbClr val="222222"/>
                </a:solidFill>
                <a:latin typeface="Menlo" charset="0"/>
              </a:rPr>
              <a:t>xmlns:local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"clr-namespace:xapp1;assembly=xapp1"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dirty="0" err="1">
                <a:solidFill>
                  <a:srgbClr val="222222"/>
                </a:solidFill>
                <a:latin typeface="Menlo" charset="0"/>
              </a:rPr>
              <a:t>x:Class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"xapp1.AppContainerPage"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222222"/>
                </a:solidFill>
                <a:latin typeface="Menlo" charset="0"/>
              </a:rPr>
              <a:t>    &lt;</a:t>
            </a:r>
            <a:r>
              <a:rPr lang="en-US" dirty="0" err="1">
                <a:solidFill>
                  <a:srgbClr val="3364A4"/>
                </a:solidFill>
                <a:latin typeface="Menlo" charset="0"/>
              </a:rPr>
              <a:t>local:PersonsPage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Title=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"Persons"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Icon=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persons.png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222222"/>
                </a:solidFill>
                <a:latin typeface="Menlo" charset="0"/>
              </a:rPr>
              <a:t>    &lt;</a:t>
            </a:r>
            <a:r>
              <a:rPr lang="en-US" dirty="0" err="1">
                <a:solidFill>
                  <a:srgbClr val="3364A4"/>
                </a:solidFill>
                <a:latin typeface="Menlo" charset="0"/>
              </a:rPr>
              <a:t>local:ContactTypesPage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Title=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"Contact Types"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Icon=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contacttypes.png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222222"/>
                </a:solidFill>
                <a:latin typeface="Menlo" charset="0"/>
              </a:rPr>
              <a:t>    &lt;</a:t>
            </a:r>
            <a:r>
              <a:rPr lang="en-US" dirty="0" err="1">
                <a:solidFill>
                  <a:srgbClr val="3364A4"/>
                </a:solidFill>
                <a:latin typeface="Menlo" charset="0"/>
              </a:rPr>
              <a:t>local:LogoutPage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Title=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"Logout"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Icon=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 err="1">
                <a:solidFill>
                  <a:srgbClr val="DB7100"/>
                </a:solidFill>
                <a:latin typeface="Menlo" charset="0"/>
              </a:rPr>
              <a:t>logout.png</a:t>
            </a:r>
            <a:r>
              <a:rPr lang="en-US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en-US" dirty="0">
                <a:latin typeface="Menlo" charset="0"/>
              </a:rPr>
              <a:t/>
            </a:r>
            <a:br>
              <a:rPr lang="en-US" dirty="0">
                <a:latin typeface="Menlo" charset="0"/>
              </a:rPr>
            </a:br>
            <a:r>
              <a:rPr lang="en-US" dirty="0">
                <a:solidFill>
                  <a:srgbClr val="222222"/>
                </a:solidFill>
                <a:latin typeface="Menlo" charset="0"/>
              </a:rPr>
              <a:t>&lt;/</a:t>
            </a:r>
            <a:r>
              <a:rPr lang="en-US" dirty="0" err="1">
                <a:solidFill>
                  <a:srgbClr val="3364A4"/>
                </a:solidFill>
                <a:latin typeface="Menlo" charset="0"/>
              </a:rPr>
              <a:t>TabbedPage</a:t>
            </a:r>
            <a:r>
              <a:rPr lang="en-US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3312" y="4651772"/>
            <a:ext cx="6449394" cy="16004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partial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AppContainerPage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: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TabbedPage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AppContainerPage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InitializeComponent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}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2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Data binding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55" y="1994868"/>
            <a:ext cx="8946541" cy="4195481"/>
          </a:xfrm>
        </p:spPr>
        <p:txBody>
          <a:bodyPr/>
          <a:lstStyle/>
          <a:p>
            <a:r>
              <a:rPr lang="en-US" dirty="0" smtClean="0"/>
              <a:t>{Binding </a:t>
            </a:r>
            <a:r>
              <a:rPr lang="en-US" dirty="0" err="1" smtClean="0"/>
              <a:t>SomeSource</a:t>
            </a:r>
            <a:r>
              <a:rPr lang="en-US" dirty="0" smtClean="0"/>
              <a:t>}</a:t>
            </a:r>
          </a:p>
          <a:p>
            <a:r>
              <a:rPr lang="en-US" dirty="0" err="1" smtClean="0"/>
              <a:t>BindingContext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50525" y="1346906"/>
            <a:ext cx="8061366" cy="24622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9695"/>
                </a:solidFill>
                <a:latin typeface="Menlo" charset="0"/>
              </a:rPr>
              <a:t>&lt;?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xml version=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"1.0"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encoding=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"UTF-8"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?&gt;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xmlns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xamarin.com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/schemas/2014/forms"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xmlns:x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schemas.microsoft.com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winfx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/2009/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xaml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"xapp1.ContactTypesPage"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Padding=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"40"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Spacing=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"15"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BackgroundColor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"#F5FCFF"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Label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Text=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"{Binding 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TestString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}"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0525" y="4008789"/>
            <a:ext cx="8061366" cy="24622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partial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ContactTypesPage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: 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TestString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{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get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set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 }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ContactTypesPage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{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TestString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= 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"Brexit!"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BindingContext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= 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this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InitializeComponent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}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6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Data binding -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8292" y="2184669"/>
            <a:ext cx="11175775" cy="418576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9695"/>
                </a:solidFill>
                <a:latin typeface="Menlo" charset="0"/>
              </a:rPr>
              <a:t>&lt;?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xml version=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"1.0"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encoding=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"UTF-8"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?&gt;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xmlns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xamarin.com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/schemas/2014/forms"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xmlns:x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schemas.microsoft.com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winfx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/2009/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xaml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"xapp1.ContactTypesPage"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Padding=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"40"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Spacing=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"15"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BackgroundColor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"#F5FCFF"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ListView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ListView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ItemTapped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OnSelected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ItemsSource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"{Binding 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TestStrings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}"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ListView.ItemTemplate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DataTemplate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ViewCell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        &lt;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ViewCell.View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            &lt;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Label 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ListItem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Text=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"{Binding}"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ViewCell.View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ViewCell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DataTemplate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ListView.ItemTemplate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ListView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    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>
                <a:latin typeface="Menlo" charset="0"/>
              </a:rPr>
              <a:t/>
            </a:r>
            <a:br>
              <a:rPr lang="en-US" sz="1400" dirty="0"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&lt;/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695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sharing code cross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249228" cy="4195481"/>
          </a:xfrm>
        </p:spPr>
        <p:txBody>
          <a:bodyPr/>
          <a:lstStyle/>
          <a:p>
            <a:r>
              <a:rPr lang="en-US" dirty="0" smtClean="0"/>
              <a:t>Shared Projects</a:t>
            </a:r>
          </a:p>
          <a:p>
            <a:pPr lvl="1"/>
            <a:r>
              <a:rPr lang="en-US" dirty="0"/>
              <a:t>Use the Shared Asset Project type to organize your source code, and use #if compiler directives as required to manage platform-specific requirements.</a:t>
            </a:r>
            <a:endParaRPr lang="en-US" dirty="0" smtClean="0"/>
          </a:p>
          <a:p>
            <a:r>
              <a:rPr lang="en-US" dirty="0" smtClean="0"/>
              <a:t>Portable Class Libraries</a:t>
            </a:r>
          </a:p>
          <a:p>
            <a:pPr lvl="1"/>
            <a:r>
              <a:rPr lang="en-US" dirty="0"/>
              <a:t>Create a Portable Class Library (PCL) </a:t>
            </a:r>
            <a:r>
              <a:rPr lang="en-US" dirty="0" err="1"/>
              <a:t>targetting</a:t>
            </a:r>
            <a:r>
              <a:rPr lang="en-US" dirty="0"/>
              <a:t> the platforms you wish to support, and use Interfaces to provide platform-specific functionality.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1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 – Data binding -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601655"/>
            <a:ext cx="8946541" cy="4195481"/>
          </a:xfrm>
        </p:spPr>
        <p:txBody>
          <a:bodyPr/>
          <a:lstStyle/>
          <a:p>
            <a:r>
              <a:rPr lang="en-US" dirty="0" err="1"/>
              <a:t>ItemTappedEventArgs</a:t>
            </a:r>
            <a:r>
              <a:rPr lang="en-US" dirty="0"/>
              <a:t> </a:t>
            </a:r>
            <a:r>
              <a:rPr lang="en-US" dirty="0" smtClean="0"/>
              <a:t>e – cast to original object</a:t>
            </a:r>
          </a:p>
          <a:p>
            <a:r>
              <a:rPr lang="en-US" dirty="0" err="1" smtClean="0"/>
              <a:t>DisplayAlert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111" y="2904920"/>
            <a:ext cx="9337963" cy="375487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Menlo" charset="0"/>
              </a:rPr>
              <a:t>	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partial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class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ContactTypesPage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: 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/>
            </a:r>
            <a:br>
              <a:rPr lang="en-US" sz="1400" dirty="0">
                <a:solidFill>
                  <a:srgbClr val="3364A4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{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List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TestStrings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{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get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set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 }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/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ContactTypesPage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{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TestStrings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=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new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3364A4"/>
                </a:solidFill>
                <a:latin typeface="Menlo" charset="0"/>
              </a:rPr>
              <a:t>List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&gt;() { 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Ahven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, 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Haug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, 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Kiisk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};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BindingContext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=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this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InitializeComponent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();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}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/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void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OnSelected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object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o, </a:t>
            </a:r>
            <a:r>
              <a:rPr lang="en-US" sz="1400" dirty="0" err="1">
                <a:solidFill>
                  <a:srgbClr val="3364A4"/>
                </a:solidFill>
                <a:latin typeface="Menlo" charset="0"/>
              </a:rPr>
              <a:t>ItemTappedEventArgs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e) {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400" dirty="0" err="1">
                <a:solidFill>
                  <a:srgbClr val="009695"/>
                </a:solidFill>
                <a:latin typeface="Menlo" charset="0"/>
              </a:rPr>
              <a:t>var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selectedString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=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e.Item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as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400" dirty="0">
                <a:solidFill>
                  <a:srgbClr val="009695"/>
                </a:solidFill>
                <a:latin typeface="Menlo" charset="0"/>
              </a:rPr>
              <a:t>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DisplayAlert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"Chosen!"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selectedString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+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 was 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selected!"</a:t>
            </a:r>
            <a:r>
              <a:rPr lang="en-US" sz="1400" dirty="0" err="1">
                <a:solidFill>
                  <a:srgbClr val="222222"/>
                </a:solidFill>
                <a:latin typeface="Menlo" charset="0"/>
              </a:rPr>
              <a:t>,</a:t>
            </a:r>
            <a:r>
              <a:rPr lang="en-US" sz="1400" dirty="0" err="1">
                <a:solidFill>
                  <a:srgbClr val="DB7100"/>
                </a:solidFill>
                <a:latin typeface="Menlo" charset="0"/>
              </a:rPr>
              <a:t>"OK</a:t>
            </a:r>
            <a:r>
              <a:rPr lang="en-US" sz="14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400" dirty="0">
                <a:solidFill>
                  <a:srgbClr val="222222"/>
                </a:solidFill>
                <a:latin typeface="Menlo" charset="0"/>
              </a:rPr>
              <a:t>);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	}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r>
              <a:rPr lang="en-US" sz="1400" dirty="0">
                <a:solidFill>
                  <a:srgbClr val="222222"/>
                </a:solidFill>
                <a:latin typeface="Menlo" charset="0"/>
              </a:rPr>
              <a:t>	}</a:t>
            </a:r>
            <a:br>
              <a:rPr lang="en-US" sz="1400" dirty="0">
                <a:solidFill>
                  <a:srgbClr val="222222"/>
                </a:solidFill>
                <a:latin typeface="Menlo" charset="0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862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MVVM - </a:t>
            </a:r>
            <a:r>
              <a:rPr lang="en-US" dirty="0" err="1" smtClean="0"/>
              <a:t>ViewModel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ViewModel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4405" y="1611501"/>
            <a:ext cx="11592222" cy="50783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Menlo" charset="0"/>
              </a:rPr>
              <a:t>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class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ContactTypesViewModel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: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INotifyPropertyChanged</a:t>
            </a:r>
            <a:r>
              <a:rPr lang="en-US" sz="1200" dirty="0">
                <a:solidFill>
                  <a:srgbClr val="3364A4"/>
                </a:solidFill>
                <a:latin typeface="Menlo" charset="0"/>
              </a:rPr>
              <a:t/>
            </a:r>
            <a:br>
              <a:rPr lang="en-US" sz="1200" dirty="0">
                <a:solidFill>
                  <a:srgbClr val="3364A4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{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private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ObservableCollection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&gt; _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contactTypes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=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new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ObservableCollection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&gt;();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/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ObservableCollection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&gt; 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ContactTypes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/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{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get</a:t>
            </a:r>
            <a:br>
              <a:rPr lang="en-US" sz="1200" dirty="0">
                <a:solidFill>
                  <a:srgbClr val="009695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{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return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_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contactTypes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}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set</a:t>
            </a:r>
            <a:br>
              <a:rPr lang="en-US" sz="1200" dirty="0">
                <a:solidFill>
                  <a:srgbClr val="009695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{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	_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contactTypes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=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value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	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OnPropertyChanged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200" dirty="0" err="1">
                <a:solidFill>
                  <a:srgbClr val="DB7100"/>
                </a:solidFill>
                <a:latin typeface="Menlo" charset="0"/>
              </a:rPr>
              <a:t>ContactTypes</a:t>
            </a:r>
            <a:r>
              <a:rPr lang="en-US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);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}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}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/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event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PropertyChangedEventHandler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PropertyChanged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protected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virtual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void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OnPropertyChanged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string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propertyName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)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{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if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(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PropertyChanged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==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null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)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	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return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PropertyChanged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this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, 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new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 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PropertyChangedEventArgs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propertyName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));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	}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	}</a:t>
            </a:r>
            <a:br>
              <a:rPr lang="en-US" sz="1200" dirty="0">
                <a:solidFill>
                  <a:srgbClr val="222222"/>
                </a:solidFill>
                <a:latin typeface="Menlo" charset="0"/>
              </a:rPr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870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MVVM -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1341" y="1539418"/>
            <a:ext cx="11170508" cy="496023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9695"/>
                </a:solidFill>
                <a:latin typeface="Menlo" charset="0"/>
              </a:rPr>
              <a:t>&lt;?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xml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version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"1.0"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encoding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"UTF-8"</a:t>
            </a:r>
            <a:r>
              <a:rPr lang="de-DE" sz="1200" dirty="0">
                <a:solidFill>
                  <a:srgbClr val="009695"/>
                </a:solidFill>
                <a:latin typeface="Menlo" charset="0"/>
              </a:rPr>
              <a:t>?&gt;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xmlns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xamarin.com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/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schemas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/2014/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forms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xmlns:x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"http://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schemas.microsoft.com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/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winfx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/2009/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xaml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x:Class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"xapp1.ContactTypesPage"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Padding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"40"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Spacing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"15"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BackgroundColor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"#F5FCFF"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ListView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x:Name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ListView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ItemTapped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OnSelected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ItemsSource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"{Binding 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ContactTypes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}"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BackgroundColor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"#F5FCFF"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ListView.ItemTemplate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DataTemplate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ViewCell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ViewCell.View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        &lt;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Padding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"0,0,0,0"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Spacing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"10"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                                      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HorizontalOptions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StartAndExpand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Orientation=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"Horizontal"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            &lt;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Image 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Source=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"{Binding 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ImageUri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}"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            &lt;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Label 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Text=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"{Binding </a:t>
            </a:r>
            <a:r>
              <a:rPr lang="de-DE" sz="1200" dirty="0" err="1">
                <a:solidFill>
                  <a:srgbClr val="DB7100"/>
                </a:solidFill>
                <a:latin typeface="Menlo" charset="0"/>
              </a:rPr>
              <a:t>ContactTypeName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}"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                                      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HorizontalTextAlignment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"Center"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                                       </a:t>
            </a:r>
            <a:r>
              <a:rPr lang="de-DE" sz="1200" dirty="0" err="1">
                <a:solidFill>
                  <a:srgbClr val="222222"/>
                </a:solidFill>
                <a:latin typeface="Menlo" charset="0"/>
              </a:rPr>
              <a:t>VerticalTextAlignment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=</a:t>
            </a:r>
            <a:r>
              <a:rPr lang="de-DE" sz="1200" dirty="0">
                <a:solidFill>
                  <a:srgbClr val="DB7100"/>
                </a:solidFill>
                <a:latin typeface="Menlo" charset="0"/>
              </a:rPr>
              <a:t>"Center"</a:t>
            </a:r>
            <a:r>
              <a:rPr lang="de-DE" sz="1200" dirty="0">
                <a:solidFill>
                  <a:srgbClr val="3364A4"/>
                </a:solidFill>
                <a:latin typeface="Menlo" charset="0"/>
              </a:rPr>
              <a:t> 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/&gt;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ViewCell.View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ViewCell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DataTemplate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ListView.ItemTemplate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ListView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StackLayout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    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ContentPage.Content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r>
              <a:rPr lang="de-DE" sz="1200" dirty="0">
                <a:latin typeface="Menlo" charset="0"/>
              </a:rPr>
              <a:t/>
            </a:r>
            <a:br>
              <a:rPr lang="de-DE" sz="1200" dirty="0">
                <a:latin typeface="Menlo" charset="0"/>
              </a:rPr>
            </a:b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&lt;/</a:t>
            </a:r>
            <a:r>
              <a:rPr lang="de-DE" sz="12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de-DE" sz="1200" dirty="0">
                <a:solidFill>
                  <a:srgbClr val="222222"/>
                </a:solidFill>
                <a:latin typeface="Menlo" charset="0"/>
              </a:rPr>
              <a:t>&gt;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0080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MVVM - </a:t>
            </a:r>
            <a:r>
              <a:rPr lang="en-US" dirty="0" err="1" smtClean="0"/>
              <a:t>Codebehind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111" y="1478320"/>
            <a:ext cx="10346724" cy="489364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partial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class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ContactTypesPage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: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ContentPage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{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ContactTypesViewModel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VM {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get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set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 } =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new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ContactTypesViewModel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();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ContactTypesPage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()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{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200" dirty="0" err="1">
                <a:solidFill>
                  <a:srgbClr val="009695"/>
                </a:solidFill>
                <a:latin typeface="Menlo" charset="0"/>
              </a:rPr>
              <a:t>this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.BindingContext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= VM</a:t>
            </a:r>
            <a:r>
              <a:rPr lang="en-US" sz="1200" dirty="0" smtClean="0">
                <a:solidFill>
                  <a:srgbClr val="222222"/>
                </a:solidFill>
                <a:latin typeface="Menlo" charset="0"/>
              </a:rPr>
              <a:t>; // this sets the </a:t>
            </a:r>
            <a:r>
              <a:rPr lang="en-US" sz="1200" dirty="0" err="1" smtClean="0">
                <a:solidFill>
                  <a:srgbClr val="222222"/>
                </a:solidFill>
                <a:latin typeface="Menlo" charset="0"/>
              </a:rPr>
              <a:t>viewmodel</a:t>
            </a:r>
            <a:r>
              <a:rPr lang="en-US" sz="1200" dirty="0" smtClean="0">
                <a:solidFill>
                  <a:srgbClr val="222222"/>
                </a:solidFill>
                <a:latin typeface="Menlo" charset="0"/>
              </a:rPr>
              <a:t>/</a:t>
            </a:r>
            <a:r>
              <a:rPr lang="en-US" sz="1200" dirty="0" err="1" smtClean="0">
                <a:solidFill>
                  <a:srgbClr val="222222"/>
                </a:solidFill>
                <a:latin typeface="Menlo" charset="0"/>
              </a:rPr>
              <a:t>datasource</a:t>
            </a:r>
            <a:r>
              <a:rPr lang="en-US" sz="1200" dirty="0" smtClean="0">
                <a:solidFill>
                  <a:srgbClr val="222222"/>
                </a:solidFill>
                <a:latin typeface="Menlo" charset="0"/>
              </a:rPr>
              <a:t> to the XAML.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InitializeComponent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();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protected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009695"/>
                </a:solidFill>
                <a:latin typeface="Menlo" charset="0"/>
              </a:rPr>
              <a:t>async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override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void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OnAppearing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()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{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200" dirty="0" err="1">
                <a:solidFill>
                  <a:srgbClr val="009695"/>
                </a:solidFill>
                <a:latin typeface="Menlo" charset="0"/>
              </a:rPr>
              <a:t>base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.OnAppearing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();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VM.ContactTypes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=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new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ObservableCollection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&lt;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</a:t>
            </a:r>
            <a:r>
              <a:rPr lang="en-US" sz="1200" dirty="0" smtClean="0">
                <a:solidFill>
                  <a:srgbClr val="222222"/>
                </a:solidFill>
                <a:latin typeface="Menlo" charset="0"/>
              </a:rPr>
              <a:t>&gt;(</a:t>
            </a:r>
          </a:p>
          <a:p>
            <a:r>
              <a:rPr lang="en-US" sz="1200" dirty="0">
                <a:solidFill>
                  <a:srgbClr val="222222"/>
                </a:solidFill>
                <a:latin typeface="Menlo" charset="0"/>
              </a:rPr>
              <a:t>	</a:t>
            </a:r>
            <a:r>
              <a:rPr lang="en-US" sz="1200" dirty="0" smtClean="0">
                <a:solidFill>
                  <a:srgbClr val="222222"/>
                </a:solidFill>
                <a:latin typeface="Menlo" charset="0"/>
              </a:rPr>
              <a:t>			</a:t>
            </a:r>
            <a:r>
              <a:rPr lang="en-US" sz="1200" dirty="0" smtClean="0">
                <a:solidFill>
                  <a:srgbClr val="009695"/>
                </a:solidFill>
                <a:latin typeface="Menlo" charset="0"/>
              </a:rPr>
              <a:t>await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App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.ContactTypeManager.GetContactTypesAsync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());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public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void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OnSelected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object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o,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ItemTappedEventArgs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e)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{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200" dirty="0" err="1">
                <a:solidFill>
                  <a:srgbClr val="009695"/>
                </a:solidFill>
                <a:latin typeface="Menlo" charset="0"/>
              </a:rPr>
              <a:t>var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selectedContactType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=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e.Item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>
                <a:solidFill>
                  <a:srgbClr val="009695"/>
                </a:solidFill>
                <a:latin typeface="Menlo" charset="0"/>
              </a:rPr>
              <a:t>as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</a:t>
            </a:r>
            <a:r>
              <a:rPr lang="en-US" sz="1200" dirty="0" err="1">
                <a:solidFill>
                  <a:srgbClr val="3364A4"/>
                </a:solidFill>
                <a:latin typeface="Menlo" charset="0"/>
              </a:rPr>
              <a:t>ContactType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;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   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DisplayAlert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(</a:t>
            </a:r>
            <a:r>
              <a:rPr lang="en-US" sz="1200" dirty="0">
                <a:solidFill>
                  <a:srgbClr val="DB7100"/>
                </a:solidFill>
                <a:latin typeface="Menlo" charset="0"/>
              </a:rPr>
              <a:t>"Chosen!"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, </a:t>
            </a:r>
            <a:r>
              <a:rPr lang="en-US" sz="1200" dirty="0" err="1">
                <a:solidFill>
                  <a:srgbClr val="222222"/>
                </a:solidFill>
                <a:latin typeface="Menlo" charset="0"/>
              </a:rPr>
              <a:t>selectedContactType.ContactTypeName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+ </a:t>
            </a:r>
            <a:r>
              <a:rPr lang="en-US" sz="1200" dirty="0">
                <a:solidFill>
                  <a:srgbClr val="DB7100"/>
                </a:solidFill>
                <a:latin typeface="Menlo" charset="0"/>
              </a:rPr>
              <a:t>" was selected!"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, </a:t>
            </a:r>
            <a:r>
              <a:rPr lang="en-US" sz="1200" dirty="0">
                <a:solidFill>
                  <a:srgbClr val="DB7100"/>
                </a:solidFill>
                <a:latin typeface="Menlo" charset="0"/>
              </a:rPr>
              <a:t>"OK"</a:t>
            </a:r>
            <a:r>
              <a:rPr lang="en-US" sz="1200" dirty="0">
                <a:solidFill>
                  <a:srgbClr val="222222"/>
                </a:solidFill>
                <a:latin typeface="Menlo" charset="0"/>
              </a:rPr>
              <a:t>);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    }</a:t>
            </a:r>
            <a:r>
              <a:rPr lang="en-US" sz="1200" dirty="0">
                <a:latin typeface="Menlo" charset="0"/>
              </a:rPr>
              <a:t/>
            </a:r>
            <a:br>
              <a:rPr lang="en-US" sz="1200" dirty="0">
                <a:latin typeface="Menlo" charset="0"/>
              </a:rPr>
            </a:br>
            <a:r>
              <a:rPr lang="en-US" sz="1200" dirty="0">
                <a:solidFill>
                  <a:srgbClr val="222222"/>
                </a:solidFill>
                <a:latin typeface="Menlo" charset="0"/>
              </a:rPr>
              <a:t>    }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86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 – sharing </a:t>
            </a:r>
            <a:r>
              <a:rPr lang="en-US" dirty="0" smtClean="0"/>
              <a:t>code - high level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1" y="2052917"/>
            <a:ext cx="7571379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76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Shared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3" y="2052917"/>
            <a:ext cx="7972268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7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Shared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68252" cy="4195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Allows you to share code across multiple projects.</a:t>
            </a:r>
          </a:p>
          <a:p>
            <a:r>
              <a:rPr lang="en-US" dirty="0"/>
              <a:t>Shared code can be branched based on the platform using compiler </a:t>
            </a:r>
            <a:r>
              <a:rPr lang="en-US" dirty="0" smtClean="0"/>
              <a:t>directives</a:t>
            </a:r>
          </a:p>
          <a:p>
            <a:pPr lvl="1"/>
            <a:r>
              <a:rPr lang="en-US" dirty="0"/>
              <a:t>using #if __ANDROID</a:t>
            </a:r>
            <a:r>
              <a:rPr lang="en-US" dirty="0" smtClean="0"/>
              <a:t>__</a:t>
            </a:r>
          </a:p>
          <a:p>
            <a:pPr lvl="1"/>
            <a:r>
              <a:rPr lang="en-US" dirty="0" smtClean="0"/>
              <a:t>Code refactoring is problematic, bigger projects are hard to read</a:t>
            </a:r>
          </a:p>
          <a:p>
            <a:pPr lvl="1"/>
            <a:r>
              <a:rPr lang="en-US" dirty="0" smtClean="0"/>
              <a:t>Partial class can be used instead, whole </a:t>
            </a:r>
            <a:r>
              <a:rPr lang="en-US" dirty="0" err="1" smtClean="0"/>
              <a:t>linux</a:t>
            </a:r>
            <a:r>
              <a:rPr lang="en-US" dirty="0" smtClean="0"/>
              <a:t> kernel is done with them</a:t>
            </a:r>
          </a:p>
          <a:p>
            <a:r>
              <a:rPr lang="en-US" dirty="0"/>
              <a:t>Application projects can include platform-specific references that the shared code can </a:t>
            </a:r>
            <a:r>
              <a:rPr lang="en-US" dirty="0" smtClean="0"/>
              <a:t>utilize</a:t>
            </a:r>
          </a:p>
          <a:p>
            <a:endParaRPr lang="en-US" dirty="0"/>
          </a:p>
          <a:p>
            <a:r>
              <a:rPr lang="en-US" dirty="0" smtClean="0"/>
              <a:t>No output assembly – code is part of the referencing project during compilation</a:t>
            </a:r>
          </a:p>
          <a:p>
            <a:endParaRPr lang="en-US" dirty="0" smtClean="0"/>
          </a:p>
          <a:p>
            <a:r>
              <a:rPr lang="en-US" dirty="0" smtClean="0"/>
              <a:t>Good solution, if code is only shared within app – no distribution to other developers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– Portable Class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052919"/>
            <a:ext cx="6936283" cy="41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8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 – Portable Class Libraries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70731"/>
            <a:ext cx="10843265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Allows you to share code across multiple projects</a:t>
            </a:r>
            <a:r>
              <a:rPr lang="en-US" dirty="0" smtClean="0"/>
              <a:t>.</a:t>
            </a:r>
          </a:p>
          <a:p>
            <a:r>
              <a:rPr lang="en-US" dirty="0"/>
              <a:t>Refactoring operations always update all affected references.  </a:t>
            </a:r>
          </a:p>
          <a:p>
            <a:endParaRPr lang="en-US" dirty="0" smtClean="0"/>
          </a:p>
          <a:p>
            <a:r>
              <a:rPr lang="en-US" dirty="0"/>
              <a:t>Cannot use compiler directives</a:t>
            </a:r>
            <a:r>
              <a:rPr lang="en-US" dirty="0" smtClean="0"/>
              <a:t>.</a:t>
            </a:r>
          </a:p>
          <a:p>
            <a:r>
              <a:rPr lang="en-US" dirty="0"/>
              <a:t>Only a subset of the .NET framework is available to </a:t>
            </a:r>
            <a:r>
              <a:rPr lang="en-US" dirty="0" smtClean="0"/>
              <a:t>use</a:t>
            </a:r>
          </a:p>
          <a:p>
            <a:pPr lvl="1"/>
            <a:r>
              <a:rPr lang="en-US" dirty="0"/>
              <a:t>determined by the profile </a:t>
            </a:r>
            <a:r>
              <a:rPr lang="en-US" dirty="0" smtClean="0"/>
              <a:t>selected</a:t>
            </a:r>
          </a:p>
          <a:p>
            <a:pPr lvl="1"/>
            <a:r>
              <a:rPr lang="en-US" dirty="0" smtClean="0"/>
              <a:t>Abstract classes are needed in PCL, fulfilled later in platform specific code</a:t>
            </a:r>
          </a:p>
          <a:p>
            <a:endParaRPr lang="en-US" dirty="0"/>
          </a:p>
          <a:p>
            <a:r>
              <a:rPr lang="en-US" dirty="0"/>
              <a:t>A good solution if you plan to share the resulting assembly with other developers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Code readability is generally much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76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-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Xamarin.Forms</a:t>
            </a:r>
            <a:r>
              <a:rPr lang="en-US" dirty="0" smtClean="0"/>
              <a:t> - similar to React-s components</a:t>
            </a:r>
          </a:p>
          <a:p>
            <a:pPr lvl="1"/>
            <a:r>
              <a:rPr lang="en-US" dirty="0" smtClean="0"/>
              <a:t>Uses XAML and MVVM pattern</a:t>
            </a:r>
          </a:p>
          <a:p>
            <a:pPr lvl="2"/>
            <a:r>
              <a:rPr lang="en-US" dirty="0" smtClean="0"/>
              <a:t>XAML not mandatory, views can be constructed in code</a:t>
            </a:r>
          </a:p>
          <a:p>
            <a:pPr lvl="1"/>
            <a:r>
              <a:rPr lang="en-US" dirty="0" smtClean="0"/>
              <a:t>Converted into native 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7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- XAML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204958" cy="4195481"/>
          </a:xfrm>
        </p:spPr>
        <p:txBody>
          <a:bodyPr/>
          <a:lstStyle/>
          <a:p>
            <a:r>
              <a:rPr lang="en-US" dirty="0" smtClean="0"/>
              <a:t>Data binding</a:t>
            </a:r>
          </a:p>
          <a:p>
            <a:pPr lvl="1"/>
            <a:r>
              <a:rPr lang="en-US" dirty="0" smtClean="0"/>
              <a:t>Source – provides data</a:t>
            </a:r>
          </a:p>
          <a:p>
            <a:pPr lvl="1"/>
            <a:r>
              <a:rPr lang="en-US" dirty="0" smtClean="0"/>
              <a:t>Target – UI control</a:t>
            </a:r>
          </a:p>
          <a:p>
            <a:pPr lvl="1"/>
            <a:r>
              <a:rPr lang="en-US" dirty="0" smtClean="0"/>
              <a:t>Data Binding – automatically push changes in source to target and optionally push changes back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42" y="2683825"/>
            <a:ext cx="6538342" cy="3141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240" y="4812967"/>
            <a:ext cx="4480714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176C7"/>
                </a:solidFill>
                <a:latin typeface="Courier" charset="0"/>
              </a:rPr>
              <a:t>&lt;</a:t>
            </a:r>
            <a:r>
              <a:rPr lang="en-US" sz="1400" dirty="0">
                <a:solidFill>
                  <a:srgbClr val="284E9D"/>
                </a:solidFill>
                <a:latin typeface="Courier" charset="0"/>
              </a:rPr>
              <a:t>Entry</a:t>
            </a:r>
            <a:r>
              <a:rPr lang="en-US" sz="1400" dirty="0">
                <a:solidFill>
                  <a:srgbClr val="3D4546"/>
                </a:solidFill>
                <a:latin typeface="Courier" charset="0"/>
              </a:rPr>
              <a:t> </a:t>
            </a:r>
            <a:r>
              <a:rPr lang="en-US" sz="1400" dirty="0">
                <a:solidFill>
                  <a:srgbClr val="284E9D"/>
                </a:solidFill>
                <a:latin typeface="Courier" charset="0"/>
              </a:rPr>
              <a:t>Text</a:t>
            </a:r>
            <a:r>
              <a:rPr lang="en-US" sz="1400" dirty="0">
                <a:solidFill>
                  <a:srgbClr val="2176C7"/>
                </a:solidFill>
                <a:latin typeface="Courier" charset="0"/>
              </a:rPr>
              <a:t>=</a:t>
            </a:r>
            <a:r>
              <a:rPr lang="en-US" sz="1400" dirty="0">
                <a:solidFill>
                  <a:srgbClr val="F06808"/>
                </a:solidFill>
                <a:latin typeface="Courier" charset="0"/>
              </a:rPr>
              <a:t>"{Binding </a:t>
            </a:r>
            <a:r>
              <a:rPr lang="en-US" sz="1400" dirty="0" err="1">
                <a:solidFill>
                  <a:srgbClr val="F06808"/>
                </a:solidFill>
                <a:latin typeface="Courier" charset="0"/>
              </a:rPr>
              <a:t>FirstName</a:t>
            </a:r>
            <a:r>
              <a:rPr lang="en-US" sz="1400" dirty="0">
                <a:solidFill>
                  <a:srgbClr val="F06808"/>
                </a:solidFill>
                <a:latin typeface="Courier" charset="0"/>
              </a:rPr>
              <a:t>}"</a:t>
            </a:r>
            <a:r>
              <a:rPr lang="en-US" sz="1400" dirty="0">
                <a:solidFill>
                  <a:srgbClr val="3D4546"/>
                </a:solidFill>
                <a:latin typeface="Courier" charset="0"/>
              </a:rPr>
              <a:t> ... </a:t>
            </a:r>
            <a:r>
              <a:rPr lang="en-US" sz="1400" dirty="0">
                <a:solidFill>
                  <a:srgbClr val="2176C7"/>
                </a:solidFill>
                <a:latin typeface="Courier" charset="0"/>
              </a:rPr>
              <a:t>/&gt;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72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1945</TotalTime>
  <Words>514</Words>
  <Application>Microsoft Macintosh PowerPoint</Application>
  <PresentationFormat>Widescreen</PresentationFormat>
  <Paragraphs>127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Courier</vt:lpstr>
      <vt:lpstr>Menlo</vt:lpstr>
      <vt:lpstr>Wingdings 3</vt:lpstr>
      <vt:lpstr>Ion</vt:lpstr>
      <vt:lpstr>Xamarin</vt:lpstr>
      <vt:lpstr>X – sharing code cross platform</vt:lpstr>
      <vt:lpstr>X – sharing code - high level overview</vt:lpstr>
      <vt:lpstr>X – Shared Projects</vt:lpstr>
      <vt:lpstr>X – Shared Projects</vt:lpstr>
      <vt:lpstr>X – Portable Class Libraries</vt:lpstr>
      <vt:lpstr>X – Portable Class Libraries</vt:lpstr>
      <vt:lpstr>X - Forms</vt:lpstr>
      <vt:lpstr>X - XAML</vt:lpstr>
      <vt:lpstr>X - MVVM</vt:lpstr>
      <vt:lpstr>X - Layouts</vt:lpstr>
      <vt:lpstr>X - Navigation</vt:lpstr>
      <vt:lpstr>X – Login view</vt:lpstr>
      <vt:lpstr>X – Login View</vt:lpstr>
      <vt:lpstr>X – Login View – XAML</vt:lpstr>
      <vt:lpstr>X – Login View - code</vt:lpstr>
      <vt:lpstr>X – AppContainer - TabbedView</vt:lpstr>
      <vt:lpstr>X – Data binding</vt:lpstr>
      <vt:lpstr>X – Data binding - List</vt:lpstr>
      <vt:lpstr>X – Data binding - List</vt:lpstr>
      <vt:lpstr>X – MVVM - ViewModel</vt:lpstr>
      <vt:lpstr>X – MVVM - View</vt:lpstr>
      <vt:lpstr>X – MVVM - Codebehind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Xamarin</dc:title>
  <dc:creator>andres käver</dc:creator>
  <cp:lastModifiedBy>andres käver</cp:lastModifiedBy>
  <cp:revision>20</cp:revision>
  <dcterms:created xsi:type="dcterms:W3CDTF">2016-06-26T20:50:22Z</dcterms:created>
  <dcterms:modified xsi:type="dcterms:W3CDTF">2016-06-29T10:07:25Z</dcterms:modified>
</cp:coreProperties>
</file>