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1" autoAdjust="0"/>
    <p:restoredTop sz="86382"/>
  </p:normalViewPr>
  <p:slideViewPr>
    <p:cSldViewPr snapToGrid="0">
      <p:cViewPr varScale="1">
        <p:scale>
          <a:sx n="126" d="100"/>
          <a:sy n="126" d="100"/>
        </p:scale>
        <p:origin x="56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02.02.18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TTU IT </a:t>
            </a:r>
            <a:r>
              <a:rPr lang="en-US" cap="none" noProof="0" dirty="0" smtClean="0"/>
              <a:t>College, Andres Käver, </a:t>
            </a:r>
            <a:r>
              <a:rPr lang="en-US" cap="none" noProof="0" dirty="0" smtClean="0"/>
              <a:t>2017-2018, </a:t>
            </a:r>
            <a:r>
              <a:rPr lang="en-US" cap="none" noProof="0" dirty="0" smtClean="0"/>
              <a:t>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8" y="553618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Interfaces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Interfaces, like classes, define a set of properties, methods, and events.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unlike classes, interfaces do not provide implementation.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implemented by classes, and defined as separate entities from classes.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interface represents a contract, in that a class that implements an interface must implement every aspect of that interface exactly as it is defined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of modern </a:t>
            </a:r>
            <a:r>
              <a:rPr lang="en-US" dirty="0" err="1" smtClean="0"/>
              <a:t>oop</a:t>
            </a:r>
            <a:r>
              <a:rPr lang="en-US" dirty="0" smtClean="0"/>
              <a:t> programming is based on interfaces!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Interfaces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5483" y="1980164"/>
            <a:ext cx="4240585" cy="4195481"/>
          </a:xfrm>
        </p:spPr>
        <p:txBody>
          <a:bodyPr/>
          <a:lstStyle/>
          <a:p>
            <a:r>
              <a:rPr lang="en-US" dirty="0" smtClean="0"/>
              <a:t>Interfaces members are public</a:t>
            </a:r>
          </a:p>
          <a:p>
            <a:r>
              <a:rPr lang="en-US" dirty="0" smtClean="0"/>
              <a:t>You have to implement every method in interface</a:t>
            </a:r>
          </a:p>
          <a:p>
            <a:r>
              <a:rPr lang="en-US" dirty="0" smtClean="0"/>
              <a:t>Abstract class can use interfaces</a:t>
            </a:r>
          </a:p>
          <a:p>
            <a:r>
              <a:rPr lang="en-US" dirty="0" smtClean="0"/>
              <a:t>Convention – all </a:t>
            </a:r>
            <a:r>
              <a:rPr lang="en-US" dirty="0" smtClean="0"/>
              <a:t>interface names </a:t>
            </a:r>
            <a:r>
              <a:rPr lang="en-US" dirty="0" smtClean="0"/>
              <a:t>start with capital </a:t>
            </a:r>
            <a:r>
              <a:rPr lang="en-US" b="1" dirty="0" smtClean="0"/>
              <a:t>I</a:t>
            </a:r>
            <a:endParaRPr lang="en-US" b="1" dirty="0" smtClean="0"/>
          </a:p>
          <a:p>
            <a:r>
              <a:rPr lang="en-US" dirty="0" smtClean="0"/>
              <a:t>You can implement more than one </a:t>
            </a:r>
            <a:r>
              <a:rPr lang="en-US" dirty="0" smtClean="0"/>
              <a:t>interface per class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58986" y="3494267"/>
            <a:ext cx="7152905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interface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ISampleInterface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DoSomething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2B91AF"/>
                </a:solidFill>
                <a:latin typeface="Consolas" charset="0"/>
              </a:rPr>
              <a:t>SampleClassWithInterface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de-DE" dirty="0" err="1">
                <a:solidFill>
                  <a:srgbClr val="2B91AF"/>
                </a:solidFill>
                <a:latin typeface="Consolas" charset="0"/>
              </a:rPr>
              <a:t>ISampleInterface</a:t>
            </a:r>
            <a:endParaRPr lang="de-DE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DoSomething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throw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b="1" dirty="0" err="1">
                <a:solidFill>
                  <a:srgbClr val="00008B"/>
                </a:solidFill>
                <a:latin typeface="Consolas" charset="0"/>
              </a:rPr>
              <a:t>NotImplementedException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Generics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Classes, structures, interfaces and methods in the .NET Framework can include type parameters that define types of objects that they can store or use.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example of generics is a collection, where you can specify the type of objects to be stored in a collection.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2135" y="4509194"/>
            <a:ext cx="6096000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Consolas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SampleGeneric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ro-RO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ro-RO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ro-RO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ro-RO" dirty="0">
                <a:solidFill>
                  <a:srgbClr val="2B91AF"/>
                </a:solidFill>
                <a:latin typeface="Consolas" charset="0"/>
              </a:rPr>
              <a:t>T</a:t>
            </a:r>
            <a:r>
              <a:rPr lang="ro-RO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ro-RO" dirty="0" err="1">
                <a:solidFill>
                  <a:srgbClr val="000000"/>
                </a:solidFill>
                <a:latin typeface="Consolas" charset="0"/>
              </a:rPr>
              <a:t>Field</a:t>
            </a:r>
            <a:r>
              <a:rPr lang="ro-RO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5925233"/>
            <a:ext cx="8750135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B91AF"/>
                </a:solidFill>
                <a:latin typeface="Consolas" charset="0"/>
              </a:rPr>
              <a:t>SampleGeneric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sampleObject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SampleGeneric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 charset="0"/>
              </a:rPr>
              <a:t>sampleObject.Field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=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"Sample string"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Delegates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A delegate is a type that defines a method signature, and can provide a reference to any method with a compatible signature.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invoke (or call) the method through the delegate. </a:t>
            </a:r>
            <a:endParaRPr lang="en-US" dirty="0" smtClean="0"/>
          </a:p>
          <a:p>
            <a:r>
              <a:rPr lang="en-US" dirty="0" smtClean="0"/>
              <a:t>Delegates </a:t>
            </a:r>
            <a:r>
              <a:rPr lang="en-US" dirty="0"/>
              <a:t>are used to pass methods as arguments to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893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Delegates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32084" y="1665348"/>
            <a:ext cx="7877299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delegate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SampleDelegate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str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SampleClassDelegate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//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Method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that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matches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SampleDelegate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signature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.</a:t>
            </a:r>
            <a:endParaRPr lang="de-DE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SampleMethod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message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charset="0"/>
              </a:rPr>
              <a:t>// Add code here.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//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Method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that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Consolas" charset="0"/>
              </a:rPr>
              <a:t>instantiates</a:t>
            </a:r>
            <a:r>
              <a:rPr lang="de-DE" dirty="0" smtClean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Consolas" charset="0"/>
              </a:rPr>
              <a:t>and</a:t>
            </a:r>
            <a:r>
              <a:rPr lang="de-DE" dirty="0" smtClean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Consolas" charset="0"/>
              </a:rPr>
              <a:t>uses</a:t>
            </a:r>
            <a:r>
              <a:rPr lang="de-DE" dirty="0" smtClean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delegate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.</a:t>
            </a:r>
            <a:endParaRPr lang="de-DE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SampleDelegate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de-DE" dirty="0" err="1">
                <a:solidFill>
                  <a:srgbClr val="2B91AF"/>
                </a:solidFill>
                <a:latin typeface="Consolas" charset="0"/>
              </a:rPr>
              <a:t>SampleDelegate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SampleMethod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it-IT" dirty="0" err="1">
                <a:solidFill>
                  <a:srgbClr val="000000"/>
                </a:solidFill>
                <a:latin typeface="Consolas" charset="0"/>
              </a:rPr>
              <a:t>sd</a:t>
            </a:r>
            <a:r>
              <a:rPr lang="it-IT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it-IT" dirty="0">
                <a:solidFill>
                  <a:srgbClr val="A31515"/>
                </a:solidFill>
                <a:latin typeface="Consolas" charset="0"/>
              </a:rPr>
              <a:t>"Sample </a:t>
            </a:r>
            <a:r>
              <a:rPr lang="it-IT" dirty="0" err="1">
                <a:solidFill>
                  <a:srgbClr val="A31515"/>
                </a:solidFill>
                <a:latin typeface="Consolas" charset="0"/>
              </a:rPr>
              <a:t>string</a:t>
            </a:r>
            <a:r>
              <a:rPr lang="it-IT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it-IT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Extension methods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Extension methods enable you to "add" methods to existing types without creating a new derived </a:t>
            </a:r>
            <a:r>
              <a:rPr lang="en-US" dirty="0" smtClean="0"/>
              <a:t>type.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4748" y="2996496"/>
            <a:ext cx="973776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MyExtensions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WordCount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this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>
                <a:solidFill>
                  <a:srgbClr val="2B91AF"/>
                </a:solidFill>
                <a:latin typeface="Consolas" charset="0"/>
              </a:rPr>
              <a:t>String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str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str.Split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[] {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' '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'.'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'?'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},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 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StringSplitOptions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.RemoveEmptyEntries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).Length;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4748" y="5860910"/>
            <a:ext cx="6096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s =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"Hello Extension Methods"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s.WordCount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C# - </a:t>
            </a:r>
            <a:r>
              <a:rPr lang="en-US" dirty="0" err="1" smtClean="0"/>
              <a:t>Linq</a:t>
            </a:r>
            <a:r>
              <a:rPr lang="en-US" dirty="0" smtClean="0"/>
              <a:t> method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Take the table </a:t>
            </a:r>
            <a:r>
              <a:rPr lang="en-US" dirty="0" smtClean="0"/>
              <a:t>People from the context (database)</a:t>
            </a:r>
            <a:endParaRPr lang="en-US" dirty="0" smtClean="0"/>
          </a:p>
          <a:p>
            <a:r>
              <a:rPr lang="en-US" dirty="0" smtClean="0"/>
              <a:t>On every </a:t>
            </a:r>
            <a:r>
              <a:rPr lang="en-US" dirty="0" smtClean="0"/>
              <a:t>row from previous result, </a:t>
            </a:r>
            <a:r>
              <a:rPr lang="en-US" dirty="0" smtClean="0"/>
              <a:t>do some operation</a:t>
            </a:r>
          </a:p>
          <a:p>
            <a:pPr lvl="1"/>
            <a:r>
              <a:rPr lang="en-US" dirty="0" smtClean="0"/>
              <a:t>Declare variable p (one row from People) </a:t>
            </a:r>
            <a:r>
              <a:rPr lang="mr-IN" dirty="0" smtClean="0"/>
              <a:t>–</a:t>
            </a:r>
            <a:r>
              <a:rPr lang="en-US" dirty="0" smtClean="0"/>
              <a:t> strongly typed</a:t>
            </a:r>
          </a:p>
          <a:p>
            <a:pPr lvl="1"/>
            <a:r>
              <a:rPr lang="en-US" dirty="0" smtClean="0"/>
              <a:t>Write the lambda expression to be executed on every row</a:t>
            </a:r>
          </a:p>
          <a:p>
            <a:pPr lvl="1"/>
            <a:r>
              <a:rPr lang="en-US" dirty="0" smtClean="0"/>
              <a:t>Result is new set, with only those rows that match criteria</a:t>
            </a:r>
          </a:p>
          <a:p>
            <a:r>
              <a:rPr lang="en-US" dirty="0" smtClean="0"/>
              <a:t>On every </a:t>
            </a:r>
            <a:r>
              <a:rPr lang="en-US" dirty="0" smtClean="0"/>
              <a:t>row (from result of Where), </a:t>
            </a:r>
            <a:r>
              <a:rPr lang="en-US" dirty="0" smtClean="0"/>
              <a:t>do </a:t>
            </a:r>
            <a:r>
              <a:rPr lang="en-US" dirty="0" smtClean="0"/>
              <a:t>next </a:t>
            </a:r>
            <a:r>
              <a:rPr lang="en-US" dirty="0" smtClean="0"/>
              <a:t>operation (</a:t>
            </a:r>
            <a:r>
              <a:rPr lang="en-US" dirty="0" err="1" smtClean="0"/>
              <a:t>OrderBy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 every </a:t>
            </a:r>
            <a:r>
              <a:rPr lang="en-US" dirty="0" smtClean="0"/>
              <a:t>row (from result of </a:t>
            </a:r>
            <a:r>
              <a:rPr lang="en-US" dirty="0" err="1" smtClean="0"/>
              <a:t>OrderBy</a:t>
            </a:r>
            <a:r>
              <a:rPr lang="en-US" dirty="0" smtClean="0"/>
              <a:t>), </a:t>
            </a:r>
            <a:r>
              <a:rPr lang="en-US" dirty="0" smtClean="0"/>
              <a:t>do some </a:t>
            </a:r>
            <a:r>
              <a:rPr lang="en-US" dirty="0" smtClean="0"/>
              <a:t>operation </a:t>
            </a:r>
            <a:r>
              <a:rPr lang="en-US" dirty="0" smtClean="0"/>
              <a:t>(Take)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111" y="1476030"/>
            <a:ext cx="10332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v</a:t>
            </a:r>
            <a:r>
              <a:rPr lang="et-EE" sz="2800" dirty="0" smtClean="0"/>
              <a:t>ar list1 = context.People.Where(p </a:t>
            </a:r>
            <a:r>
              <a:rPr lang="et-EE" sz="2800" dirty="0"/>
              <a:t>=&gt; p.FirstName == "Andres</a:t>
            </a:r>
            <a:r>
              <a:rPr lang="et-EE" sz="2800" dirty="0" smtClean="0"/>
              <a:t>").OrderBy(o </a:t>
            </a:r>
            <a:r>
              <a:rPr lang="et-EE" sz="2800" dirty="0"/>
              <a:t>=&gt; o.LastName).Take(5);</a:t>
            </a:r>
          </a:p>
        </p:txBody>
      </p:sp>
    </p:spTree>
    <p:extLst>
      <p:ext uri="{BB962C8B-B14F-4D97-AF65-F5344CB8AC3E}">
        <p14:creationId xmlns:p14="http://schemas.microsoft.com/office/powerpoint/2010/main" val="1379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Linq</a:t>
            </a:r>
            <a:r>
              <a:rPr lang="en-US" dirty="0" smtClean="0"/>
              <a:t> query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Exactly the same result</a:t>
            </a:r>
          </a:p>
          <a:p>
            <a:r>
              <a:rPr lang="en-US" dirty="0" smtClean="0"/>
              <a:t>C# will transform them to lambdas</a:t>
            </a:r>
          </a:p>
          <a:p>
            <a:r>
              <a:rPr lang="en-US" dirty="0" smtClean="0"/>
              <a:t>Can be harder </a:t>
            </a:r>
            <a:r>
              <a:rPr lang="en-US" dirty="0" smtClean="0"/>
              <a:t>to read</a:t>
            </a:r>
          </a:p>
          <a:p>
            <a:r>
              <a:rPr lang="en-US" dirty="0" smtClean="0"/>
              <a:t>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4114" y="136042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var</a:t>
            </a:r>
            <a:r>
              <a:rPr lang="en-US" sz="2800" dirty="0"/>
              <a:t> </a:t>
            </a:r>
            <a:r>
              <a:rPr lang="et-EE" sz="2800" dirty="0" smtClean="0"/>
              <a:t>list</a:t>
            </a:r>
            <a:r>
              <a:rPr lang="en-US" sz="2800" dirty="0" smtClean="0"/>
              <a:t>2 </a:t>
            </a:r>
            <a:r>
              <a:rPr lang="en-US" sz="2800" dirty="0"/>
              <a:t>= (from p in </a:t>
            </a:r>
            <a:r>
              <a:rPr lang="en-US" sz="2800" dirty="0" err="1"/>
              <a:t>context.People</a:t>
            </a:r>
            <a:r>
              <a:rPr lang="en-US" sz="2800" dirty="0"/>
              <a:t> where </a:t>
            </a:r>
            <a:r>
              <a:rPr lang="en-US" sz="2800" dirty="0" err="1"/>
              <a:t>p.FirstName</a:t>
            </a:r>
            <a:r>
              <a:rPr lang="en-US" sz="2800" dirty="0"/>
              <a:t> == "Andres" </a:t>
            </a:r>
            <a:r>
              <a:rPr lang="en-US" sz="2800" dirty="0" err="1"/>
              <a:t>orderby</a:t>
            </a:r>
            <a:r>
              <a:rPr lang="en-US" sz="2800" dirty="0"/>
              <a:t> </a:t>
            </a:r>
            <a:r>
              <a:rPr lang="en-US" sz="2800" dirty="0" err="1"/>
              <a:t>p.LastName</a:t>
            </a:r>
            <a:r>
              <a:rPr lang="en-US" sz="2800" dirty="0"/>
              <a:t> select p).Take(5);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9513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3334</TotalTime>
  <Words>568</Words>
  <Application>Microsoft Macintosh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Century Gothic</vt:lpstr>
      <vt:lpstr>Consolas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C# - Interfaces</vt:lpstr>
      <vt:lpstr>C# - Interfaces</vt:lpstr>
      <vt:lpstr>C# - Generics</vt:lpstr>
      <vt:lpstr>C# - Delegates</vt:lpstr>
      <vt:lpstr>C# - Delegates</vt:lpstr>
      <vt:lpstr>C# - Extension methods</vt:lpstr>
      <vt:lpstr>C# - Linq method query</vt:lpstr>
      <vt:lpstr>Linq query expression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54</cp:revision>
  <dcterms:created xsi:type="dcterms:W3CDTF">2015-10-15T12:35:18Z</dcterms:created>
  <dcterms:modified xsi:type="dcterms:W3CDTF">2018-02-02T08:33:59Z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